
<file path=[Content_Types].xml><?xml version="1.0" encoding="utf-8"?>
<Types xmlns="http://schemas.openxmlformats.org/package/2006/content-types">
  <Default Extension="emf" ContentType="image/x-emf"/>
  <Default Extension="gif" ContentType="image/gif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notesSlides/notesSlide123.xml" ContentType="application/vnd.openxmlformats-officedocument.presentationml.notesSlide+xml"/>
  <Override PartName="/ppt/notesSlides/notesSlide124.xml" ContentType="application/vnd.openxmlformats-officedocument.presentationml.notesSlide+xml"/>
  <Override PartName="/ppt/notesSlides/notesSlide12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 autoCompressPictures="0">
  <p:sldMasterIdLst>
    <p:sldMasterId id="2147483659" r:id="rId4"/>
  </p:sldMasterIdLst>
  <p:notesMasterIdLst>
    <p:notesMasterId r:id="rId131"/>
  </p:notesMasterIdLst>
  <p:sldIdLst>
    <p:sldId id="431" r:id="rId5"/>
    <p:sldId id="355" r:id="rId6"/>
    <p:sldId id="433" r:id="rId7"/>
    <p:sldId id="356" r:id="rId8"/>
    <p:sldId id="434" r:id="rId9"/>
    <p:sldId id="362" r:id="rId10"/>
    <p:sldId id="435" r:id="rId11"/>
    <p:sldId id="406" r:id="rId12"/>
    <p:sldId id="436" r:id="rId13"/>
    <p:sldId id="407" r:id="rId14"/>
    <p:sldId id="437" r:id="rId15"/>
    <p:sldId id="411" r:id="rId16"/>
    <p:sldId id="438" r:id="rId17"/>
    <p:sldId id="396" r:id="rId18"/>
    <p:sldId id="439" r:id="rId19"/>
    <p:sldId id="354" r:id="rId20"/>
    <p:sldId id="440" r:id="rId21"/>
    <p:sldId id="353" r:id="rId22"/>
    <p:sldId id="441" r:id="rId23"/>
    <p:sldId id="352" r:id="rId24"/>
    <p:sldId id="442" r:id="rId25"/>
    <p:sldId id="412" r:id="rId26"/>
    <p:sldId id="443" r:id="rId27"/>
    <p:sldId id="367" r:id="rId28"/>
    <p:sldId id="444" r:id="rId29"/>
    <p:sldId id="413" r:id="rId30"/>
    <p:sldId id="445" r:id="rId31"/>
    <p:sldId id="415" r:id="rId32"/>
    <p:sldId id="446" r:id="rId33"/>
    <p:sldId id="348" r:id="rId34"/>
    <p:sldId id="447" r:id="rId35"/>
    <p:sldId id="349" r:id="rId36"/>
    <p:sldId id="448" r:id="rId37"/>
    <p:sldId id="414" r:id="rId38"/>
    <p:sldId id="449" r:id="rId39"/>
    <p:sldId id="351" r:id="rId40"/>
    <p:sldId id="450" r:id="rId41"/>
    <p:sldId id="399" r:id="rId42"/>
    <p:sldId id="452" r:id="rId43"/>
    <p:sldId id="400" r:id="rId44"/>
    <p:sldId id="453" r:id="rId45"/>
    <p:sldId id="401" r:id="rId46"/>
    <p:sldId id="454" r:id="rId47"/>
    <p:sldId id="369" r:id="rId48"/>
    <p:sldId id="451" r:id="rId49"/>
    <p:sldId id="368" r:id="rId50"/>
    <p:sldId id="455" r:id="rId51"/>
    <p:sldId id="402" r:id="rId52"/>
    <p:sldId id="456" r:id="rId53"/>
    <p:sldId id="429" r:id="rId54"/>
    <p:sldId id="457" r:id="rId55"/>
    <p:sldId id="373" r:id="rId56"/>
    <p:sldId id="458" r:id="rId57"/>
    <p:sldId id="372" r:id="rId58"/>
    <p:sldId id="459" r:id="rId59"/>
    <p:sldId id="375" r:id="rId60"/>
    <p:sldId id="460" r:id="rId61"/>
    <p:sldId id="374" r:id="rId62"/>
    <p:sldId id="461" r:id="rId63"/>
    <p:sldId id="425" r:id="rId64"/>
    <p:sldId id="462" r:id="rId65"/>
    <p:sldId id="428" r:id="rId66"/>
    <p:sldId id="463" r:id="rId67"/>
    <p:sldId id="426" r:id="rId68"/>
    <p:sldId id="464" r:id="rId69"/>
    <p:sldId id="427" r:id="rId70"/>
    <p:sldId id="465" r:id="rId71"/>
    <p:sldId id="418" r:id="rId72"/>
    <p:sldId id="466" r:id="rId73"/>
    <p:sldId id="419" r:id="rId74"/>
    <p:sldId id="467" r:id="rId75"/>
    <p:sldId id="405" r:id="rId76"/>
    <p:sldId id="468" r:id="rId77"/>
    <p:sldId id="404" r:id="rId78"/>
    <p:sldId id="469" r:id="rId79"/>
    <p:sldId id="376" r:id="rId80"/>
    <p:sldId id="470" r:id="rId81"/>
    <p:sldId id="417" r:id="rId82"/>
    <p:sldId id="471" r:id="rId83"/>
    <p:sldId id="416" r:id="rId84"/>
    <p:sldId id="472" r:id="rId85"/>
    <p:sldId id="393" r:id="rId86"/>
    <p:sldId id="473" r:id="rId87"/>
    <p:sldId id="392" r:id="rId88"/>
    <p:sldId id="474" r:id="rId89"/>
    <p:sldId id="391" r:id="rId90"/>
    <p:sldId id="475" r:id="rId91"/>
    <p:sldId id="390" r:id="rId92"/>
    <p:sldId id="476" r:id="rId93"/>
    <p:sldId id="389" r:id="rId94"/>
    <p:sldId id="477" r:id="rId95"/>
    <p:sldId id="422" r:id="rId96"/>
    <p:sldId id="478" r:id="rId97"/>
    <p:sldId id="423" r:id="rId98"/>
    <p:sldId id="479" r:id="rId99"/>
    <p:sldId id="424" r:id="rId100"/>
    <p:sldId id="480" r:id="rId101"/>
    <p:sldId id="386" r:id="rId102"/>
    <p:sldId id="481" r:id="rId103"/>
    <p:sldId id="387" r:id="rId104"/>
    <p:sldId id="482" r:id="rId105"/>
    <p:sldId id="388" r:id="rId106"/>
    <p:sldId id="483" r:id="rId107"/>
    <p:sldId id="382" r:id="rId108"/>
    <p:sldId id="484" r:id="rId109"/>
    <p:sldId id="385" r:id="rId110"/>
    <p:sldId id="485" r:id="rId111"/>
    <p:sldId id="384" r:id="rId112"/>
    <p:sldId id="486" r:id="rId113"/>
    <p:sldId id="395" r:id="rId114"/>
    <p:sldId id="487" r:id="rId115"/>
    <p:sldId id="394" r:id="rId116"/>
    <p:sldId id="488" r:id="rId117"/>
    <p:sldId id="377" r:id="rId118"/>
    <p:sldId id="489" r:id="rId119"/>
    <p:sldId id="421" r:id="rId120"/>
    <p:sldId id="490" r:id="rId121"/>
    <p:sldId id="420" r:id="rId122"/>
    <p:sldId id="491" r:id="rId123"/>
    <p:sldId id="380" r:id="rId124"/>
    <p:sldId id="492" r:id="rId125"/>
    <p:sldId id="378" r:id="rId126"/>
    <p:sldId id="493" r:id="rId127"/>
    <p:sldId id="430" r:id="rId128"/>
    <p:sldId id="494" r:id="rId129"/>
    <p:sldId id="297" r:id="rId130"/>
  </p:sldIdLst>
  <p:sldSz cx="6858000" cy="9906000" type="A4"/>
  <p:notesSz cx="7023100" cy="9309100"/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3120" userDrawn="1">
          <p15:clr>
            <a:srgbClr val="A4A3A4"/>
          </p15:clr>
        </p15:guide>
        <p15:guide id="2" pos="2136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8652" autoAdjust="0"/>
    <p:restoredTop sz="93842" autoAdjust="0"/>
  </p:normalViewPr>
  <p:slideViewPr>
    <p:cSldViewPr snapToGrid="0">
      <p:cViewPr>
        <p:scale>
          <a:sx n="100" d="100"/>
          <a:sy n="100" d="100"/>
        </p:scale>
        <p:origin x="2400" y="-792"/>
      </p:cViewPr>
      <p:guideLst>
        <p:guide orient="horz" pos="3120"/>
        <p:guide pos="2136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2.xml"/><Relationship Id="rId117" Type="http://schemas.openxmlformats.org/officeDocument/2006/relationships/slide" Target="slides/slide113.xml"/><Relationship Id="rId21" Type="http://schemas.openxmlformats.org/officeDocument/2006/relationships/slide" Target="slides/slide17.xml"/><Relationship Id="rId42" Type="http://schemas.openxmlformats.org/officeDocument/2006/relationships/slide" Target="slides/slide38.xml"/><Relationship Id="rId47" Type="http://schemas.openxmlformats.org/officeDocument/2006/relationships/slide" Target="slides/slide43.xml"/><Relationship Id="rId63" Type="http://schemas.openxmlformats.org/officeDocument/2006/relationships/slide" Target="slides/slide59.xml"/><Relationship Id="rId68" Type="http://schemas.openxmlformats.org/officeDocument/2006/relationships/slide" Target="slides/slide64.xml"/><Relationship Id="rId84" Type="http://schemas.openxmlformats.org/officeDocument/2006/relationships/slide" Target="slides/slide80.xml"/><Relationship Id="rId89" Type="http://schemas.openxmlformats.org/officeDocument/2006/relationships/slide" Target="slides/slide85.xml"/><Relationship Id="rId112" Type="http://schemas.openxmlformats.org/officeDocument/2006/relationships/slide" Target="slides/slide108.xml"/><Relationship Id="rId133" Type="http://schemas.openxmlformats.org/officeDocument/2006/relationships/viewProps" Target="viewProps.xml"/><Relationship Id="rId16" Type="http://schemas.openxmlformats.org/officeDocument/2006/relationships/slide" Target="slides/slide12.xml"/><Relationship Id="rId107" Type="http://schemas.openxmlformats.org/officeDocument/2006/relationships/slide" Target="slides/slide103.xml"/><Relationship Id="rId11" Type="http://schemas.openxmlformats.org/officeDocument/2006/relationships/slide" Target="slides/slide7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53" Type="http://schemas.openxmlformats.org/officeDocument/2006/relationships/slide" Target="slides/slide49.xml"/><Relationship Id="rId58" Type="http://schemas.openxmlformats.org/officeDocument/2006/relationships/slide" Target="slides/slide54.xml"/><Relationship Id="rId74" Type="http://schemas.openxmlformats.org/officeDocument/2006/relationships/slide" Target="slides/slide70.xml"/><Relationship Id="rId79" Type="http://schemas.openxmlformats.org/officeDocument/2006/relationships/slide" Target="slides/slide75.xml"/><Relationship Id="rId102" Type="http://schemas.openxmlformats.org/officeDocument/2006/relationships/slide" Target="slides/slide98.xml"/><Relationship Id="rId123" Type="http://schemas.openxmlformats.org/officeDocument/2006/relationships/slide" Target="slides/slide119.xml"/><Relationship Id="rId128" Type="http://schemas.openxmlformats.org/officeDocument/2006/relationships/slide" Target="slides/slide124.xml"/><Relationship Id="rId5" Type="http://schemas.openxmlformats.org/officeDocument/2006/relationships/slide" Target="slides/slide1.xml"/><Relationship Id="rId90" Type="http://schemas.openxmlformats.org/officeDocument/2006/relationships/slide" Target="slides/slide86.xml"/><Relationship Id="rId95" Type="http://schemas.openxmlformats.org/officeDocument/2006/relationships/slide" Target="slides/slide91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43" Type="http://schemas.openxmlformats.org/officeDocument/2006/relationships/slide" Target="slides/slide39.xml"/><Relationship Id="rId48" Type="http://schemas.openxmlformats.org/officeDocument/2006/relationships/slide" Target="slides/slide44.xml"/><Relationship Id="rId56" Type="http://schemas.openxmlformats.org/officeDocument/2006/relationships/slide" Target="slides/slide52.xml"/><Relationship Id="rId64" Type="http://schemas.openxmlformats.org/officeDocument/2006/relationships/slide" Target="slides/slide60.xml"/><Relationship Id="rId69" Type="http://schemas.openxmlformats.org/officeDocument/2006/relationships/slide" Target="slides/slide65.xml"/><Relationship Id="rId77" Type="http://schemas.openxmlformats.org/officeDocument/2006/relationships/slide" Target="slides/slide73.xml"/><Relationship Id="rId100" Type="http://schemas.openxmlformats.org/officeDocument/2006/relationships/slide" Target="slides/slide96.xml"/><Relationship Id="rId105" Type="http://schemas.openxmlformats.org/officeDocument/2006/relationships/slide" Target="slides/slide101.xml"/><Relationship Id="rId113" Type="http://schemas.openxmlformats.org/officeDocument/2006/relationships/slide" Target="slides/slide109.xml"/><Relationship Id="rId118" Type="http://schemas.openxmlformats.org/officeDocument/2006/relationships/slide" Target="slides/slide114.xml"/><Relationship Id="rId126" Type="http://schemas.openxmlformats.org/officeDocument/2006/relationships/slide" Target="slides/slide122.xml"/><Relationship Id="rId134" Type="http://schemas.openxmlformats.org/officeDocument/2006/relationships/theme" Target="theme/theme1.xml"/><Relationship Id="rId8" Type="http://schemas.openxmlformats.org/officeDocument/2006/relationships/slide" Target="slides/slide4.xml"/><Relationship Id="rId51" Type="http://schemas.openxmlformats.org/officeDocument/2006/relationships/slide" Target="slides/slide47.xml"/><Relationship Id="rId72" Type="http://schemas.openxmlformats.org/officeDocument/2006/relationships/slide" Target="slides/slide68.xml"/><Relationship Id="rId80" Type="http://schemas.openxmlformats.org/officeDocument/2006/relationships/slide" Target="slides/slide76.xml"/><Relationship Id="rId85" Type="http://schemas.openxmlformats.org/officeDocument/2006/relationships/slide" Target="slides/slide81.xml"/><Relationship Id="rId93" Type="http://schemas.openxmlformats.org/officeDocument/2006/relationships/slide" Target="slides/slide89.xml"/><Relationship Id="rId98" Type="http://schemas.openxmlformats.org/officeDocument/2006/relationships/slide" Target="slides/slide94.xml"/><Relationship Id="rId121" Type="http://schemas.openxmlformats.org/officeDocument/2006/relationships/slide" Target="slides/slide117.xml"/><Relationship Id="rId3" Type="http://schemas.openxmlformats.org/officeDocument/2006/relationships/customXml" Target="../customXml/item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46" Type="http://schemas.openxmlformats.org/officeDocument/2006/relationships/slide" Target="slides/slide42.xml"/><Relationship Id="rId59" Type="http://schemas.openxmlformats.org/officeDocument/2006/relationships/slide" Target="slides/slide55.xml"/><Relationship Id="rId67" Type="http://schemas.openxmlformats.org/officeDocument/2006/relationships/slide" Target="slides/slide63.xml"/><Relationship Id="rId103" Type="http://schemas.openxmlformats.org/officeDocument/2006/relationships/slide" Target="slides/slide99.xml"/><Relationship Id="rId108" Type="http://schemas.openxmlformats.org/officeDocument/2006/relationships/slide" Target="slides/slide104.xml"/><Relationship Id="rId116" Type="http://schemas.openxmlformats.org/officeDocument/2006/relationships/slide" Target="slides/slide112.xml"/><Relationship Id="rId124" Type="http://schemas.openxmlformats.org/officeDocument/2006/relationships/slide" Target="slides/slide120.xml"/><Relationship Id="rId129" Type="http://schemas.openxmlformats.org/officeDocument/2006/relationships/slide" Target="slides/slide125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54" Type="http://schemas.openxmlformats.org/officeDocument/2006/relationships/slide" Target="slides/slide50.xml"/><Relationship Id="rId62" Type="http://schemas.openxmlformats.org/officeDocument/2006/relationships/slide" Target="slides/slide58.xml"/><Relationship Id="rId70" Type="http://schemas.openxmlformats.org/officeDocument/2006/relationships/slide" Target="slides/slide66.xml"/><Relationship Id="rId75" Type="http://schemas.openxmlformats.org/officeDocument/2006/relationships/slide" Target="slides/slide71.xml"/><Relationship Id="rId83" Type="http://schemas.openxmlformats.org/officeDocument/2006/relationships/slide" Target="slides/slide79.xml"/><Relationship Id="rId88" Type="http://schemas.openxmlformats.org/officeDocument/2006/relationships/slide" Target="slides/slide84.xml"/><Relationship Id="rId91" Type="http://schemas.openxmlformats.org/officeDocument/2006/relationships/slide" Target="slides/slide87.xml"/><Relationship Id="rId96" Type="http://schemas.openxmlformats.org/officeDocument/2006/relationships/slide" Target="slides/slide92.xml"/><Relationship Id="rId111" Type="http://schemas.openxmlformats.org/officeDocument/2006/relationships/slide" Target="slides/slide107.xml"/><Relationship Id="rId132" Type="http://schemas.openxmlformats.org/officeDocument/2006/relationships/presProps" Target="presProp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49" Type="http://schemas.openxmlformats.org/officeDocument/2006/relationships/slide" Target="slides/slide45.xml"/><Relationship Id="rId57" Type="http://schemas.openxmlformats.org/officeDocument/2006/relationships/slide" Target="slides/slide53.xml"/><Relationship Id="rId106" Type="http://schemas.openxmlformats.org/officeDocument/2006/relationships/slide" Target="slides/slide102.xml"/><Relationship Id="rId114" Type="http://schemas.openxmlformats.org/officeDocument/2006/relationships/slide" Target="slides/slide110.xml"/><Relationship Id="rId119" Type="http://schemas.openxmlformats.org/officeDocument/2006/relationships/slide" Target="slides/slide115.xml"/><Relationship Id="rId127" Type="http://schemas.openxmlformats.org/officeDocument/2006/relationships/slide" Target="slides/slide123.xml"/><Relationship Id="rId10" Type="http://schemas.openxmlformats.org/officeDocument/2006/relationships/slide" Target="slides/slide6.xml"/><Relationship Id="rId31" Type="http://schemas.openxmlformats.org/officeDocument/2006/relationships/slide" Target="slides/slide27.xml"/><Relationship Id="rId44" Type="http://schemas.openxmlformats.org/officeDocument/2006/relationships/slide" Target="slides/slide40.xml"/><Relationship Id="rId52" Type="http://schemas.openxmlformats.org/officeDocument/2006/relationships/slide" Target="slides/slide48.xml"/><Relationship Id="rId60" Type="http://schemas.openxmlformats.org/officeDocument/2006/relationships/slide" Target="slides/slide56.xml"/><Relationship Id="rId65" Type="http://schemas.openxmlformats.org/officeDocument/2006/relationships/slide" Target="slides/slide61.xml"/><Relationship Id="rId73" Type="http://schemas.openxmlformats.org/officeDocument/2006/relationships/slide" Target="slides/slide69.xml"/><Relationship Id="rId78" Type="http://schemas.openxmlformats.org/officeDocument/2006/relationships/slide" Target="slides/slide74.xml"/><Relationship Id="rId81" Type="http://schemas.openxmlformats.org/officeDocument/2006/relationships/slide" Target="slides/slide77.xml"/><Relationship Id="rId86" Type="http://schemas.openxmlformats.org/officeDocument/2006/relationships/slide" Target="slides/slide82.xml"/><Relationship Id="rId94" Type="http://schemas.openxmlformats.org/officeDocument/2006/relationships/slide" Target="slides/slide90.xml"/><Relationship Id="rId99" Type="http://schemas.openxmlformats.org/officeDocument/2006/relationships/slide" Target="slides/slide95.xml"/><Relationship Id="rId101" Type="http://schemas.openxmlformats.org/officeDocument/2006/relationships/slide" Target="slides/slide97.xml"/><Relationship Id="rId122" Type="http://schemas.openxmlformats.org/officeDocument/2006/relationships/slide" Target="slides/slide118.xml"/><Relationship Id="rId130" Type="http://schemas.openxmlformats.org/officeDocument/2006/relationships/slide" Target="slides/slide126.xml"/><Relationship Id="rId135" Type="http://schemas.openxmlformats.org/officeDocument/2006/relationships/tableStyles" Target="tableStyle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9" Type="http://schemas.openxmlformats.org/officeDocument/2006/relationships/slide" Target="slides/slide35.xml"/><Relationship Id="rId109" Type="http://schemas.openxmlformats.org/officeDocument/2006/relationships/slide" Target="slides/slide105.xml"/><Relationship Id="rId34" Type="http://schemas.openxmlformats.org/officeDocument/2006/relationships/slide" Target="slides/slide30.xml"/><Relationship Id="rId50" Type="http://schemas.openxmlformats.org/officeDocument/2006/relationships/slide" Target="slides/slide46.xml"/><Relationship Id="rId55" Type="http://schemas.openxmlformats.org/officeDocument/2006/relationships/slide" Target="slides/slide51.xml"/><Relationship Id="rId76" Type="http://schemas.openxmlformats.org/officeDocument/2006/relationships/slide" Target="slides/slide72.xml"/><Relationship Id="rId97" Type="http://schemas.openxmlformats.org/officeDocument/2006/relationships/slide" Target="slides/slide93.xml"/><Relationship Id="rId104" Type="http://schemas.openxmlformats.org/officeDocument/2006/relationships/slide" Target="slides/slide100.xml"/><Relationship Id="rId120" Type="http://schemas.openxmlformats.org/officeDocument/2006/relationships/slide" Target="slides/slide116.xml"/><Relationship Id="rId125" Type="http://schemas.openxmlformats.org/officeDocument/2006/relationships/slide" Target="slides/slide121.xml"/><Relationship Id="rId7" Type="http://schemas.openxmlformats.org/officeDocument/2006/relationships/slide" Target="slides/slide3.xml"/><Relationship Id="rId71" Type="http://schemas.openxmlformats.org/officeDocument/2006/relationships/slide" Target="slides/slide67.xml"/><Relationship Id="rId92" Type="http://schemas.openxmlformats.org/officeDocument/2006/relationships/slide" Target="slides/slide88.xml"/><Relationship Id="rId2" Type="http://schemas.openxmlformats.org/officeDocument/2006/relationships/customXml" Target="../customXml/item2.xml"/><Relationship Id="rId29" Type="http://schemas.openxmlformats.org/officeDocument/2006/relationships/slide" Target="slides/slide25.xml"/><Relationship Id="rId24" Type="http://schemas.openxmlformats.org/officeDocument/2006/relationships/slide" Target="slides/slide20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66" Type="http://schemas.openxmlformats.org/officeDocument/2006/relationships/slide" Target="slides/slide62.xml"/><Relationship Id="rId87" Type="http://schemas.openxmlformats.org/officeDocument/2006/relationships/slide" Target="slides/slide83.xml"/><Relationship Id="rId110" Type="http://schemas.openxmlformats.org/officeDocument/2006/relationships/slide" Target="slides/slide106.xml"/><Relationship Id="rId115" Type="http://schemas.openxmlformats.org/officeDocument/2006/relationships/slide" Target="slides/slide111.xml"/><Relationship Id="rId131" Type="http://schemas.openxmlformats.org/officeDocument/2006/relationships/notesMaster" Target="notesMasters/notesMaster1.xml"/><Relationship Id="rId61" Type="http://schemas.openxmlformats.org/officeDocument/2006/relationships/slide" Target="slides/slide57.xml"/><Relationship Id="rId82" Type="http://schemas.openxmlformats.org/officeDocument/2006/relationships/slide" Target="slides/slide78.xml"/><Relationship Id="rId19" Type="http://schemas.openxmlformats.org/officeDocument/2006/relationships/slide" Target="slides/slide15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2303463" y="698500"/>
            <a:ext cx="2416175" cy="3490913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702295" y="4421808"/>
            <a:ext cx="5618460" cy="41890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562" tIns="91562" rIns="91562" bIns="91562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3641835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91197053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67042307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73441554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02014873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11242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06478715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49669459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50109534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39302942"/>
      </p:ext>
    </p:extLst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59775986"/>
      </p:ext>
    </p:extLst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292530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96835567"/>
      </p:ext>
    </p:extLst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98902132"/>
      </p:ext>
    </p:extLst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91699060"/>
      </p:ext>
    </p:extLst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09021207"/>
      </p:ext>
    </p:extLst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34680735"/>
      </p:ext>
    </p:extLst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49118643"/>
      </p:ext>
    </p:extLst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57128785"/>
      </p:ext>
    </p:extLst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75023290"/>
      </p:ext>
    </p:extLst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16355681"/>
      </p:ext>
    </p:extLst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1742597"/>
      </p:ext>
    </p:extLst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2213073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55102129"/>
      </p:ext>
    </p:extLst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61369507"/>
      </p:ext>
    </p:extLst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92332839"/>
      </p:ext>
    </p:extLst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5844157"/>
      </p:ext>
    </p:extLst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38059782"/>
      </p:ext>
    </p:extLst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83177112"/>
      </p:ext>
    </p:extLst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3" name="Google Shape;2323;p42:notes"/>
          <p:cNvSpPr txBox="1">
            <a:spLocks noGrp="1"/>
          </p:cNvSpPr>
          <p:nvPr>
            <p:ph type="body" idx="1"/>
          </p:nvPr>
        </p:nvSpPr>
        <p:spPr>
          <a:xfrm>
            <a:off x="702295" y="4421808"/>
            <a:ext cx="5618360" cy="4189215"/>
          </a:xfrm>
          <a:prstGeom prst="rect">
            <a:avLst/>
          </a:prstGeom>
        </p:spPr>
        <p:txBody>
          <a:bodyPr spcFirstLastPara="1" wrap="square" lIns="91562" tIns="91562" rIns="91562" bIns="91562" anchor="t" anchorCtr="0">
            <a:noAutofit/>
          </a:bodyPr>
          <a:lstStyle/>
          <a:p>
            <a:pPr marL="0" indent="0">
              <a:buNone/>
            </a:pPr>
            <a:endParaRPr/>
          </a:p>
        </p:txBody>
      </p:sp>
      <p:sp>
        <p:nvSpPr>
          <p:cNvPr id="2324" name="Google Shape;2324;p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2303463" y="698500"/>
            <a:ext cx="2416175" cy="3490913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8785833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2115579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4657673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8764232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6150054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28775102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0112917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09577832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7338076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99331930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467061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48454235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74202719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67464205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28695539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78336054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70068515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67216701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96514709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91626914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69767833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42603090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92662406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14983635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66738906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39725655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45504710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4051696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38930346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71941562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29239547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33013804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27133263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70717929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74196137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90450168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49645398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84390537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9969947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88596629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0553267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19008362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03005189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76221649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57555768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43392106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90879406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22523165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11576606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1308665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36616905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92247324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40078939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06782619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01214922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66692395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99609567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25372367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67878008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80112019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8665743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54292703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69714508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14881190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90544450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140436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75931175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41606244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0432251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75947614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45842204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6899673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00880668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78831282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68334309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77012884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8370695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1413052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65168503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16947783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16295934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03826814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0284423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43694468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05810601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78250759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34323694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60051813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27552299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8323681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75674890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6065449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05095667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1492574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2"/>
          <p:cNvSpPr txBox="1">
            <a:spLocks noGrp="1"/>
          </p:cNvSpPr>
          <p:nvPr>
            <p:ph type="ctrTitle"/>
          </p:nvPr>
        </p:nvSpPr>
        <p:spPr>
          <a:xfrm>
            <a:off x="857250" y="1621191"/>
            <a:ext cx="5143500" cy="34487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375"/>
              <a:buFont typeface="Calibri"/>
              <a:buNone/>
              <a:defRPr sz="3375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subTitle" idx="1"/>
          </p:nvPr>
        </p:nvSpPr>
        <p:spPr>
          <a:xfrm>
            <a:off x="857250" y="5202944"/>
            <a:ext cx="5143500" cy="2391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90000"/>
              </a:lnSpc>
              <a:spcBef>
                <a:spcPts val="563"/>
              </a:spcBef>
              <a:spcAft>
                <a:spcPts val="0"/>
              </a:spcAft>
              <a:buClr>
                <a:schemeClr val="dk1"/>
              </a:buClr>
              <a:buSzPts val="1350"/>
              <a:buNone/>
              <a:defRPr sz="1350"/>
            </a:lvl1pPr>
            <a:lvl2pPr lvl="1" algn="ctr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125"/>
              <a:buNone/>
              <a:defRPr sz="1125"/>
            </a:lvl2pPr>
            <a:lvl3pPr lvl="2" algn="ctr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013"/>
              <a:buNone/>
              <a:defRPr sz="1013"/>
            </a:lvl3pPr>
            <a:lvl4pPr lvl="3" algn="ctr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4pPr>
            <a:lvl5pPr lvl="4" algn="ctr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5pPr>
            <a:lvl6pPr lvl="5" algn="ctr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lvl="6" algn="ctr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lvl="7" algn="ctr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lvl="8" algn="ctr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14" name="Google Shape;14;p2"/>
          <p:cNvSpPr txBox="1">
            <a:spLocks noGrp="1"/>
          </p:cNvSpPr>
          <p:nvPr>
            <p:ph type="dt" idx="10"/>
          </p:nvPr>
        </p:nvSpPr>
        <p:spPr>
          <a:xfrm>
            <a:off x="471488" y="9181397"/>
            <a:ext cx="1543050" cy="5274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" name="Google Shape;15;p2"/>
          <p:cNvSpPr txBox="1">
            <a:spLocks noGrp="1"/>
          </p:cNvSpPr>
          <p:nvPr>
            <p:ph type="ftr" idx="11"/>
          </p:nvPr>
        </p:nvSpPr>
        <p:spPr>
          <a:xfrm>
            <a:off x="2271714" y="9181397"/>
            <a:ext cx="2314575" cy="5274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" name="Google Shape;16;p2"/>
          <p:cNvSpPr txBox="1">
            <a:spLocks noGrp="1"/>
          </p:cNvSpPr>
          <p:nvPr>
            <p:ph type="sldNum" idx="12"/>
          </p:nvPr>
        </p:nvSpPr>
        <p:spPr>
          <a:xfrm>
            <a:off x="4843463" y="9181397"/>
            <a:ext cx="1543050" cy="5274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VERTICAL_TEXT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11"/>
          <p:cNvSpPr txBox="1">
            <a:spLocks noGrp="1"/>
          </p:cNvSpPr>
          <p:nvPr>
            <p:ph type="title"/>
          </p:nvPr>
        </p:nvSpPr>
        <p:spPr>
          <a:xfrm>
            <a:off x="471489" y="527404"/>
            <a:ext cx="5915025" cy="191470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11"/>
          <p:cNvSpPr txBox="1">
            <a:spLocks noGrp="1"/>
          </p:cNvSpPr>
          <p:nvPr>
            <p:ph type="body" idx="1"/>
          </p:nvPr>
        </p:nvSpPr>
        <p:spPr>
          <a:xfrm rot="5400000">
            <a:off x="286368" y="2822135"/>
            <a:ext cx="6285266" cy="59150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90000"/>
              </a:lnSpc>
              <a:spcBef>
                <a:spcPts val="563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" name="Google Shape;71;p11"/>
          <p:cNvSpPr txBox="1">
            <a:spLocks noGrp="1"/>
          </p:cNvSpPr>
          <p:nvPr>
            <p:ph type="dt" idx="10"/>
          </p:nvPr>
        </p:nvSpPr>
        <p:spPr>
          <a:xfrm>
            <a:off x="471488" y="9181397"/>
            <a:ext cx="1543050" cy="5274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" name="Google Shape;72;p11"/>
          <p:cNvSpPr txBox="1">
            <a:spLocks noGrp="1"/>
          </p:cNvSpPr>
          <p:nvPr>
            <p:ph type="ftr" idx="11"/>
          </p:nvPr>
        </p:nvSpPr>
        <p:spPr>
          <a:xfrm>
            <a:off x="2271714" y="9181397"/>
            <a:ext cx="2314575" cy="5274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" name="Google Shape;73;p11"/>
          <p:cNvSpPr txBox="1">
            <a:spLocks noGrp="1"/>
          </p:cNvSpPr>
          <p:nvPr>
            <p:ph type="sldNum" idx="12"/>
          </p:nvPr>
        </p:nvSpPr>
        <p:spPr>
          <a:xfrm>
            <a:off x="4843463" y="9181397"/>
            <a:ext cx="1543050" cy="5274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_TITLE_AND_VERTICAL_TEXT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12"/>
          <p:cNvSpPr txBox="1">
            <a:spLocks noGrp="1"/>
          </p:cNvSpPr>
          <p:nvPr>
            <p:ph type="title"/>
          </p:nvPr>
        </p:nvSpPr>
        <p:spPr>
          <a:xfrm rot="5400000">
            <a:off x="1449696" y="3985466"/>
            <a:ext cx="8394877" cy="14787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" name="Google Shape;76;p12"/>
          <p:cNvSpPr txBox="1">
            <a:spLocks noGrp="1"/>
          </p:cNvSpPr>
          <p:nvPr>
            <p:ph type="body" idx="1"/>
          </p:nvPr>
        </p:nvSpPr>
        <p:spPr>
          <a:xfrm rot="5400000">
            <a:off x="-1550680" y="2549572"/>
            <a:ext cx="8394877" cy="43505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90000"/>
              </a:lnSpc>
              <a:spcBef>
                <a:spcPts val="563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" name="Google Shape;77;p12"/>
          <p:cNvSpPr txBox="1">
            <a:spLocks noGrp="1"/>
          </p:cNvSpPr>
          <p:nvPr>
            <p:ph type="dt" idx="10"/>
          </p:nvPr>
        </p:nvSpPr>
        <p:spPr>
          <a:xfrm>
            <a:off x="471488" y="9181397"/>
            <a:ext cx="1543050" cy="5274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" name="Google Shape;78;p12"/>
          <p:cNvSpPr txBox="1">
            <a:spLocks noGrp="1"/>
          </p:cNvSpPr>
          <p:nvPr>
            <p:ph type="ftr" idx="11"/>
          </p:nvPr>
        </p:nvSpPr>
        <p:spPr>
          <a:xfrm>
            <a:off x="2271714" y="9181397"/>
            <a:ext cx="2314575" cy="5274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p12"/>
          <p:cNvSpPr txBox="1">
            <a:spLocks noGrp="1"/>
          </p:cNvSpPr>
          <p:nvPr>
            <p:ph type="sldNum" idx="12"/>
          </p:nvPr>
        </p:nvSpPr>
        <p:spPr>
          <a:xfrm>
            <a:off x="4843463" y="9181397"/>
            <a:ext cx="1543050" cy="5274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Google Shape;18;p3"/>
          <p:cNvSpPr txBox="1">
            <a:spLocks noGrp="1"/>
          </p:cNvSpPr>
          <p:nvPr>
            <p:ph type="title"/>
          </p:nvPr>
        </p:nvSpPr>
        <p:spPr>
          <a:xfrm>
            <a:off x="471489" y="527404"/>
            <a:ext cx="5915025" cy="191470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" name="Google Shape;19;p3"/>
          <p:cNvSpPr txBox="1">
            <a:spLocks noGrp="1"/>
          </p:cNvSpPr>
          <p:nvPr>
            <p:ph type="body" idx="1"/>
          </p:nvPr>
        </p:nvSpPr>
        <p:spPr>
          <a:xfrm>
            <a:off x="471489" y="2637014"/>
            <a:ext cx="5915025" cy="62852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90000"/>
              </a:lnSpc>
              <a:spcBef>
                <a:spcPts val="563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" name="Google Shape;20;p3"/>
          <p:cNvSpPr txBox="1">
            <a:spLocks noGrp="1"/>
          </p:cNvSpPr>
          <p:nvPr>
            <p:ph type="dt" idx="10"/>
          </p:nvPr>
        </p:nvSpPr>
        <p:spPr>
          <a:xfrm>
            <a:off x="471488" y="9181397"/>
            <a:ext cx="1543050" cy="5274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" name="Google Shape;21;p3"/>
          <p:cNvSpPr txBox="1">
            <a:spLocks noGrp="1"/>
          </p:cNvSpPr>
          <p:nvPr>
            <p:ph type="ftr" idx="11"/>
          </p:nvPr>
        </p:nvSpPr>
        <p:spPr>
          <a:xfrm>
            <a:off x="2271714" y="9181397"/>
            <a:ext cx="2314575" cy="5274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" name="Google Shape;22;p3"/>
          <p:cNvSpPr txBox="1">
            <a:spLocks noGrp="1"/>
          </p:cNvSpPr>
          <p:nvPr>
            <p:ph type="sldNum" idx="12"/>
          </p:nvPr>
        </p:nvSpPr>
        <p:spPr>
          <a:xfrm>
            <a:off x="4843463" y="9181397"/>
            <a:ext cx="1543050" cy="5274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4"/>
          <p:cNvSpPr txBox="1">
            <a:spLocks noGrp="1"/>
          </p:cNvSpPr>
          <p:nvPr>
            <p:ph type="title"/>
          </p:nvPr>
        </p:nvSpPr>
        <p:spPr>
          <a:xfrm>
            <a:off x="467917" y="2469622"/>
            <a:ext cx="5915025" cy="4120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375"/>
              <a:buFont typeface="Calibri"/>
              <a:buNone/>
              <a:defRPr sz="3375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" name="Google Shape;25;p4"/>
          <p:cNvSpPr txBox="1">
            <a:spLocks noGrp="1"/>
          </p:cNvSpPr>
          <p:nvPr>
            <p:ph type="body" idx="1"/>
          </p:nvPr>
        </p:nvSpPr>
        <p:spPr>
          <a:xfrm>
            <a:off x="467917" y="6629227"/>
            <a:ext cx="5915025" cy="21669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563"/>
              </a:spcBef>
              <a:spcAft>
                <a:spcPts val="0"/>
              </a:spcAft>
              <a:buClr>
                <a:srgbClr val="888888"/>
              </a:buClr>
              <a:buSzPts val="1350"/>
              <a:buNone/>
              <a:defRPr sz="1350">
                <a:solidFill>
                  <a:srgbClr val="888888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rgbClr val="888888"/>
              </a:buClr>
              <a:buSzPts val="1125"/>
              <a:buNone/>
              <a:defRPr sz="1125">
                <a:solidFill>
                  <a:srgbClr val="888888"/>
                </a:solidFill>
              </a:defRPr>
            </a:lvl2pPr>
            <a:lvl3pPr marL="1371600" lvl="2" indent="-2286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rgbClr val="888888"/>
              </a:buClr>
              <a:buSzPts val="1013"/>
              <a:buNone/>
              <a:defRPr sz="1013">
                <a:solidFill>
                  <a:srgbClr val="888888"/>
                </a:solidFill>
              </a:defRPr>
            </a:lvl3pPr>
            <a:lvl4pPr marL="1828800" lvl="3" indent="-2286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rgbClr val="888888"/>
              </a:buClr>
              <a:buSzPts val="900"/>
              <a:buNone/>
              <a:defRPr sz="900">
                <a:solidFill>
                  <a:srgbClr val="888888"/>
                </a:solidFill>
              </a:defRPr>
            </a:lvl4pPr>
            <a:lvl5pPr marL="2286000" lvl="4" indent="-2286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rgbClr val="888888"/>
              </a:buClr>
              <a:buSzPts val="900"/>
              <a:buNone/>
              <a:defRPr sz="900">
                <a:solidFill>
                  <a:srgbClr val="888888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rgbClr val="888888"/>
              </a:buClr>
              <a:buSzPts val="900"/>
              <a:buNone/>
              <a:defRPr sz="900">
                <a:solidFill>
                  <a:srgbClr val="888888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rgbClr val="888888"/>
              </a:buClr>
              <a:buSzPts val="900"/>
              <a:buNone/>
              <a:defRPr sz="900">
                <a:solidFill>
                  <a:srgbClr val="888888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rgbClr val="888888"/>
              </a:buClr>
              <a:buSzPts val="900"/>
              <a:buNone/>
              <a:defRPr sz="900">
                <a:solidFill>
                  <a:srgbClr val="888888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rgbClr val="888888"/>
              </a:buClr>
              <a:buSzPts val="900"/>
              <a:buNone/>
              <a:defRPr sz="9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26" name="Google Shape;26;p4"/>
          <p:cNvSpPr txBox="1">
            <a:spLocks noGrp="1"/>
          </p:cNvSpPr>
          <p:nvPr>
            <p:ph type="dt" idx="10"/>
          </p:nvPr>
        </p:nvSpPr>
        <p:spPr>
          <a:xfrm>
            <a:off x="471488" y="9181397"/>
            <a:ext cx="1543050" cy="5274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" name="Google Shape;27;p4"/>
          <p:cNvSpPr txBox="1">
            <a:spLocks noGrp="1"/>
          </p:cNvSpPr>
          <p:nvPr>
            <p:ph type="ftr" idx="11"/>
          </p:nvPr>
        </p:nvSpPr>
        <p:spPr>
          <a:xfrm>
            <a:off x="2271714" y="9181397"/>
            <a:ext cx="2314575" cy="5274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" name="Google Shape;28;p4"/>
          <p:cNvSpPr txBox="1">
            <a:spLocks noGrp="1"/>
          </p:cNvSpPr>
          <p:nvPr>
            <p:ph type="sldNum" idx="12"/>
          </p:nvPr>
        </p:nvSpPr>
        <p:spPr>
          <a:xfrm>
            <a:off x="4843463" y="9181397"/>
            <a:ext cx="1543050" cy="5274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5"/>
          <p:cNvSpPr txBox="1">
            <a:spLocks noGrp="1"/>
          </p:cNvSpPr>
          <p:nvPr>
            <p:ph type="title"/>
          </p:nvPr>
        </p:nvSpPr>
        <p:spPr>
          <a:xfrm>
            <a:off x="471489" y="527404"/>
            <a:ext cx="5915025" cy="191470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" name="Google Shape;31;p5"/>
          <p:cNvSpPr txBox="1">
            <a:spLocks noGrp="1"/>
          </p:cNvSpPr>
          <p:nvPr>
            <p:ph type="body" idx="1"/>
          </p:nvPr>
        </p:nvSpPr>
        <p:spPr>
          <a:xfrm>
            <a:off x="471488" y="2637014"/>
            <a:ext cx="2914650" cy="62852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90000"/>
              </a:lnSpc>
              <a:spcBef>
                <a:spcPts val="563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" name="Google Shape;32;p5"/>
          <p:cNvSpPr txBox="1">
            <a:spLocks noGrp="1"/>
          </p:cNvSpPr>
          <p:nvPr>
            <p:ph type="body" idx="2"/>
          </p:nvPr>
        </p:nvSpPr>
        <p:spPr>
          <a:xfrm>
            <a:off x="3471863" y="2637014"/>
            <a:ext cx="2914650" cy="62852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90000"/>
              </a:lnSpc>
              <a:spcBef>
                <a:spcPts val="563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" name="Google Shape;33;p5"/>
          <p:cNvSpPr txBox="1">
            <a:spLocks noGrp="1"/>
          </p:cNvSpPr>
          <p:nvPr>
            <p:ph type="dt" idx="10"/>
          </p:nvPr>
        </p:nvSpPr>
        <p:spPr>
          <a:xfrm>
            <a:off x="471488" y="9181397"/>
            <a:ext cx="1543050" cy="5274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" name="Google Shape;34;p5"/>
          <p:cNvSpPr txBox="1">
            <a:spLocks noGrp="1"/>
          </p:cNvSpPr>
          <p:nvPr>
            <p:ph type="ftr" idx="11"/>
          </p:nvPr>
        </p:nvSpPr>
        <p:spPr>
          <a:xfrm>
            <a:off x="2271714" y="9181397"/>
            <a:ext cx="2314575" cy="5274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" name="Google Shape;35;p5"/>
          <p:cNvSpPr txBox="1">
            <a:spLocks noGrp="1"/>
          </p:cNvSpPr>
          <p:nvPr>
            <p:ph type="sldNum" idx="12"/>
          </p:nvPr>
        </p:nvSpPr>
        <p:spPr>
          <a:xfrm>
            <a:off x="4843463" y="9181397"/>
            <a:ext cx="1543050" cy="5274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6"/>
          <p:cNvSpPr txBox="1">
            <a:spLocks noGrp="1"/>
          </p:cNvSpPr>
          <p:nvPr>
            <p:ph type="title"/>
          </p:nvPr>
        </p:nvSpPr>
        <p:spPr>
          <a:xfrm>
            <a:off x="472382" y="527404"/>
            <a:ext cx="5915025" cy="191470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p6"/>
          <p:cNvSpPr txBox="1">
            <a:spLocks noGrp="1"/>
          </p:cNvSpPr>
          <p:nvPr>
            <p:ph type="body" idx="1"/>
          </p:nvPr>
        </p:nvSpPr>
        <p:spPr>
          <a:xfrm>
            <a:off x="472382" y="2428349"/>
            <a:ext cx="2901255" cy="11900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563"/>
              </a:spcBef>
              <a:spcAft>
                <a:spcPts val="0"/>
              </a:spcAft>
              <a:buClr>
                <a:schemeClr val="dk1"/>
              </a:buClr>
              <a:buSzPts val="1350"/>
              <a:buNone/>
              <a:defRPr sz="1350" b="1"/>
            </a:lvl1pPr>
            <a:lvl2pPr marL="914400" lvl="1" indent="-2286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125"/>
              <a:buNone/>
              <a:defRPr sz="1125" b="1"/>
            </a:lvl2pPr>
            <a:lvl3pPr marL="1371600" lvl="2" indent="-2286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013"/>
              <a:buNone/>
              <a:defRPr sz="1013" b="1"/>
            </a:lvl3pPr>
            <a:lvl4pPr marL="1828800" lvl="3" indent="-2286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 b="1"/>
            </a:lvl4pPr>
            <a:lvl5pPr marL="2286000" lvl="4" indent="-2286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 b="1"/>
            </a:lvl5pPr>
            <a:lvl6pPr marL="2743200" lvl="5" indent="-2286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 b="1"/>
            </a:lvl6pPr>
            <a:lvl7pPr marL="3200400" lvl="6" indent="-2286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 b="1"/>
            </a:lvl7pPr>
            <a:lvl8pPr marL="3657600" lvl="7" indent="-2286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 b="1"/>
            </a:lvl8pPr>
            <a:lvl9pPr marL="4114800" lvl="8" indent="-2286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 b="1"/>
            </a:lvl9pPr>
          </a:lstStyle>
          <a:p>
            <a:endParaRPr/>
          </a:p>
        </p:txBody>
      </p:sp>
      <p:sp>
        <p:nvSpPr>
          <p:cNvPr id="39" name="Google Shape;39;p6"/>
          <p:cNvSpPr txBox="1">
            <a:spLocks noGrp="1"/>
          </p:cNvSpPr>
          <p:nvPr>
            <p:ph type="body" idx="2"/>
          </p:nvPr>
        </p:nvSpPr>
        <p:spPr>
          <a:xfrm>
            <a:off x="472382" y="3618444"/>
            <a:ext cx="2901255" cy="5322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90000"/>
              </a:lnSpc>
              <a:spcBef>
                <a:spcPts val="563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" name="Google Shape;40;p6"/>
          <p:cNvSpPr txBox="1">
            <a:spLocks noGrp="1"/>
          </p:cNvSpPr>
          <p:nvPr>
            <p:ph type="body" idx="3"/>
          </p:nvPr>
        </p:nvSpPr>
        <p:spPr>
          <a:xfrm>
            <a:off x="3471864" y="2428349"/>
            <a:ext cx="2915543" cy="11900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563"/>
              </a:spcBef>
              <a:spcAft>
                <a:spcPts val="0"/>
              </a:spcAft>
              <a:buClr>
                <a:schemeClr val="dk1"/>
              </a:buClr>
              <a:buSzPts val="1350"/>
              <a:buNone/>
              <a:defRPr sz="1350" b="1"/>
            </a:lvl1pPr>
            <a:lvl2pPr marL="914400" lvl="1" indent="-2286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125"/>
              <a:buNone/>
              <a:defRPr sz="1125" b="1"/>
            </a:lvl2pPr>
            <a:lvl3pPr marL="1371600" lvl="2" indent="-2286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013"/>
              <a:buNone/>
              <a:defRPr sz="1013" b="1"/>
            </a:lvl3pPr>
            <a:lvl4pPr marL="1828800" lvl="3" indent="-2286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 b="1"/>
            </a:lvl4pPr>
            <a:lvl5pPr marL="2286000" lvl="4" indent="-2286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 b="1"/>
            </a:lvl5pPr>
            <a:lvl6pPr marL="2743200" lvl="5" indent="-2286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 b="1"/>
            </a:lvl6pPr>
            <a:lvl7pPr marL="3200400" lvl="6" indent="-2286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 b="1"/>
            </a:lvl7pPr>
            <a:lvl8pPr marL="3657600" lvl="7" indent="-2286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 b="1"/>
            </a:lvl8pPr>
            <a:lvl9pPr marL="4114800" lvl="8" indent="-2286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 b="1"/>
            </a:lvl9pPr>
          </a:lstStyle>
          <a:p>
            <a:endParaRPr/>
          </a:p>
        </p:txBody>
      </p:sp>
      <p:sp>
        <p:nvSpPr>
          <p:cNvPr id="41" name="Google Shape;41;p6"/>
          <p:cNvSpPr txBox="1">
            <a:spLocks noGrp="1"/>
          </p:cNvSpPr>
          <p:nvPr>
            <p:ph type="body" idx="4"/>
          </p:nvPr>
        </p:nvSpPr>
        <p:spPr>
          <a:xfrm>
            <a:off x="3471864" y="3618444"/>
            <a:ext cx="2915543" cy="5322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90000"/>
              </a:lnSpc>
              <a:spcBef>
                <a:spcPts val="563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" name="Google Shape;42;p6"/>
          <p:cNvSpPr txBox="1">
            <a:spLocks noGrp="1"/>
          </p:cNvSpPr>
          <p:nvPr>
            <p:ph type="dt" idx="10"/>
          </p:nvPr>
        </p:nvSpPr>
        <p:spPr>
          <a:xfrm>
            <a:off x="471488" y="9181397"/>
            <a:ext cx="1543050" cy="5274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" name="Google Shape;43;p6"/>
          <p:cNvSpPr txBox="1">
            <a:spLocks noGrp="1"/>
          </p:cNvSpPr>
          <p:nvPr>
            <p:ph type="ftr" idx="11"/>
          </p:nvPr>
        </p:nvSpPr>
        <p:spPr>
          <a:xfrm>
            <a:off x="2271714" y="9181397"/>
            <a:ext cx="2314575" cy="5274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" name="Google Shape;44;p6"/>
          <p:cNvSpPr txBox="1">
            <a:spLocks noGrp="1"/>
          </p:cNvSpPr>
          <p:nvPr>
            <p:ph type="sldNum" idx="12"/>
          </p:nvPr>
        </p:nvSpPr>
        <p:spPr>
          <a:xfrm>
            <a:off x="4843463" y="9181397"/>
            <a:ext cx="1543050" cy="5274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Google Shape;46;p7"/>
          <p:cNvSpPr txBox="1">
            <a:spLocks noGrp="1"/>
          </p:cNvSpPr>
          <p:nvPr>
            <p:ph type="title"/>
          </p:nvPr>
        </p:nvSpPr>
        <p:spPr>
          <a:xfrm>
            <a:off x="471489" y="527404"/>
            <a:ext cx="5915025" cy="191470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" name="Google Shape;47;p7"/>
          <p:cNvSpPr txBox="1">
            <a:spLocks noGrp="1"/>
          </p:cNvSpPr>
          <p:nvPr>
            <p:ph type="dt" idx="10"/>
          </p:nvPr>
        </p:nvSpPr>
        <p:spPr>
          <a:xfrm>
            <a:off x="471488" y="9181397"/>
            <a:ext cx="1543050" cy="5274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" name="Google Shape;48;p7"/>
          <p:cNvSpPr txBox="1">
            <a:spLocks noGrp="1"/>
          </p:cNvSpPr>
          <p:nvPr>
            <p:ph type="ftr" idx="11"/>
          </p:nvPr>
        </p:nvSpPr>
        <p:spPr>
          <a:xfrm>
            <a:off x="2271714" y="9181397"/>
            <a:ext cx="2314575" cy="5274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" name="Google Shape;49;p7"/>
          <p:cNvSpPr txBox="1">
            <a:spLocks noGrp="1"/>
          </p:cNvSpPr>
          <p:nvPr>
            <p:ph type="sldNum" idx="12"/>
          </p:nvPr>
        </p:nvSpPr>
        <p:spPr>
          <a:xfrm>
            <a:off x="4843463" y="9181397"/>
            <a:ext cx="1543050" cy="5274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Google Shape;51;p8"/>
          <p:cNvSpPr txBox="1">
            <a:spLocks noGrp="1"/>
          </p:cNvSpPr>
          <p:nvPr>
            <p:ph type="dt" idx="10"/>
          </p:nvPr>
        </p:nvSpPr>
        <p:spPr>
          <a:xfrm>
            <a:off x="471488" y="9181397"/>
            <a:ext cx="1543050" cy="5274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" name="Google Shape;52;p8"/>
          <p:cNvSpPr txBox="1">
            <a:spLocks noGrp="1"/>
          </p:cNvSpPr>
          <p:nvPr>
            <p:ph type="ftr" idx="11"/>
          </p:nvPr>
        </p:nvSpPr>
        <p:spPr>
          <a:xfrm>
            <a:off x="2271714" y="9181397"/>
            <a:ext cx="2314575" cy="5274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" name="Google Shape;53;p8"/>
          <p:cNvSpPr txBox="1">
            <a:spLocks noGrp="1"/>
          </p:cNvSpPr>
          <p:nvPr>
            <p:ph type="sldNum" idx="12"/>
          </p:nvPr>
        </p:nvSpPr>
        <p:spPr>
          <a:xfrm>
            <a:off x="4843463" y="9181397"/>
            <a:ext cx="1543050" cy="5274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Google Shape;55;p9"/>
          <p:cNvSpPr txBox="1">
            <a:spLocks noGrp="1"/>
          </p:cNvSpPr>
          <p:nvPr>
            <p:ph type="title"/>
          </p:nvPr>
        </p:nvSpPr>
        <p:spPr>
          <a:xfrm>
            <a:off x="472382" y="660400"/>
            <a:ext cx="2211883" cy="231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  <a:defRPr sz="18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9"/>
          <p:cNvSpPr txBox="1">
            <a:spLocks noGrp="1"/>
          </p:cNvSpPr>
          <p:nvPr>
            <p:ph type="body" idx="1"/>
          </p:nvPr>
        </p:nvSpPr>
        <p:spPr>
          <a:xfrm>
            <a:off x="2915544" y="1426283"/>
            <a:ext cx="3471863" cy="70396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90000"/>
              </a:lnSpc>
              <a:spcBef>
                <a:spcPts val="563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1pPr>
            <a:lvl2pPr marL="914400" lvl="1" indent="-328612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575"/>
              <a:buChar char="•"/>
              <a:defRPr sz="1575"/>
            </a:lvl2pPr>
            <a:lvl3pPr marL="1371600" lvl="2" indent="-314325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350"/>
              <a:buChar char="•"/>
              <a:defRPr sz="1350"/>
            </a:lvl3pPr>
            <a:lvl4pPr marL="1828800" lvl="3" indent="-300037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125"/>
              <a:buChar char="•"/>
              <a:defRPr sz="1125"/>
            </a:lvl4pPr>
            <a:lvl5pPr marL="2286000" lvl="4" indent="-300037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125"/>
              <a:buChar char="•"/>
              <a:defRPr sz="1125"/>
            </a:lvl5pPr>
            <a:lvl6pPr marL="2743200" lvl="5" indent="-300037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125"/>
              <a:buChar char="•"/>
              <a:defRPr sz="1125"/>
            </a:lvl6pPr>
            <a:lvl7pPr marL="3200400" lvl="6" indent="-300037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125"/>
              <a:buChar char="•"/>
              <a:defRPr sz="1125"/>
            </a:lvl7pPr>
            <a:lvl8pPr marL="3657600" lvl="7" indent="-300037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125"/>
              <a:buChar char="•"/>
              <a:defRPr sz="1125"/>
            </a:lvl8pPr>
            <a:lvl9pPr marL="4114800" lvl="8" indent="-300037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125"/>
              <a:buChar char="•"/>
              <a:defRPr sz="1125"/>
            </a:lvl9pPr>
          </a:lstStyle>
          <a:p>
            <a:endParaRPr/>
          </a:p>
        </p:txBody>
      </p:sp>
      <p:sp>
        <p:nvSpPr>
          <p:cNvPr id="57" name="Google Shape;57;p9"/>
          <p:cNvSpPr txBox="1">
            <a:spLocks noGrp="1"/>
          </p:cNvSpPr>
          <p:nvPr>
            <p:ph type="body" idx="2"/>
          </p:nvPr>
        </p:nvSpPr>
        <p:spPr>
          <a:xfrm>
            <a:off x="472382" y="2971802"/>
            <a:ext cx="2211883" cy="550562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563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1pPr>
            <a:lvl2pPr marL="914400" lvl="1" indent="-2286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788"/>
              <a:buNone/>
              <a:defRPr sz="788"/>
            </a:lvl2pPr>
            <a:lvl3pPr marL="1371600" lvl="2" indent="-2286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675"/>
              <a:buNone/>
              <a:defRPr sz="675"/>
            </a:lvl3pPr>
            <a:lvl4pPr marL="1828800" lvl="3" indent="-2286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563"/>
              <a:buNone/>
              <a:defRPr sz="563"/>
            </a:lvl4pPr>
            <a:lvl5pPr marL="2286000" lvl="4" indent="-2286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563"/>
              <a:buNone/>
              <a:defRPr sz="563"/>
            </a:lvl5pPr>
            <a:lvl6pPr marL="2743200" lvl="5" indent="-2286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563"/>
              <a:buNone/>
              <a:defRPr sz="563"/>
            </a:lvl6pPr>
            <a:lvl7pPr marL="3200400" lvl="6" indent="-2286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563"/>
              <a:buNone/>
              <a:defRPr sz="563"/>
            </a:lvl7pPr>
            <a:lvl8pPr marL="3657600" lvl="7" indent="-2286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563"/>
              <a:buNone/>
              <a:defRPr sz="563"/>
            </a:lvl8pPr>
            <a:lvl9pPr marL="4114800" lvl="8" indent="-2286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563"/>
              <a:buNone/>
              <a:defRPr sz="563"/>
            </a:lvl9pPr>
          </a:lstStyle>
          <a:p>
            <a:endParaRPr/>
          </a:p>
        </p:txBody>
      </p:sp>
      <p:sp>
        <p:nvSpPr>
          <p:cNvPr id="58" name="Google Shape;58;p9"/>
          <p:cNvSpPr txBox="1">
            <a:spLocks noGrp="1"/>
          </p:cNvSpPr>
          <p:nvPr>
            <p:ph type="dt" idx="10"/>
          </p:nvPr>
        </p:nvSpPr>
        <p:spPr>
          <a:xfrm>
            <a:off x="471488" y="9181397"/>
            <a:ext cx="1543050" cy="5274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" name="Google Shape;59;p9"/>
          <p:cNvSpPr txBox="1">
            <a:spLocks noGrp="1"/>
          </p:cNvSpPr>
          <p:nvPr>
            <p:ph type="ftr" idx="11"/>
          </p:nvPr>
        </p:nvSpPr>
        <p:spPr>
          <a:xfrm>
            <a:off x="2271714" y="9181397"/>
            <a:ext cx="2314575" cy="5274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9"/>
          <p:cNvSpPr txBox="1">
            <a:spLocks noGrp="1"/>
          </p:cNvSpPr>
          <p:nvPr>
            <p:ph type="sldNum" idx="12"/>
          </p:nvPr>
        </p:nvSpPr>
        <p:spPr>
          <a:xfrm>
            <a:off x="4843463" y="9181397"/>
            <a:ext cx="1543050" cy="5274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_WITH_CAPTION_TEXT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10"/>
          <p:cNvSpPr txBox="1">
            <a:spLocks noGrp="1"/>
          </p:cNvSpPr>
          <p:nvPr>
            <p:ph type="title"/>
          </p:nvPr>
        </p:nvSpPr>
        <p:spPr>
          <a:xfrm>
            <a:off x="472382" y="660400"/>
            <a:ext cx="2211883" cy="231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  <a:defRPr sz="18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" name="Google Shape;63;p10"/>
          <p:cNvSpPr>
            <a:spLocks noGrp="1"/>
          </p:cNvSpPr>
          <p:nvPr>
            <p:ph type="pic" idx="2"/>
          </p:nvPr>
        </p:nvSpPr>
        <p:spPr>
          <a:xfrm>
            <a:off x="2915544" y="1426283"/>
            <a:ext cx="3471863" cy="70396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56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575"/>
              <a:buFont typeface="Arial"/>
              <a:buNone/>
              <a:defRPr sz="157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350"/>
              <a:buFont typeface="Arial"/>
              <a:buNone/>
              <a:defRPr sz="135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125"/>
              <a:buFont typeface="Arial"/>
              <a:buNone/>
              <a:defRPr sz="112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125"/>
              <a:buFont typeface="Arial"/>
              <a:buNone/>
              <a:defRPr sz="112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125"/>
              <a:buFont typeface="Arial"/>
              <a:buNone/>
              <a:defRPr sz="112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125"/>
              <a:buFont typeface="Arial"/>
              <a:buNone/>
              <a:defRPr sz="112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125"/>
              <a:buFont typeface="Arial"/>
              <a:buNone/>
              <a:defRPr sz="112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125"/>
              <a:buFont typeface="Arial"/>
              <a:buNone/>
              <a:defRPr sz="112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64" name="Google Shape;64;p10"/>
          <p:cNvSpPr txBox="1">
            <a:spLocks noGrp="1"/>
          </p:cNvSpPr>
          <p:nvPr>
            <p:ph type="body" idx="1"/>
          </p:nvPr>
        </p:nvSpPr>
        <p:spPr>
          <a:xfrm>
            <a:off x="472382" y="2971802"/>
            <a:ext cx="2211883" cy="550562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90000"/>
              </a:lnSpc>
              <a:spcBef>
                <a:spcPts val="563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1pPr>
            <a:lvl2pPr marL="914400" lvl="1" indent="-2286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788"/>
              <a:buNone/>
              <a:defRPr sz="788"/>
            </a:lvl2pPr>
            <a:lvl3pPr marL="1371600" lvl="2" indent="-2286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675"/>
              <a:buNone/>
              <a:defRPr sz="675"/>
            </a:lvl3pPr>
            <a:lvl4pPr marL="1828800" lvl="3" indent="-2286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563"/>
              <a:buNone/>
              <a:defRPr sz="563"/>
            </a:lvl4pPr>
            <a:lvl5pPr marL="2286000" lvl="4" indent="-2286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563"/>
              <a:buNone/>
              <a:defRPr sz="563"/>
            </a:lvl5pPr>
            <a:lvl6pPr marL="2743200" lvl="5" indent="-2286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563"/>
              <a:buNone/>
              <a:defRPr sz="563"/>
            </a:lvl6pPr>
            <a:lvl7pPr marL="3200400" lvl="6" indent="-2286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563"/>
              <a:buNone/>
              <a:defRPr sz="563"/>
            </a:lvl7pPr>
            <a:lvl8pPr marL="3657600" lvl="7" indent="-2286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563"/>
              <a:buNone/>
              <a:defRPr sz="563"/>
            </a:lvl8pPr>
            <a:lvl9pPr marL="4114800" lvl="8" indent="-228600" algn="l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563"/>
              <a:buNone/>
              <a:defRPr sz="563"/>
            </a:lvl9pPr>
          </a:lstStyle>
          <a:p>
            <a:endParaRPr/>
          </a:p>
        </p:txBody>
      </p:sp>
      <p:sp>
        <p:nvSpPr>
          <p:cNvPr id="65" name="Google Shape;65;p10"/>
          <p:cNvSpPr txBox="1">
            <a:spLocks noGrp="1"/>
          </p:cNvSpPr>
          <p:nvPr>
            <p:ph type="dt" idx="10"/>
          </p:nvPr>
        </p:nvSpPr>
        <p:spPr>
          <a:xfrm>
            <a:off x="471488" y="9181397"/>
            <a:ext cx="1543050" cy="5274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" name="Google Shape;66;p10"/>
          <p:cNvSpPr txBox="1">
            <a:spLocks noGrp="1"/>
          </p:cNvSpPr>
          <p:nvPr>
            <p:ph type="ftr" idx="11"/>
          </p:nvPr>
        </p:nvSpPr>
        <p:spPr>
          <a:xfrm>
            <a:off x="2271714" y="9181397"/>
            <a:ext cx="2314575" cy="5274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" name="Google Shape;67;p10"/>
          <p:cNvSpPr txBox="1">
            <a:spLocks noGrp="1"/>
          </p:cNvSpPr>
          <p:nvPr>
            <p:ph type="sldNum" idx="12"/>
          </p:nvPr>
        </p:nvSpPr>
        <p:spPr>
          <a:xfrm>
            <a:off x="4843463" y="9181397"/>
            <a:ext cx="1543050" cy="5274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71489" y="527404"/>
            <a:ext cx="5915025" cy="191470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75"/>
              <a:buFont typeface="Calibri"/>
              <a:buNone/>
              <a:defRPr sz="247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71489" y="2637014"/>
            <a:ext cx="5915025" cy="62852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328612" algn="l" rtl="0">
              <a:lnSpc>
                <a:spcPct val="90000"/>
              </a:lnSpc>
              <a:spcBef>
                <a:spcPts val="563"/>
              </a:spcBef>
              <a:spcAft>
                <a:spcPts val="0"/>
              </a:spcAft>
              <a:buClr>
                <a:schemeClr val="dk1"/>
              </a:buClr>
              <a:buSzPts val="1575"/>
              <a:buFont typeface="Arial"/>
              <a:buChar char="•"/>
              <a:defRPr sz="157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14325" algn="l" rtl="0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350"/>
              <a:buFont typeface="Arial"/>
              <a:buChar char="•"/>
              <a:defRPr sz="135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00037" algn="l" rtl="0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125"/>
              <a:buFont typeface="Arial"/>
              <a:buChar char="•"/>
              <a:defRPr sz="112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292925" algn="l" rtl="0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013"/>
              <a:buFont typeface="Arial"/>
              <a:buChar char="•"/>
              <a:defRPr sz="1013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292925" algn="l" rtl="0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013"/>
              <a:buFont typeface="Arial"/>
              <a:buChar char="•"/>
              <a:defRPr sz="1013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292925" algn="l" rtl="0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013"/>
              <a:buFont typeface="Arial"/>
              <a:buChar char="•"/>
              <a:defRPr sz="1013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292925" algn="l" rtl="0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013"/>
              <a:buFont typeface="Arial"/>
              <a:buChar char="•"/>
              <a:defRPr sz="1013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292925" algn="l" rtl="0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013"/>
              <a:buFont typeface="Arial"/>
              <a:buChar char="•"/>
              <a:defRPr sz="1013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292925" algn="l" rtl="0">
              <a:lnSpc>
                <a:spcPct val="90000"/>
              </a:lnSpc>
              <a:spcBef>
                <a:spcPts val="281"/>
              </a:spcBef>
              <a:spcAft>
                <a:spcPts val="0"/>
              </a:spcAft>
              <a:buClr>
                <a:schemeClr val="dk1"/>
              </a:buClr>
              <a:buSzPts val="1013"/>
              <a:buFont typeface="Arial"/>
              <a:buChar char="•"/>
              <a:defRPr sz="1013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dt" idx="10"/>
          </p:nvPr>
        </p:nvSpPr>
        <p:spPr>
          <a:xfrm>
            <a:off x="471488" y="9181397"/>
            <a:ext cx="1543050" cy="5274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675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" name="Google Shape;9;p1"/>
          <p:cNvSpPr txBox="1">
            <a:spLocks noGrp="1"/>
          </p:cNvSpPr>
          <p:nvPr>
            <p:ph type="ftr" idx="11"/>
          </p:nvPr>
        </p:nvSpPr>
        <p:spPr>
          <a:xfrm>
            <a:off x="2271714" y="9181397"/>
            <a:ext cx="2314575" cy="5274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675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0" name="Google Shape;10;p1"/>
          <p:cNvSpPr txBox="1">
            <a:spLocks noGrp="1"/>
          </p:cNvSpPr>
          <p:nvPr>
            <p:ph type="sldNum" idx="12"/>
          </p:nvPr>
        </p:nvSpPr>
        <p:spPr>
          <a:xfrm>
            <a:off x="4843463" y="9181397"/>
            <a:ext cx="1543050" cy="5274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675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675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675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675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675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675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675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675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675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40.png"/><Relationship Id="rId3" Type="http://schemas.openxmlformats.org/officeDocument/2006/relationships/image" Target="../media/image2.png"/><Relationship Id="rId21" Type="http://schemas.microsoft.com/office/2007/relationships/hdphoto" Target="../media/hdphoto7.wdp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9.xml"/><Relationship Id="rId16" Type="http://schemas.openxmlformats.org/officeDocument/2006/relationships/image" Target="../media/image14.png"/><Relationship Id="rId20" Type="http://schemas.openxmlformats.org/officeDocument/2006/relationships/image" Target="../media/image4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34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10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251.png"/><Relationship Id="rId3" Type="http://schemas.openxmlformats.org/officeDocument/2006/relationships/image" Target="../media/image2.png"/><Relationship Id="rId21" Type="http://schemas.microsoft.com/office/2007/relationships/hdphoto" Target="../media/hdphoto47.wdp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99.xml"/><Relationship Id="rId16" Type="http://schemas.openxmlformats.org/officeDocument/2006/relationships/image" Target="../media/image14.png"/><Relationship Id="rId20" Type="http://schemas.openxmlformats.org/officeDocument/2006/relationships/image" Target="../media/image25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252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10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251.png"/><Relationship Id="rId3" Type="http://schemas.openxmlformats.org/officeDocument/2006/relationships/image" Target="../media/image2.png"/><Relationship Id="rId21" Type="http://schemas.microsoft.com/office/2007/relationships/hdphoto" Target="../media/hdphoto47.wdp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100.xml"/><Relationship Id="rId16" Type="http://schemas.openxmlformats.org/officeDocument/2006/relationships/image" Target="../media/image14.png"/><Relationship Id="rId20" Type="http://schemas.openxmlformats.org/officeDocument/2006/relationships/image" Target="../media/image25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252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10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254.png"/><Relationship Id="rId3" Type="http://schemas.openxmlformats.org/officeDocument/2006/relationships/image" Target="../media/image2.png"/><Relationship Id="rId21" Type="http://schemas.microsoft.com/office/2007/relationships/hdphoto" Target="../media/hdphoto48.wdp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101.xml"/><Relationship Id="rId16" Type="http://schemas.openxmlformats.org/officeDocument/2006/relationships/image" Target="../media/image14.png"/><Relationship Id="rId20" Type="http://schemas.openxmlformats.org/officeDocument/2006/relationships/image" Target="../media/image25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255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10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254.png"/><Relationship Id="rId3" Type="http://schemas.openxmlformats.org/officeDocument/2006/relationships/image" Target="../media/image2.png"/><Relationship Id="rId21" Type="http://schemas.microsoft.com/office/2007/relationships/hdphoto" Target="../media/hdphoto48.wdp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102.xml"/><Relationship Id="rId16" Type="http://schemas.openxmlformats.org/officeDocument/2006/relationships/image" Target="../media/image14.png"/><Relationship Id="rId20" Type="http://schemas.openxmlformats.org/officeDocument/2006/relationships/image" Target="../media/image25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255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10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257.jpg"/><Relationship Id="rId3" Type="http://schemas.openxmlformats.org/officeDocument/2006/relationships/image" Target="../media/image2.png"/><Relationship Id="rId21" Type="http://schemas.openxmlformats.org/officeDocument/2006/relationships/image" Target="../media/image259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103.xml"/><Relationship Id="rId16" Type="http://schemas.openxmlformats.org/officeDocument/2006/relationships/image" Target="../media/image14.png"/><Relationship Id="rId20" Type="http://schemas.microsoft.com/office/2007/relationships/hdphoto" Target="../media/hdphoto49.wdp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258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10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257.jpg"/><Relationship Id="rId3" Type="http://schemas.openxmlformats.org/officeDocument/2006/relationships/image" Target="../media/image2.png"/><Relationship Id="rId21" Type="http://schemas.openxmlformats.org/officeDocument/2006/relationships/image" Target="../media/image259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104.xml"/><Relationship Id="rId16" Type="http://schemas.openxmlformats.org/officeDocument/2006/relationships/image" Target="../media/image14.png"/><Relationship Id="rId20" Type="http://schemas.microsoft.com/office/2007/relationships/hdphoto" Target="../media/hdphoto49.wdp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258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10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260.png"/><Relationship Id="rId3" Type="http://schemas.openxmlformats.org/officeDocument/2006/relationships/image" Target="../media/image2.png"/><Relationship Id="rId21" Type="http://schemas.microsoft.com/office/2007/relationships/hdphoto" Target="../media/hdphoto50.wdp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105.xml"/><Relationship Id="rId16" Type="http://schemas.openxmlformats.org/officeDocument/2006/relationships/image" Target="../media/image14.png"/><Relationship Id="rId20" Type="http://schemas.openxmlformats.org/officeDocument/2006/relationships/image" Target="../media/image262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261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10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263.png"/><Relationship Id="rId3" Type="http://schemas.openxmlformats.org/officeDocument/2006/relationships/image" Target="../media/image2.png"/><Relationship Id="rId21" Type="http://schemas.microsoft.com/office/2007/relationships/hdphoto" Target="../media/hdphoto50.wdp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106.xml"/><Relationship Id="rId16" Type="http://schemas.openxmlformats.org/officeDocument/2006/relationships/image" Target="../media/image14.png"/><Relationship Id="rId20" Type="http://schemas.openxmlformats.org/officeDocument/2006/relationships/image" Target="../media/image262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261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10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264.png"/><Relationship Id="rId3" Type="http://schemas.openxmlformats.org/officeDocument/2006/relationships/image" Target="../media/image2.png"/><Relationship Id="rId21" Type="http://schemas.microsoft.com/office/2007/relationships/hdphoto" Target="../media/hdphoto51.wdp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107.xml"/><Relationship Id="rId16" Type="http://schemas.openxmlformats.org/officeDocument/2006/relationships/image" Target="../media/image14.png"/><Relationship Id="rId20" Type="http://schemas.openxmlformats.org/officeDocument/2006/relationships/image" Target="../media/image26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265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10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264.png"/><Relationship Id="rId3" Type="http://schemas.openxmlformats.org/officeDocument/2006/relationships/image" Target="../media/image2.png"/><Relationship Id="rId21" Type="http://schemas.microsoft.com/office/2007/relationships/hdphoto" Target="../media/hdphoto51.wdp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108.xml"/><Relationship Id="rId16" Type="http://schemas.openxmlformats.org/officeDocument/2006/relationships/image" Target="../media/image14.png"/><Relationship Id="rId20" Type="http://schemas.openxmlformats.org/officeDocument/2006/relationships/image" Target="../media/image26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265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9.png"/><Relationship Id="rId18" Type="http://schemas.openxmlformats.org/officeDocument/2006/relationships/image" Target="../media/image13.png"/><Relationship Id="rId3" Type="http://schemas.openxmlformats.org/officeDocument/2006/relationships/image" Target="../media/image37.png"/><Relationship Id="rId7" Type="http://schemas.openxmlformats.org/officeDocument/2006/relationships/image" Target="../media/image3.png"/><Relationship Id="rId12" Type="http://schemas.openxmlformats.org/officeDocument/2006/relationships/image" Target="../media/image8.png"/><Relationship Id="rId17" Type="http://schemas.openxmlformats.org/officeDocument/2006/relationships/image" Target="../media/image12.png"/><Relationship Id="rId2" Type="http://schemas.openxmlformats.org/officeDocument/2006/relationships/notesSlide" Target="../notesSlides/notesSlide10.xml"/><Relationship Id="rId16" Type="http://schemas.microsoft.com/office/2007/relationships/hdphoto" Target="../media/hdphoto1.wdp"/><Relationship Id="rId20" Type="http://schemas.microsoft.com/office/2007/relationships/hdphoto" Target="../media/hdphoto2.wdp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11" Type="http://schemas.openxmlformats.org/officeDocument/2006/relationships/image" Target="../media/image7.png"/><Relationship Id="rId5" Type="http://schemas.openxmlformats.org/officeDocument/2006/relationships/image" Target="../media/image39.png"/><Relationship Id="rId15" Type="http://schemas.openxmlformats.org/officeDocument/2006/relationships/image" Target="../media/image11.png"/><Relationship Id="rId10" Type="http://schemas.openxmlformats.org/officeDocument/2006/relationships/image" Target="../media/image6.png"/><Relationship Id="rId19" Type="http://schemas.openxmlformats.org/officeDocument/2006/relationships/image" Target="../media/image14.png"/><Relationship Id="rId4" Type="http://schemas.openxmlformats.org/officeDocument/2006/relationships/image" Target="../media/image38.png"/><Relationship Id="rId9" Type="http://schemas.openxmlformats.org/officeDocument/2006/relationships/image" Target="../media/image5.png"/><Relationship Id="rId14" Type="http://schemas.openxmlformats.org/officeDocument/2006/relationships/image" Target="../media/image10.png"/></Relationships>
</file>

<file path=ppt/slides/_rels/slide1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267.png"/><Relationship Id="rId3" Type="http://schemas.openxmlformats.org/officeDocument/2006/relationships/image" Target="../media/image2.png"/><Relationship Id="rId21" Type="http://schemas.openxmlformats.org/officeDocument/2006/relationships/image" Target="../media/image269.jp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109.xml"/><Relationship Id="rId16" Type="http://schemas.openxmlformats.org/officeDocument/2006/relationships/image" Target="../media/image14.png"/><Relationship Id="rId20" Type="http://schemas.microsoft.com/office/2007/relationships/hdphoto" Target="../media/hdphoto52.wdp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268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1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270.png"/><Relationship Id="rId3" Type="http://schemas.openxmlformats.org/officeDocument/2006/relationships/image" Target="../media/image2.png"/><Relationship Id="rId21" Type="http://schemas.microsoft.com/office/2007/relationships/hdphoto" Target="../media/hdphoto52.wdp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110.xml"/><Relationship Id="rId16" Type="http://schemas.openxmlformats.org/officeDocument/2006/relationships/image" Target="../media/image14.png"/><Relationship Id="rId20" Type="http://schemas.openxmlformats.org/officeDocument/2006/relationships/image" Target="../media/image26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267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1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271.png"/><Relationship Id="rId3" Type="http://schemas.openxmlformats.org/officeDocument/2006/relationships/image" Target="../media/image2.png"/><Relationship Id="rId21" Type="http://schemas.openxmlformats.org/officeDocument/2006/relationships/image" Target="../media/image273.jp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111.xml"/><Relationship Id="rId16" Type="http://schemas.openxmlformats.org/officeDocument/2006/relationships/image" Target="../media/image14.png"/><Relationship Id="rId20" Type="http://schemas.microsoft.com/office/2007/relationships/hdphoto" Target="../media/hdphoto53.wdp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272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1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273.jpg"/><Relationship Id="rId3" Type="http://schemas.openxmlformats.org/officeDocument/2006/relationships/image" Target="../media/image2.png"/><Relationship Id="rId21" Type="http://schemas.microsoft.com/office/2007/relationships/hdphoto" Target="../media/hdphoto53.wdp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112.xml"/><Relationship Id="rId16" Type="http://schemas.openxmlformats.org/officeDocument/2006/relationships/image" Target="../media/image14.png"/><Relationship Id="rId20" Type="http://schemas.openxmlformats.org/officeDocument/2006/relationships/image" Target="../media/image272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271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1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274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113.xml"/><Relationship Id="rId16" Type="http://schemas.openxmlformats.org/officeDocument/2006/relationships/image" Target="../media/image14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275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1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265.png"/><Relationship Id="rId3" Type="http://schemas.openxmlformats.org/officeDocument/2006/relationships/image" Target="../media/image2.png"/><Relationship Id="rId21" Type="http://schemas.openxmlformats.org/officeDocument/2006/relationships/image" Target="../media/image274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114.xml"/><Relationship Id="rId16" Type="http://schemas.openxmlformats.org/officeDocument/2006/relationships/image" Target="../media/image14.png"/><Relationship Id="rId20" Type="http://schemas.microsoft.com/office/2007/relationships/hdphoto" Target="../media/hdphoto51.wdp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266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1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276.png"/><Relationship Id="rId3" Type="http://schemas.openxmlformats.org/officeDocument/2006/relationships/image" Target="../media/image2.png"/><Relationship Id="rId21" Type="http://schemas.microsoft.com/office/2007/relationships/hdphoto" Target="../media/hdphoto54.wdp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115.xml"/><Relationship Id="rId16" Type="http://schemas.openxmlformats.org/officeDocument/2006/relationships/image" Target="../media/image14.png"/><Relationship Id="rId20" Type="http://schemas.openxmlformats.org/officeDocument/2006/relationships/image" Target="../media/image27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277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1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276.png"/><Relationship Id="rId3" Type="http://schemas.openxmlformats.org/officeDocument/2006/relationships/image" Target="../media/image2.png"/><Relationship Id="rId21" Type="http://schemas.microsoft.com/office/2007/relationships/hdphoto" Target="../media/hdphoto54.wdp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116.xml"/><Relationship Id="rId16" Type="http://schemas.openxmlformats.org/officeDocument/2006/relationships/image" Target="../media/image14.png"/><Relationship Id="rId20" Type="http://schemas.openxmlformats.org/officeDocument/2006/relationships/image" Target="../media/image27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277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1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279.png"/><Relationship Id="rId3" Type="http://schemas.openxmlformats.org/officeDocument/2006/relationships/image" Target="../media/image2.png"/><Relationship Id="rId21" Type="http://schemas.openxmlformats.org/officeDocument/2006/relationships/image" Target="../media/image281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117.xml"/><Relationship Id="rId16" Type="http://schemas.openxmlformats.org/officeDocument/2006/relationships/image" Target="../media/image14.png"/><Relationship Id="rId20" Type="http://schemas.openxmlformats.org/officeDocument/2006/relationships/image" Target="../media/image28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microsoft.com/office/2007/relationships/hdphoto" Target="../media/hdphoto55.wdp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Relationship Id="rId22" Type="http://schemas.microsoft.com/office/2007/relationships/hdphoto" Target="../media/hdphoto56.wdp"/></Relationships>
</file>

<file path=ppt/slides/_rels/slide1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279.png"/><Relationship Id="rId3" Type="http://schemas.openxmlformats.org/officeDocument/2006/relationships/image" Target="../media/image2.png"/><Relationship Id="rId21" Type="http://schemas.openxmlformats.org/officeDocument/2006/relationships/image" Target="../media/image281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118.xml"/><Relationship Id="rId16" Type="http://schemas.openxmlformats.org/officeDocument/2006/relationships/image" Target="../media/image14.png"/><Relationship Id="rId20" Type="http://schemas.openxmlformats.org/officeDocument/2006/relationships/image" Target="../media/image28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microsoft.com/office/2007/relationships/hdphoto" Target="../media/hdphoto55.wdp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Relationship Id="rId22" Type="http://schemas.microsoft.com/office/2007/relationships/hdphoto" Target="../media/hdphoto56.wdp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42.jpg"/><Relationship Id="rId3" Type="http://schemas.openxmlformats.org/officeDocument/2006/relationships/image" Target="../media/image2.png"/><Relationship Id="rId21" Type="http://schemas.microsoft.com/office/2007/relationships/hdphoto" Target="../media/hdphoto8.wdp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11.xml"/><Relationship Id="rId16" Type="http://schemas.openxmlformats.org/officeDocument/2006/relationships/image" Target="../media/image14.png"/><Relationship Id="rId20" Type="http://schemas.openxmlformats.org/officeDocument/2006/relationships/image" Target="../media/image44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43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Relationship Id="rId22" Type="http://schemas.openxmlformats.org/officeDocument/2006/relationships/image" Target="../media/image45.emf"/></Relationships>
</file>

<file path=ppt/slides/_rels/slide1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282.png"/><Relationship Id="rId3" Type="http://schemas.openxmlformats.org/officeDocument/2006/relationships/image" Target="../media/image2.png"/><Relationship Id="rId21" Type="http://schemas.microsoft.com/office/2007/relationships/hdphoto" Target="../media/hdphoto57.wdp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119.xml"/><Relationship Id="rId16" Type="http://schemas.openxmlformats.org/officeDocument/2006/relationships/image" Target="../media/image14.png"/><Relationship Id="rId20" Type="http://schemas.openxmlformats.org/officeDocument/2006/relationships/image" Target="../media/image284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283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1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282.png"/><Relationship Id="rId3" Type="http://schemas.openxmlformats.org/officeDocument/2006/relationships/image" Target="../media/image2.png"/><Relationship Id="rId21" Type="http://schemas.microsoft.com/office/2007/relationships/hdphoto" Target="../media/hdphoto57.wdp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120.xml"/><Relationship Id="rId16" Type="http://schemas.openxmlformats.org/officeDocument/2006/relationships/image" Target="../media/image14.png"/><Relationship Id="rId20" Type="http://schemas.openxmlformats.org/officeDocument/2006/relationships/image" Target="../media/image284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283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1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285.png"/><Relationship Id="rId3" Type="http://schemas.openxmlformats.org/officeDocument/2006/relationships/image" Target="../media/image2.png"/><Relationship Id="rId21" Type="http://schemas.microsoft.com/office/2007/relationships/hdphoto" Target="../media/hdphoto58.wdp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121.xml"/><Relationship Id="rId16" Type="http://schemas.openxmlformats.org/officeDocument/2006/relationships/image" Target="../media/image14.png"/><Relationship Id="rId20" Type="http://schemas.openxmlformats.org/officeDocument/2006/relationships/image" Target="../media/image287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286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1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microsoft.com/office/2007/relationships/hdphoto" Target="../media/hdphoto2.wdp"/><Relationship Id="rId3" Type="http://schemas.openxmlformats.org/officeDocument/2006/relationships/image" Target="../media/image286.png"/><Relationship Id="rId21" Type="http://schemas.microsoft.com/office/2007/relationships/hdphoto" Target="../media/hdphoto58.wdp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17" Type="http://schemas.openxmlformats.org/officeDocument/2006/relationships/image" Target="../media/image14.png"/><Relationship Id="rId2" Type="http://schemas.openxmlformats.org/officeDocument/2006/relationships/notesSlide" Target="../notesSlides/notesSlide122.xml"/><Relationship Id="rId16" Type="http://schemas.openxmlformats.org/officeDocument/2006/relationships/image" Target="../media/image13.png"/><Relationship Id="rId20" Type="http://schemas.openxmlformats.org/officeDocument/2006/relationships/image" Target="../media/image287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11" Type="http://schemas.openxmlformats.org/officeDocument/2006/relationships/image" Target="../media/image9.png"/><Relationship Id="rId5" Type="http://schemas.openxmlformats.org/officeDocument/2006/relationships/image" Target="../media/image3.png"/><Relationship Id="rId15" Type="http://schemas.openxmlformats.org/officeDocument/2006/relationships/image" Target="../media/image12.png"/><Relationship Id="rId10" Type="http://schemas.openxmlformats.org/officeDocument/2006/relationships/image" Target="../media/image8.png"/><Relationship Id="rId19" Type="http://schemas.openxmlformats.org/officeDocument/2006/relationships/image" Target="../media/image285.png"/><Relationship Id="rId4" Type="http://schemas.openxmlformats.org/officeDocument/2006/relationships/image" Target="../media/image2.png"/><Relationship Id="rId9" Type="http://schemas.openxmlformats.org/officeDocument/2006/relationships/image" Target="../media/image7.png"/><Relationship Id="rId14" Type="http://schemas.microsoft.com/office/2007/relationships/hdphoto" Target="../media/hdphoto1.wdp"/></Relationships>
</file>

<file path=ppt/slides/_rels/slide1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288.jpg"/><Relationship Id="rId3" Type="http://schemas.openxmlformats.org/officeDocument/2006/relationships/image" Target="../media/image2.png"/><Relationship Id="rId21" Type="http://schemas.microsoft.com/office/2007/relationships/hdphoto" Target="../media/hdphoto59.wdp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123.xml"/><Relationship Id="rId16" Type="http://schemas.openxmlformats.org/officeDocument/2006/relationships/image" Target="../media/image14.png"/><Relationship Id="rId20" Type="http://schemas.openxmlformats.org/officeDocument/2006/relationships/image" Target="../media/image29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289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1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288.jpg"/><Relationship Id="rId3" Type="http://schemas.openxmlformats.org/officeDocument/2006/relationships/image" Target="../media/image2.png"/><Relationship Id="rId21" Type="http://schemas.microsoft.com/office/2007/relationships/hdphoto" Target="../media/hdphoto59.wdp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124.xml"/><Relationship Id="rId16" Type="http://schemas.openxmlformats.org/officeDocument/2006/relationships/image" Target="../media/image14.png"/><Relationship Id="rId20" Type="http://schemas.openxmlformats.org/officeDocument/2006/relationships/image" Target="../media/image29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289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1.jpg"/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0.png"/><Relationship Id="rId18" Type="http://schemas.openxmlformats.org/officeDocument/2006/relationships/image" Target="../media/image14.png"/><Relationship Id="rId3" Type="http://schemas.openxmlformats.org/officeDocument/2006/relationships/image" Target="../media/image46.png"/><Relationship Id="rId7" Type="http://schemas.openxmlformats.org/officeDocument/2006/relationships/image" Target="../media/image4.png"/><Relationship Id="rId12" Type="http://schemas.openxmlformats.org/officeDocument/2006/relationships/image" Target="../media/image9.png"/><Relationship Id="rId17" Type="http://schemas.openxmlformats.org/officeDocument/2006/relationships/image" Target="../media/image13.png"/><Relationship Id="rId2" Type="http://schemas.openxmlformats.org/officeDocument/2006/relationships/notesSlide" Target="../notesSlides/notesSlide12.xml"/><Relationship Id="rId16" Type="http://schemas.openxmlformats.org/officeDocument/2006/relationships/image" Target="../media/image12.png"/><Relationship Id="rId20" Type="http://schemas.openxmlformats.org/officeDocument/2006/relationships/image" Target="../media/image4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.png"/><Relationship Id="rId11" Type="http://schemas.openxmlformats.org/officeDocument/2006/relationships/image" Target="../media/image8.png"/><Relationship Id="rId5" Type="http://schemas.openxmlformats.org/officeDocument/2006/relationships/image" Target="../media/image2.png"/><Relationship Id="rId15" Type="http://schemas.microsoft.com/office/2007/relationships/hdphoto" Target="../media/hdphoto1.wdp"/><Relationship Id="rId10" Type="http://schemas.openxmlformats.org/officeDocument/2006/relationships/image" Target="../media/image7.png"/><Relationship Id="rId19" Type="http://schemas.microsoft.com/office/2007/relationships/hdphoto" Target="../media/hdphoto2.wdp"/><Relationship Id="rId4" Type="http://schemas.openxmlformats.org/officeDocument/2006/relationships/image" Target="../media/image47.png"/><Relationship Id="rId9" Type="http://schemas.openxmlformats.org/officeDocument/2006/relationships/image" Target="../media/image6.png"/><Relationship Id="rId14" Type="http://schemas.openxmlformats.org/officeDocument/2006/relationships/image" Target="../media/image11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49.png"/><Relationship Id="rId3" Type="http://schemas.openxmlformats.org/officeDocument/2006/relationships/image" Target="../media/image2.png"/><Relationship Id="rId21" Type="http://schemas.openxmlformats.org/officeDocument/2006/relationships/image" Target="../media/image51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13.xml"/><Relationship Id="rId16" Type="http://schemas.openxmlformats.org/officeDocument/2006/relationships/image" Target="../media/image14.png"/><Relationship Id="rId20" Type="http://schemas.openxmlformats.org/officeDocument/2006/relationships/image" Target="../media/image5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microsoft.com/office/2007/relationships/hdphoto" Target="../media/hdphoto9.wdp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Relationship Id="rId22" Type="http://schemas.openxmlformats.org/officeDocument/2006/relationships/image" Target="../media/image52.emf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microsoft.com/office/2007/relationships/hdphoto" Target="../media/hdphoto2.wdp"/><Relationship Id="rId3" Type="http://schemas.openxmlformats.org/officeDocument/2006/relationships/image" Target="../media/image53.png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17" Type="http://schemas.openxmlformats.org/officeDocument/2006/relationships/image" Target="../media/image14.png"/><Relationship Id="rId2" Type="http://schemas.openxmlformats.org/officeDocument/2006/relationships/notesSlide" Target="../notesSlides/notesSlide14.xml"/><Relationship Id="rId16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11" Type="http://schemas.openxmlformats.org/officeDocument/2006/relationships/image" Target="../media/image9.png"/><Relationship Id="rId5" Type="http://schemas.openxmlformats.org/officeDocument/2006/relationships/image" Target="../media/image3.png"/><Relationship Id="rId15" Type="http://schemas.openxmlformats.org/officeDocument/2006/relationships/image" Target="../media/image12.png"/><Relationship Id="rId10" Type="http://schemas.openxmlformats.org/officeDocument/2006/relationships/image" Target="../media/image8.png"/><Relationship Id="rId19" Type="http://schemas.openxmlformats.org/officeDocument/2006/relationships/image" Target="../media/image54.png"/><Relationship Id="rId4" Type="http://schemas.openxmlformats.org/officeDocument/2006/relationships/image" Target="../media/image2.png"/><Relationship Id="rId9" Type="http://schemas.openxmlformats.org/officeDocument/2006/relationships/image" Target="../media/image7.png"/><Relationship Id="rId14" Type="http://schemas.microsoft.com/office/2007/relationships/hdphoto" Target="../media/hdphoto1.wdp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55.png"/><Relationship Id="rId3" Type="http://schemas.openxmlformats.org/officeDocument/2006/relationships/image" Target="../media/image2.png"/><Relationship Id="rId21" Type="http://schemas.openxmlformats.org/officeDocument/2006/relationships/image" Target="../media/image57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15.xml"/><Relationship Id="rId16" Type="http://schemas.openxmlformats.org/officeDocument/2006/relationships/image" Target="../media/image14.png"/><Relationship Id="rId20" Type="http://schemas.microsoft.com/office/2007/relationships/hdphoto" Target="../media/hdphoto10.wdp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56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Relationship Id="rId22" Type="http://schemas.openxmlformats.org/officeDocument/2006/relationships/image" Target="../media/image58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59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16.xml"/><Relationship Id="rId16" Type="http://schemas.openxmlformats.org/officeDocument/2006/relationships/image" Target="../media/image14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60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61.png"/><Relationship Id="rId3" Type="http://schemas.openxmlformats.org/officeDocument/2006/relationships/image" Target="../media/image2.png"/><Relationship Id="rId21" Type="http://schemas.openxmlformats.org/officeDocument/2006/relationships/image" Target="../media/image64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17.xml"/><Relationship Id="rId16" Type="http://schemas.openxmlformats.org/officeDocument/2006/relationships/image" Target="../media/image14.png"/><Relationship Id="rId20" Type="http://schemas.openxmlformats.org/officeDocument/2006/relationships/image" Target="../media/image6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62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Relationship Id="rId22" Type="http://schemas.microsoft.com/office/2007/relationships/hdphoto" Target="../media/hdphoto11.wdp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65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18.xml"/><Relationship Id="rId16" Type="http://schemas.openxmlformats.org/officeDocument/2006/relationships/image" Target="../media/image14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66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15.png"/><Relationship Id="rId3" Type="http://schemas.openxmlformats.org/officeDocument/2006/relationships/image" Target="../media/image2.png"/><Relationship Id="rId21" Type="http://schemas.microsoft.com/office/2007/relationships/hdphoto" Target="../media/hdphoto3.wdp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1.xml"/><Relationship Id="rId16" Type="http://schemas.openxmlformats.org/officeDocument/2006/relationships/image" Target="../media/image14.png"/><Relationship Id="rId20" Type="http://schemas.openxmlformats.org/officeDocument/2006/relationships/image" Target="../media/image17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16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Relationship Id="rId22" Type="http://schemas.openxmlformats.org/officeDocument/2006/relationships/image" Target="../media/image18.emf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67.png"/><Relationship Id="rId3" Type="http://schemas.openxmlformats.org/officeDocument/2006/relationships/image" Target="../media/image2.png"/><Relationship Id="rId21" Type="http://schemas.microsoft.com/office/2007/relationships/hdphoto" Target="../media/hdphoto12.wdp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19.xml"/><Relationship Id="rId16" Type="http://schemas.openxmlformats.org/officeDocument/2006/relationships/image" Target="../media/image14.png"/><Relationship Id="rId20" Type="http://schemas.openxmlformats.org/officeDocument/2006/relationships/image" Target="../media/image69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68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Relationship Id="rId22" Type="http://schemas.openxmlformats.org/officeDocument/2006/relationships/image" Target="../media/image70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71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20.xml"/><Relationship Id="rId16" Type="http://schemas.openxmlformats.org/officeDocument/2006/relationships/image" Target="../media/image14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72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73.png"/><Relationship Id="rId3" Type="http://schemas.openxmlformats.org/officeDocument/2006/relationships/image" Target="../media/image2.png"/><Relationship Id="rId21" Type="http://schemas.microsoft.com/office/2007/relationships/hdphoto" Target="../media/hdphoto13.wdp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21.xml"/><Relationship Id="rId16" Type="http://schemas.openxmlformats.org/officeDocument/2006/relationships/image" Target="../media/image14.png"/><Relationship Id="rId20" Type="http://schemas.openxmlformats.org/officeDocument/2006/relationships/image" Target="../media/image7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74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Relationship Id="rId22" Type="http://schemas.openxmlformats.org/officeDocument/2006/relationships/image" Target="../media/image76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microsoft.com/office/2007/relationships/hdphoto" Target="../media/hdphoto2.wdp"/><Relationship Id="rId3" Type="http://schemas.openxmlformats.org/officeDocument/2006/relationships/image" Target="../media/image77.png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17" Type="http://schemas.openxmlformats.org/officeDocument/2006/relationships/image" Target="../media/image14.png"/><Relationship Id="rId2" Type="http://schemas.openxmlformats.org/officeDocument/2006/relationships/notesSlide" Target="../notesSlides/notesSlide22.xml"/><Relationship Id="rId16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11" Type="http://schemas.openxmlformats.org/officeDocument/2006/relationships/image" Target="../media/image9.png"/><Relationship Id="rId5" Type="http://schemas.openxmlformats.org/officeDocument/2006/relationships/image" Target="../media/image3.png"/><Relationship Id="rId15" Type="http://schemas.openxmlformats.org/officeDocument/2006/relationships/image" Target="../media/image12.png"/><Relationship Id="rId10" Type="http://schemas.openxmlformats.org/officeDocument/2006/relationships/image" Target="../media/image8.png"/><Relationship Id="rId19" Type="http://schemas.openxmlformats.org/officeDocument/2006/relationships/image" Target="../media/image78.png"/><Relationship Id="rId4" Type="http://schemas.openxmlformats.org/officeDocument/2006/relationships/image" Target="../media/image2.png"/><Relationship Id="rId9" Type="http://schemas.openxmlformats.org/officeDocument/2006/relationships/image" Target="../media/image7.png"/><Relationship Id="rId14" Type="http://schemas.microsoft.com/office/2007/relationships/hdphoto" Target="../media/hdphoto1.wdp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79.png"/><Relationship Id="rId3" Type="http://schemas.openxmlformats.org/officeDocument/2006/relationships/image" Target="../media/image2.png"/><Relationship Id="rId21" Type="http://schemas.openxmlformats.org/officeDocument/2006/relationships/image" Target="../media/image81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23.xml"/><Relationship Id="rId16" Type="http://schemas.openxmlformats.org/officeDocument/2006/relationships/image" Target="../media/image14.png"/><Relationship Id="rId20" Type="http://schemas.microsoft.com/office/2007/relationships/hdphoto" Target="../media/hdphoto14.wdp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80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Relationship Id="rId22" Type="http://schemas.openxmlformats.org/officeDocument/2006/relationships/image" Target="../media/image82.emf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microsoft.com/office/2007/relationships/hdphoto" Target="../media/hdphoto2.wdp"/><Relationship Id="rId3" Type="http://schemas.openxmlformats.org/officeDocument/2006/relationships/image" Target="../media/image83.png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17" Type="http://schemas.openxmlformats.org/officeDocument/2006/relationships/image" Target="../media/image14.png"/><Relationship Id="rId2" Type="http://schemas.openxmlformats.org/officeDocument/2006/relationships/notesSlide" Target="../notesSlides/notesSlide24.xml"/><Relationship Id="rId16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11" Type="http://schemas.openxmlformats.org/officeDocument/2006/relationships/image" Target="../media/image9.png"/><Relationship Id="rId5" Type="http://schemas.openxmlformats.org/officeDocument/2006/relationships/image" Target="../media/image3.png"/><Relationship Id="rId15" Type="http://schemas.openxmlformats.org/officeDocument/2006/relationships/image" Target="../media/image12.png"/><Relationship Id="rId10" Type="http://schemas.openxmlformats.org/officeDocument/2006/relationships/image" Target="../media/image8.png"/><Relationship Id="rId19" Type="http://schemas.openxmlformats.org/officeDocument/2006/relationships/image" Target="../media/image84.png"/><Relationship Id="rId4" Type="http://schemas.openxmlformats.org/officeDocument/2006/relationships/image" Target="../media/image2.png"/><Relationship Id="rId9" Type="http://schemas.openxmlformats.org/officeDocument/2006/relationships/image" Target="../media/image7.png"/><Relationship Id="rId14" Type="http://schemas.microsoft.com/office/2007/relationships/hdphoto" Target="../media/hdphoto1.wdp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80.png"/><Relationship Id="rId3" Type="http://schemas.openxmlformats.org/officeDocument/2006/relationships/image" Target="../media/image2.png"/><Relationship Id="rId21" Type="http://schemas.openxmlformats.org/officeDocument/2006/relationships/image" Target="../media/image85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25.xml"/><Relationship Id="rId16" Type="http://schemas.openxmlformats.org/officeDocument/2006/relationships/image" Target="../media/image14.png"/><Relationship Id="rId20" Type="http://schemas.openxmlformats.org/officeDocument/2006/relationships/image" Target="../media/image8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microsoft.com/office/2007/relationships/hdphoto" Target="../media/hdphoto14.wdp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Relationship Id="rId22" Type="http://schemas.openxmlformats.org/officeDocument/2006/relationships/image" Target="../media/image82.emf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microsoft.com/office/2007/relationships/hdphoto" Target="../media/hdphoto2.wdp"/><Relationship Id="rId3" Type="http://schemas.openxmlformats.org/officeDocument/2006/relationships/image" Target="../media/image83.png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17" Type="http://schemas.openxmlformats.org/officeDocument/2006/relationships/image" Target="../media/image14.png"/><Relationship Id="rId2" Type="http://schemas.openxmlformats.org/officeDocument/2006/relationships/notesSlide" Target="../notesSlides/notesSlide26.xml"/><Relationship Id="rId16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11" Type="http://schemas.openxmlformats.org/officeDocument/2006/relationships/image" Target="../media/image9.png"/><Relationship Id="rId5" Type="http://schemas.openxmlformats.org/officeDocument/2006/relationships/image" Target="../media/image3.png"/><Relationship Id="rId15" Type="http://schemas.openxmlformats.org/officeDocument/2006/relationships/image" Target="../media/image12.png"/><Relationship Id="rId10" Type="http://schemas.openxmlformats.org/officeDocument/2006/relationships/image" Target="../media/image8.png"/><Relationship Id="rId19" Type="http://schemas.openxmlformats.org/officeDocument/2006/relationships/image" Target="../media/image86.png"/><Relationship Id="rId4" Type="http://schemas.openxmlformats.org/officeDocument/2006/relationships/image" Target="../media/image2.png"/><Relationship Id="rId9" Type="http://schemas.openxmlformats.org/officeDocument/2006/relationships/image" Target="../media/image7.png"/><Relationship Id="rId14" Type="http://schemas.microsoft.com/office/2007/relationships/hdphoto" Target="../media/hdphoto1.wdp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87.png"/><Relationship Id="rId3" Type="http://schemas.openxmlformats.org/officeDocument/2006/relationships/image" Target="../media/image2.png"/><Relationship Id="rId21" Type="http://schemas.openxmlformats.org/officeDocument/2006/relationships/image" Target="../media/image89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27.xml"/><Relationship Id="rId16" Type="http://schemas.openxmlformats.org/officeDocument/2006/relationships/image" Target="../media/image14.png"/><Relationship Id="rId20" Type="http://schemas.microsoft.com/office/2007/relationships/hdphoto" Target="../media/hdphoto15.wdp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88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microsoft.com/office/2007/relationships/hdphoto" Target="../media/hdphoto2.wdp"/><Relationship Id="rId3" Type="http://schemas.openxmlformats.org/officeDocument/2006/relationships/image" Target="../media/image90.png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17" Type="http://schemas.openxmlformats.org/officeDocument/2006/relationships/image" Target="../media/image14.png"/><Relationship Id="rId2" Type="http://schemas.openxmlformats.org/officeDocument/2006/relationships/notesSlide" Target="../notesSlides/notesSlide28.xml"/><Relationship Id="rId16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11" Type="http://schemas.openxmlformats.org/officeDocument/2006/relationships/image" Target="../media/image9.png"/><Relationship Id="rId5" Type="http://schemas.openxmlformats.org/officeDocument/2006/relationships/image" Target="../media/image3.png"/><Relationship Id="rId15" Type="http://schemas.openxmlformats.org/officeDocument/2006/relationships/image" Target="../media/image12.png"/><Relationship Id="rId10" Type="http://schemas.openxmlformats.org/officeDocument/2006/relationships/image" Target="../media/image8.png"/><Relationship Id="rId19" Type="http://schemas.openxmlformats.org/officeDocument/2006/relationships/image" Target="../media/image91.png"/><Relationship Id="rId4" Type="http://schemas.openxmlformats.org/officeDocument/2006/relationships/image" Target="../media/image2.png"/><Relationship Id="rId9" Type="http://schemas.openxmlformats.org/officeDocument/2006/relationships/image" Target="../media/image7.png"/><Relationship Id="rId14" Type="http://schemas.microsoft.com/office/2007/relationships/hdphoto" Target="../media/hdphoto1.wdp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15.png"/><Relationship Id="rId3" Type="http://schemas.openxmlformats.org/officeDocument/2006/relationships/image" Target="../media/image2.png"/><Relationship Id="rId21" Type="http://schemas.microsoft.com/office/2007/relationships/hdphoto" Target="../media/hdphoto3.wdp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2.xml"/><Relationship Id="rId16" Type="http://schemas.openxmlformats.org/officeDocument/2006/relationships/image" Target="../media/image14.png"/><Relationship Id="rId20" Type="http://schemas.openxmlformats.org/officeDocument/2006/relationships/image" Target="../media/image17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16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92.png"/><Relationship Id="rId3" Type="http://schemas.openxmlformats.org/officeDocument/2006/relationships/image" Target="../media/image2.png"/><Relationship Id="rId21" Type="http://schemas.openxmlformats.org/officeDocument/2006/relationships/image" Target="../media/image94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29.xml"/><Relationship Id="rId16" Type="http://schemas.openxmlformats.org/officeDocument/2006/relationships/image" Target="../media/image14.png"/><Relationship Id="rId20" Type="http://schemas.microsoft.com/office/2007/relationships/hdphoto" Target="../media/hdphoto16.wdp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93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microsoft.com/office/2007/relationships/hdphoto" Target="../media/hdphoto2.wdp"/><Relationship Id="rId3" Type="http://schemas.openxmlformats.org/officeDocument/2006/relationships/image" Target="../media/image95.png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17" Type="http://schemas.openxmlformats.org/officeDocument/2006/relationships/image" Target="../media/image14.png"/><Relationship Id="rId2" Type="http://schemas.openxmlformats.org/officeDocument/2006/relationships/notesSlide" Target="../notesSlides/notesSlide30.xml"/><Relationship Id="rId16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11" Type="http://schemas.openxmlformats.org/officeDocument/2006/relationships/image" Target="../media/image9.png"/><Relationship Id="rId5" Type="http://schemas.openxmlformats.org/officeDocument/2006/relationships/image" Target="../media/image3.png"/><Relationship Id="rId15" Type="http://schemas.openxmlformats.org/officeDocument/2006/relationships/image" Target="../media/image12.png"/><Relationship Id="rId10" Type="http://schemas.openxmlformats.org/officeDocument/2006/relationships/image" Target="../media/image8.png"/><Relationship Id="rId19" Type="http://schemas.openxmlformats.org/officeDocument/2006/relationships/image" Target="../media/image96.png"/><Relationship Id="rId4" Type="http://schemas.openxmlformats.org/officeDocument/2006/relationships/image" Target="../media/image2.png"/><Relationship Id="rId9" Type="http://schemas.openxmlformats.org/officeDocument/2006/relationships/image" Target="../media/image7.png"/><Relationship Id="rId14" Type="http://schemas.microsoft.com/office/2007/relationships/hdphoto" Target="../media/hdphoto1.wdp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97.png"/><Relationship Id="rId3" Type="http://schemas.openxmlformats.org/officeDocument/2006/relationships/image" Target="../media/image2.png"/><Relationship Id="rId21" Type="http://schemas.openxmlformats.org/officeDocument/2006/relationships/image" Target="../media/image99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31.xml"/><Relationship Id="rId16" Type="http://schemas.openxmlformats.org/officeDocument/2006/relationships/image" Target="../media/image14.png"/><Relationship Id="rId20" Type="http://schemas.microsoft.com/office/2007/relationships/hdphoto" Target="../media/hdphoto17.wdp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98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Relationship Id="rId22" Type="http://schemas.openxmlformats.org/officeDocument/2006/relationships/image" Target="../media/image100.emf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microsoft.com/office/2007/relationships/hdphoto" Target="../media/hdphoto2.wdp"/><Relationship Id="rId3" Type="http://schemas.openxmlformats.org/officeDocument/2006/relationships/image" Target="../media/image101.png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17" Type="http://schemas.openxmlformats.org/officeDocument/2006/relationships/image" Target="../media/image14.png"/><Relationship Id="rId2" Type="http://schemas.openxmlformats.org/officeDocument/2006/relationships/notesSlide" Target="../notesSlides/notesSlide32.xml"/><Relationship Id="rId16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11" Type="http://schemas.openxmlformats.org/officeDocument/2006/relationships/image" Target="../media/image9.png"/><Relationship Id="rId5" Type="http://schemas.openxmlformats.org/officeDocument/2006/relationships/image" Target="../media/image3.png"/><Relationship Id="rId15" Type="http://schemas.openxmlformats.org/officeDocument/2006/relationships/image" Target="../media/image12.png"/><Relationship Id="rId10" Type="http://schemas.openxmlformats.org/officeDocument/2006/relationships/image" Target="../media/image8.png"/><Relationship Id="rId19" Type="http://schemas.openxmlformats.org/officeDocument/2006/relationships/image" Target="../media/image102.png"/><Relationship Id="rId4" Type="http://schemas.openxmlformats.org/officeDocument/2006/relationships/image" Target="../media/image2.png"/><Relationship Id="rId9" Type="http://schemas.openxmlformats.org/officeDocument/2006/relationships/image" Target="../media/image7.png"/><Relationship Id="rId14" Type="http://schemas.microsoft.com/office/2007/relationships/hdphoto" Target="../media/hdphoto1.wdp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103.png"/><Relationship Id="rId3" Type="http://schemas.openxmlformats.org/officeDocument/2006/relationships/image" Target="../media/image2.png"/><Relationship Id="rId21" Type="http://schemas.openxmlformats.org/officeDocument/2006/relationships/image" Target="../media/image105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33.xml"/><Relationship Id="rId16" Type="http://schemas.openxmlformats.org/officeDocument/2006/relationships/image" Target="../media/image14.png"/><Relationship Id="rId20" Type="http://schemas.microsoft.com/office/2007/relationships/hdphoto" Target="../media/hdphoto18.wdp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104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Relationship Id="rId22" Type="http://schemas.openxmlformats.org/officeDocument/2006/relationships/image" Target="../media/image106.emf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microsoft.com/office/2007/relationships/hdphoto" Target="../media/hdphoto2.wdp"/><Relationship Id="rId3" Type="http://schemas.openxmlformats.org/officeDocument/2006/relationships/image" Target="../media/image107.png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17" Type="http://schemas.openxmlformats.org/officeDocument/2006/relationships/image" Target="../media/image14.png"/><Relationship Id="rId2" Type="http://schemas.openxmlformats.org/officeDocument/2006/relationships/notesSlide" Target="../notesSlides/notesSlide34.xml"/><Relationship Id="rId16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11" Type="http://schemas.openxmlformats.org/officeDocument/2006/relationships/image" Target="../media/image9.png"/><Relationship Id="rId5" Type="http://schemas.openxmlformats.org/officeDocument/2006/relationships/image" Target="../media/image3.png"/><Relationship Id="rId15" Type="http://schemas.openxmlformats.org/officeDocument/2006/relationships/image" Target="../media/image12.png"/><Relationship Id="rId10" Type="http://schemas.openxmlformats.org/officeDocument/2006/relationships/image" Target="../media/image8.png"/><Relationship Id="rId19" Type="http://schemas.openxmlformats.org/officeDocument/2006/relationships/image" Target="../media/image108.png"/><Relationship Id="rId4" Type="http://schemas.openxmlformats.org/officeDocument/2006/relationships/image" Target="../media/image2.png"/><Relationship Id="rId9" Type="http://schemas.openxmlformats.org/officeDocument/2006/relationships/image" Target="../media/image7.png"/><Relationship Id="rId14" Type="http://schemas.microsoft.com/office/2007/relationships/hdphoto" Target="../media/hdphoto1.wdp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109.png"/><Relationship Id="rId3" Type="http://schemas.openxmlformats.org/officeDocument/2006/relationships/image" Target="../media/image2.png"/><Relationship Id="rId21" Type="http://schemas.openxmlformats.org/officeDocument/2006/relationships/image" Target="../media/image112.emf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35.xml"/><Relationship Id="rId16" Type="http://schemas.openxmlformats.org/officeDocument/2006/relationships/image" Target="../media/image14.png"/><Relationship Id="rId20" Type="http://schemas.openxmlformats.org/officeDocument/2006/relationships/image" Target="../media/image11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110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microsoft.com/office/2007/relationships/hdphoto" Target="../media/hdphoto2.wdp"/><Relationship Id="rId3" Type="http://schemas.openxmlformats.org/officeDocument/2006/relationships/image" Target="../media/image113.png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17" Type="http://schemas.openxmlformats.org/officeDocument/2006/relationships/image" Target="../media/image14.png"/><Relationship Id="rId2" Type="http://schemas.openxmlformats.org/officeDocument/2006/relationships/notesSlide" Target="../notesSlides/notesSlide36.xml"/><Relationship Id="rId16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11" Type="http://schemas.openxmlformats.org/officeDocument/2006/relationships/image" Target="../media/image9.png"/><Relationship Id="rId5" Type="http://schemas.openxmlformats.org/officeDocument/2006/relationships/image" Target="../media/image3.png"/><Relationship Id="rId15" Type="http://schemas.openxmlformats.org/officeDocument/2006/relationships/image" Target="../media/image12.png"/><Relationship Id="rId10" Type="http://schemas.openxmlformats.org/officeDocument/2006/relationships/image" Target="../media/image8.png"/><Relationship Id="rId19" Type="http://schemas.openxmlformats.org/officeDocument/2006/relationships/image" Target="../media/image114.png"/><Relationship Id="rId4" Type="http://schemas.openxmlformats.org/officeDocument/2006/relationships/image" Target="../media/image2.png"/><Relationship Id="rId9" Type="http://schemas.openxmlformats.org/officeDocument/2006/relationships/image" Target="../media/image7.png"/><Relationship Id="rId14" Type="http://schemas.microsoft.com/office/2007/relationships/hdphoto" Target="../media/hdphoto1.wdp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115.png"/><Relationship Id="rId3" Type="http://schemas.openxmlformats.org/officeDocument/2006/relationships/image" Target="../media/image2.png"/><Relationship Id="rId21" Type="http://schemas.openxmlformats.org/officeDocument/2006/relationships/image" Target="../media/image117.jp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37.xml"/><Relationship Id="rId16" Type="http://schemas.openxmlformats.org/officeDocument/2006/relationships/image" Target="../media/image14.png"/><Relationship Id="rId20" Type="http://schemas.openxmlformats.org/officeDocument/2006/relationships/image" Target="../media/image116.emf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111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microsoft.com/office/2007/relationships/hdphoto" Target="../media/hdphoto2.wdp"/><Relationship Id="rId3" Type="http://schemas.openxmlformats.org/officeDocument/2006/relationships/image" Target="../media/image118.png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17" Type="http://schemas.openxmlformats.org/officeDocument/2006/relationships/image" Target="../media/image14.png"/><Relationship Id="rId2" Type="http://schemas.openxmlformats.org/officeDocument/2006/relationships/notesSlide" Target="../notesSlides/notesSlide38.xml"/><Relationship Id="rId16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11" Type="http://schemas.openxmlformats.org/officeDocument/2006/relationships/image" Target="../media/image9.png"/><Relationship Id="rId5" Type="http://schemas.openxmlformats.org/officeDocument/2006/relationships/image" Target="../media/image3.png"/><Relationship Id="rId15" Type="http://schemas.openxmlformats.org/officeDocument/2006/relationships/image" Target="../media/image12.png"/><Relationship Id="rId10" Type="http://schemas.openxmlformats.org/officeDocument/2006/relationships/image" Target="../media/image8.png"/><Relationship Id="rId19" Type="http://schemas.openxmlformats.org/officeDocument/2006/relationships/image" Target="../media/image119.png"/><Relationship Id="rId4" Type="http://schemas.openxmlformats.org/officeDocument/2006/relationships/image" Target="../media/image2.png"/><Relationship Id="rId9" Type="http://schemas.openxmlformats.org/officeDocument/2006/relationships/image" Target="../media/image7.png"/><Relationship Id="rId14" Type="http://schemas.microsoft.com/office/2007/relationships/hdphoto" Target="../media/hdphoto1.wdp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19.png"/><Relationship Id="rId3" Type="http://schemas.openxmlformats.org/officeDocument/2006/relationships/image" Target="../media/image2.png"/><Relationship Id="rId21" Type="http://schemas.microsoft.com/office/2007/relationships/hdphoto" Target="../media/hdphoto4.wdp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3.xml"/><Relationship Id="rId16" Type="http://schemas.openxmlformats.org/officeDocument/2006/relationships/image" Target="../media/image14.png"/><Relationship Id="rId20" Type="http://schemas.openxmlformats.org/officeDocument/2006/relationships/image" Target="../media/image2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20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Relationship Id="rId22" Type="http://schemas.openxmlformats.org/officeDocument/2006/relationships/image" Target="../media/image22.emf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120.png"/><Relationship Id="rId3" Type="http://schemas.openxmlformats.org/officeDocument/2006/relationships/image" Target="../media/image2.png"/><Relationship Id="rId21" Type="http://schemas.openxmlformats.org/officeDocument/2006/relationships/image" Target="../media/image122.emf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39.xml"/><Relationship Id="rId16" Type="http://schemas.openxmlformats.org/officeDocument/2006/relationships/image" Target="../media/image14.png"/><Relationship Id="rId20" Type="http://schemas.openxmlformats.org/officeDocument/2006/relationships/image" Target="../media/image11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121.gif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microsoft.com/office/2007/relationships/hdphoto" Target="../media/hdphoto2.wdp"/><Relationship Id="rId3" Type="http://schemas.openxmlformats.org/officeDocument/2006/relationships/image" Target="../media/image123.png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17" Type="http://schemas.openxmlformats.org/officeDocument/2006/relationships/image" Target="../media/image14.png"/><Relationship Id="rId2" Type="http://schemas.openxmlformats.org/officeDocument/2006/relationships/notesSlide" Target="../notesSlides/notesSlide40.xml"/><Relationship Id="rId16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11" Type="http://schemas.openxmlformats.org/officeDocument/2006/relationships/image" Target="../media/image9.png"/><Relationship Id="rId5" Type="http://schemas.openxmlformats.org/officeDocument/2006/relationships/image" Target="../media/image3.png"/><Relationship Id="rId15" Type="http://schemas.openxmlformats.org/officeDocument/2006/relationships/image" Target="../media/image12.png"/><Relationship Id="rId10" Type="http://schemas.openxmlformats.org/officeDocument/2006/relationships/image" Target="../media/image8.png"/><Relationship Id="rId19" Type="http://schemas.openxmlformats.org/officeDocument/2006/relationships/image" Target="../media/image124.png"/><Relationship Id="rId4" Type="http://schemas.openxmlformats.org/officeDocument/2006/relationships/image" Target="../media/image2.png"/><Relationship Id="rId9" Type="http://schemas.openxmlformats.org/officeDocument/2006/relationships/image" Target="../media/image7.png"/><Relationship Id="rId14" Type="http://schemas.microsoft.com/office/2007/relationships/hdphoto" Target="../media/hdphoto1.wdp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microsoft.com/office/2007/relationships/hdphoto" Target="../media/hdphoto2.wdp"/><Relationship Id="rId3" Type="http://schemas.openxmlformats.org/officeDocument/2006/relationships/image" Target="../media/image109.png"/><Relationship Id="rId21" Type="http://schemas.openxmlformats.org/officeDocument/2006/relationships/image" Target="../media/image126.emf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17" Type="http://schemas.openxmlformats.org/officeDocument/2006/relationships/image" Target="../media/image14.png"/><Relationship Id="rId2" Type="http://schemas.openxmlformats.org/officeDocument/2006/relationships/notesSlide" Target="../notesSlides/notesSlide41.xml"/><Relationship Id="rId16" Type="http://schemas.openxmlformats.org/officeDocument/2006/relationships/image" Target="../media/image13.png"/><Relationship Id="rId20" Type="http://schemas.openxmlformats.org/officeDocument/2006/relationships/image" Target="../media/image11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11" Type="http://schemas.openxmlformats.org/officeDocument/2006/relationships/image" Target="../media/image9.png"/><Relationship Id="rId5" Type="http://schemas.openxmlformats.org/officeDocument/2006/relationships/image" Target="../media/image3.png"/><Relationship Id="rId15" Type="http://schemas.openxmlformats.org/officeDocument/2006/relationships/image" Target="../media/image12.png"/><Relationship Id="rId10" Type="http://schemas.openxmlformats.org/officeDocument/2006/relationships/image" Target="../media/image8.png"/><Relationship Id="rId19" Type="http://schemas.openxmlformats.org/officeDocument/2006/relationships/image" Target="../media/image125.png"/><Relationship Id="rId4" Type="http://schemas.openxmlformats.org/officeDocument/2006/relationships/image" Target="../media/image2.png"/><Relationship Id="rId9" Type="http://schemas.openxmlformats.org/officeDocument/2006/relationships/image" Target="../media/image7.png"/><Relationship Id="rId14" Type="http://schemas.microsoft.com/office/2007/relationships/hdphoto" Target="../media/hdphoto1.wdp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microsoft.com/office/2007/relationships/hdphoto" Target="../media/hdphoto2.wdp"/><Relationship Id="rId3" Type="http://schemas.openxmlformats.org/officeDocument/2006/relationships/image" Target="../media/image127.png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17" Type="http://schemas.openxmlformats.org/officeDocument/2006/relationships/image" Target="../media/image14.png"/><Relationship Id="rId2" Type="http://schemas.openxmlformats.org/officeDocument/2006/relationships/notesSlide" Target="../notesSlides/notesSlide42.xml"/><Relationship Id="rId16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11" Type="http://schemas.openxmlformats.org/officeDocument/2006/relationships/image" Target="../media/image9.png"/><Relationship Id="rId5" Type="http://schemas.openxmlformats.org/officeDocument/2006/relationships/image" Target="../media/image3.png"/><Relationship Id="rId15" Type="http://schemas.openxmlformats.org/officeDocument/2006/relationships/image" Target="../media/image12.png"/><Relationship Id="rId10" Type="http://schemas.openxmlformats.org/officeDocument/2006/relationships/image" Target="../media/image8.png"/><Relationship Id="rId19" Type="http://schemas.openxmlformats.org/officeDocument/2006/relationships/image" Target="../media/image124.png"/><Relationship Id="rId4" Type="http://schemas.openxmlformats.org/officeDocument/2006/relationships/image" Target="../media/image2.png"/><Relationship Id="rId9" Type="http://schemas.openxmlformats.org/officeDocument/2006/relationships/image" Target="../media/image7.png"/><Relationship Id="rId14" Type="http://schemas.microsoft.com/office/2007/relationships/hdphoto" Target="../media/hdphoto1.wdp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128.png"/><Relationship Id="rId3" Type="http://schemas.openxmlformats.org/officeDocument/2006/relationships/image" Target="../media/image2.png"/><Relationship Id="rId21" Type="http://schemas.microsoft.com/office/2007/relationships/hdphoto" Target="../media/hdphoto19.wdp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43.xml"/><Relationship Id="rId16" Type="http://schemas.openxmlformats.org/officeDocument/2006/relationships/image" Target="../media/image14.png"/><Relationship Id="rId20" Type="http://schemas.openxmlformats.org/officeDocument/2006/relationships/image" Target="../media/image13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129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microsoft.com/office/2007/relationships/hdphoto" Target="../media/hdphoto2.wdp"/><Relationship Id="rId3" Type="http://schemas.openxmlformats.org/officeDocument/2006/relationships/image" Target="../media/image131.png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17" Type="http://schemas.openxmlformats.org/officeDocument/2006/relationships/image" Target="../media/image14.png"/><Relationship Id="rId2" Type="http://schemas.openxmlformats.org/officeDocument/2006/relationships/notesSlide" Target="../notesSlides/notesSlide44.xml"/><Relationship Id="rId16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11" Type="http://schemas.openxmlformats.org/officeDocument/2006/relationships/image" Target="../media/image9.png"/><Relationship Id="rId5" Type="http://schemas.openxmlformats.org/officeDocument/2006/relationships/image" Target="../media/image3.png"/><Relationship Id="rId15" Type="http://schemas.openxmlformats.org/officeDocument/2006/relationships/image" Target="../media/image12.png"/><Relationship Id="rId10" Type="http://schemas.openxmlformats.org/officeDocument/2006/relationships/image" Target="../media/image8.png"/><Relationship Id="rId19" Type="http://schemas.openxmlformats.org/officeDocument/2006/relationships/image" Target="../media/image132.png"/><Relationship Id="rId4" Type="http://schemas.openxmlformats.org/officeDocument/2006/relationships/image" Target="../media/image2.png"/><Relationship Id="rId9" Type="http://schemas.openxmlformats.org/officeDocument/2006/relationships/image" Target="../media/image7.png"/><Relationship Id="rId14" Type="http://schemas.microsoft.com/office/2007/relationships/hdphoto" Target="../media/hdphoto1.wdp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133.png"/><Relationship Id="rId3" Type="http://schemas.openxmlformats.org/officeDocument/2006/relationships/image" Target="../media/image2.png"/><Relationship Id="rId21" Type="http://schemas.microsoft.com/office/2007/relationships/hdphoto" Target="../media/hdphoto19.wdp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45.xml"/><Relationship Id="rId16" Type="http://schemas.openxmlformats.org/officeDocument/2006/relationships/image" Target="../media/image14.png"/><Relationship Id="rId20" Type="http://schemas.openxmlformats.org/officeDocument/2006/relationships/image" Target="../media/image13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129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microsoft.com/office/2007/relationships/hdphoto" Target="../media/hdphoto2.wdp"/><Relationship Id="rId3" Type="http://schemas.openxmlformats.org/officeDocument/2006/relationships/image" Target="../media/image134.png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17" Type="http://schemas.openxmlformats.org/officeDocument/2006/relationships/image" Target="../media/image14.png"/><Relationship Id="rId2" Type="http://schemas.openxmlformats.org/officeDocument/2006/relationships/notesSlide" Target="../notesSlides/notesSlide46.xml"/><Relationship Id="rId16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11" Type="http://schemas.openxmlformats.org/officeDocument/2006/relationships/image" Target="../media/image9.png"/><Relationship Id="rId5" Type="http://schemas.openxmlformats.org/officeDocument/2006/relationships/image" Target="../media/image3.png"/><Relationship Id="rId15" Type="http://schemas.openxmlformats.org/officeDocument/2006/relationships/image" Target="../media/image12.png"/><Relationship Id="rId10" Type="http://schemas.openxmlformats.org/officeDocument/2006/relationships/image" Target="../media/image8.png"/><Relationship Id="rId19" Type="http://schemas.openxmlformats.org/officeDocument/2006/relationships/image" Target="../media/image135.png"/><Relationship Id="rId4" Type="http://schemas.openxmlformats.org/officeDocument/2006/relationships/image" Target="../media/image2.png"/><Relationship Id="rId9" Type="http://schemas.openxmlformats.org/officeDocument/2006/relationships/image" Target="../media/image7.png"/><Relationship Id="rId14" Type="http://schemas.microsoft.com/office/2007/relationships/hdphoto" Target="../media/hdphoto1.wdp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136.png"/><Relationship Id="rId3" Type="http://schemas.openxmlformats.org/officeDocument/2006/relationships/image" Target="../media/image2.png"/><Relationship Id="rId21" Type="http://schemas.openxmlformats.org/officeDocument/2006/relationships/image" Target="../media/image138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47.xml"/><Relationship Id="rId16" Type="http://schemas.openxmlformats.org/officeDocument/2006/relationships/image" Target="../media/image14.png"/><Relationship Id="rId20" Type="http://schemas.openxmlformats.org/officeDocument/2006/relationships/image" Target="../media/image137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microsoft.com/office/2007/relationships/hdphoto" Target="../media/hdphoto20.wdp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microsoft.com/office/2007/relationships/hdphoto" Target="../media/hdphoto2.wdp"/><Relationship Id="rId3" Type="http://schemas.openxmlformats.org/officeDocument/2006/relationships/image" Target="../media/image139.png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17" Type="http://schemas.openxmlformats.org/officeDocument/2006/relationships/image" Target="../media/image14.png"/><Relationship Id="rId2" Type="http://schemas.openxmlformats.org/officeDocument/2006/relationships/notesSlide" Target="../notesSlides/notesSlide48.xml"/><Relationship Id="rId16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11" Type="http://schemas.openxmlformats.org/officeDocument/2006/relationships/image" Target="../media/image9.png"/><Relationship Id="rId5" Type="http://schemas.openxmlformats.org/officeDocument/2006/relationships/image" Target="../media/image3.png"/><Relationship Id="rId15" Type="http://schemas.openxmlformats.org/officeDocument/2006/relationships/image" Target="../media/image12.png"/><Relationship Id="rId10" Type="http://schemas.openxmlformats.org/officeDocument/2006/relationships/image" Target="../media/image8.png"/><Relationship Id="rId19" Type="http://schemas.openxmlformats.org/officeDocument/2006/relationships/image" Target="../media/image140.png"/><Relationship Id="rId4" Type="http://schemas.openxmlformats.org/officeDocument/2006/relationships/image" Target="../media/image2.png"/><Relationship Id="rId9" Type="http://schemas.openxmlformats.org/officeDocument/2006/relationships/image" Target="../media/image7.png"/><Relationship Id="rId14" Type="http://schemas.microsoft.com/office/2007/relationships/hdphoto" Target="../media/hdphoto1.wdp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microsoft.com/office/2007/relationships/hdphoto" Target="../media/hdphoto2.wdp"/><Relationship Id="rId3" Type="http://schemas.openxmlformats.org/officeDocument/2006/relationships/image" Target="../media/image23.png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17" Type="http://schemas.openxmlformats.org/officeDocument/2006/relationships/image" Target="../media/image14.png"/><Relationship Id="rId2" Type="http://schemas.openxmlformats.org/officeDocument/2006/relationships/notesSlide" Target="../notesSlides/notesSlide4.xml"/><Relationship Id="rId16" Type="http://schemas.openxmlformats.org/officeDocument/2006/relationships/image" Target="../media/image13.png"/><Relationship Id="rId20" Type="http://schemas.openxmlformats.org/officeDocument/2006/relationships/image" Target="../media/image2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11" Type="http://schemas.openxmlformats.org/officeDocument/2006/relationships/image" Target="../media/image9.png"/><Relationship Id="rId5" Type="http://schemas.openxmlformats.org/officeDocument/2006/relationships/image" Target="../media/image3.png"/><Relationship Id="rId15" Type="http://schemas.openxmlformats.org/officeDocument/2006/relationships/image" Target="../media/image12.png"/><Relationship Id="rId10" Type="http://schemas.openxmlformats.org/officeDocument/2006/relationships/image" Target="../media/image8.png"/><Relationship Id="rId19" Type="http://schemas.openxmlformats.org/officeDocument/2006/relationships/image" Target="../media/image24.png"/><Relationship Id="rId4" Type="http://schemas.openxmlformats.org/officeDocument/2006/relationships/image" Target="../media/image2.png"/><Relationship Id="rId9" Type="http://schemas.openxmlformats.org/officeDocument/2006/relationships/image" Target="../media/image7.png"/><Relationship Id="rId14" Type="http://schemas.microsoft.com/office/2007/relationships/hdphoto" Target="../media/hdphoto1.wdp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141.png"/><Relationship Id="rId3" Type="http://schemas.openxmlformats.org/officeDocument/2006/relationships/image" Target="../media/image2.png"/><Relationship Id="rId21" Type="http://schemas.microsoft.com/office/2007/relationships/hdphoto" Target="../media/hdphoto22.wdp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49.xml"/><Relationship Id="rId16" Type="http://schemas.openxmlformats.org/officeDocument/2006/relationships/image" Target="../media/image14.png"/><Relationship Id="rId20" Type="http://schemas.openxmlformats.org/officeDocument/2006/relationships/image" Target="../media/image142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23" Type="http://schemas.openxmlformats.org/officeDocument/2006/relationships/image" Target="../media/image144.emf"/><Relationship Id="rId10" Type="http://schemas.openxmlformats.org/officeDocument/2006/relationships/image" Target="../media/image9.png"/><Relationship Id="rId19" Type="http://schemas.microsoft.com/office/2007/relationships/hdphoto" Target="../media/hdphoto21.wdp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Relationship Id="rId22" Type="http://schemas.openxmlformats.org/officeDocument/2006/relationships/image" Target="../media/image143.png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microsoft.com/office/2007/relationships/hdphoto" Target="../media/hdphoto2.wdp"/><Relationship Id="rId3" Type="http://schemas.openxmlformats.org/officeDocument/2006/relationships/image" Target="../media/image145.png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17" Type="http://schemas.openxmlformats.org/officeDocument/2006/relationships/image" Target="../media/image14.png"/><Relationship Id="rId2" Type="http://schemas.openxmlformats.org/officeDocument/2006/relationships/notesSlide" Target="../notesSlides/notesSlide50.xml"/><Relationship Id="rId16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11" Type="http://schemas.openxmlformats.org/officeDocument/2006/relationships/image" Target="../media/image9.png"/><Relationship Id="rId5" Type="http://schemas.openxmlformats.org/officeDocument/2006/relationships/image" Target="../media/image3.png"/><Relationship Id="rId15" Type="http://schemas.openxmlformats.org/officeDocument/2006/relationships/image" Target="../media/image12.png"/><Relationship Id="rId10" Type="http://schemas.openxmlformats.org/officeDocument/2006/relationships/image" Target="../media/image8.png"/><Relationship Id="rId19" Type="http://schemas.openxmlformats.org/officeDocument/2006/relationships/image" Target="../media/image146.png"/><Relationship Id="rId4" Type="http://schemas.openxmlformats.org/officeDocument/2006/relationships/image" Target="../media/image2.png"/><Relationship Id="rId9" Type="http://schemas.openxmlformats.org/officeDocument/2006/relationships/image" Target="../media/image7.png"/><Relationship Id="rId14" Type="http://schemas.microsoft.com/office/2007/relationships/hdphoto" Target="../media/hdphoto1.wdp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147.png"/><Relationship Id="rId3" Type="http://schemas.openxmlformats.org/officeDocument/2006/relationships/image" Target="../media/image2.png"/><Relationship Id="rId21" Type="http://schemas.microsoft.com/office/2007/relationships/hdphoto" Target="../media/hdphoto23.wdp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51.xml"/><Relationship Id="rId16" Type="http://schemas.openxmlformats.org/officeDocument/2006/relationships/image" Target="../media/image14.png"/><Relationship Id="rId20" Type="http://schemas.openxmlformats.org/officeDocument/2006/relationships/image" Target="../media/image149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148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microsoft.com/office/2007/relationships/hdphoto" Target="../media/hdphoto2.wdp"/><Relationship Id="rId3" Type="http://schemas.openxmlformats.org/officeDocument/2006/relationships/image" Target="../media/image150.png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17" Type="http://schemas.openxmlformats.org/officeDocument/2006/relationships/image" Target="../media/image14.png"/><Relationship Id="rId2" Type="http://schemas.openxmlformats.org/officeDocument/2006/relationships/notesSlide" Target="../notesSlides/notesSlide52.xml"/><Relationship Id="rId16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11" Type="http://schemas.openxmlformats.org/officeDocument/2006/relationships/image" Target="../media/image9.png"/><Relationship Id="rId5" Type="http://schemas.openxmlformats.org/officeDocument/2006/relationships/image" Target="../media/image3.png"/><Relationship Id="rId15" Type="http://schemas.openxmlformats.org/officeDocument/2006/relationships/image" Target="../media/image12.png"/><Relationship Id="rId10" Type="http://schemas.openxmlformats.org/officeDocument/2006/relationships/image" Target="../media/image8.png"/><Relationship Id="rId19" Type="http://schemas.openxmlformats.org/officeDocument/2006/relationships/image" Target="../media/image151.png"/><Relationship Id="rId4" Type="http://schemas.openxmlformats.org/officeDocument/2006/relationships/image" Target="../media/image2.png"/><Relationship Id="rId9" Type="http://schemas.openxmlformats.org/officeDocument/2006/relationships/image" Target="../media/image7.png"/><Relationship Id="rId14" Type="http://schemas.microsoft.com/office/2007/relationships/hdphoto" Target="../media/hdphoto1.wdp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152.png"/><Relationship Id="rId3" Type="http://schemas.openxmlformats.org/officeDocument/2006/relationships/image" Target="../media/image2.png"/><Relationship Id="rId21" Type="http://schemas.openxmlformats.org/officeDocument/2006/relationships/image" Target="../media/image154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53.xml"/><Relationship Id="rId16" Type="http://schemas.openxmlformats.org/officeDocument/2006/relationships/image" Target="../media/image14.png"/><Relationship Id="rId20" Type="http://schemas.openxmlformats.org/officeDocument/2006/relationships/image" Target="../media/image15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microsoft.com/office/2007/relationships/hdphoto" Target="../media/hdphoto24.wdp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155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54.xml"/><Relationship Id="rId16" Type="http://schemas.openxmlformats.org/officeDocument/2006/relationships/image" Target="../media/image14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156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157.png"/><Relationship Id="rId3" Type="http://schemas.openxmlformats.org/officeDocument/2006/relationships/image" Target="../media/image2.png"/><Relationship Id="rId21" Type="http://schemas.openxmlformats.org/officeDocument/2006/relationships/image" Target="../media/image159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55.xml"/><Relationship Id="rId16" Type="http://schemas.openxmlformats.org/officeDocument/2006/relationships/image" Target="../media/image14.png"/><Relationship Id="rId20" Type="http://schemas.microsoft.com/office/2007/relationships/hdphoto" Target="../media/hdphoto25.wdp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158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Relationship Id="rId22" Type="http://schemas.openxmlformats.org/officeDocument/2006/relationships/image" Target="../media/image160.emf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microsoft.com/office/2007/relationships/hdphoto" Target="../media/hdphoto2.wdp"/><Relationship Id="rId3" Type="http://schemas.openxmlformats.org/officeDocument/2006/relationships/image" Target="../media/image161.png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17" Type="http://schemas.openxmlformats.org/officeDocument/2006/relationships/image" Target="../media/image14.png"/><Relationship Id="rId2" Type="http://schemas.openxmlformats.org/officeDocument/2006/relationships/notesSlide" Target="../notesSlides/notesSlide56.xml"/><Relationship Id="rId16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11" Type="http://schemas.openxmlformats.org/officeDocument/2006/relationships/image" Target="../media/image9.png"/><Relationship Id="rId5" Type="http://schemas.openxmlformats.org/officeDocument/2006/relationships/image" Target="../media/image3.png"/><Relationship Id="rId15" Type="http://schemas.openxmlformats.org/officeDocument/2006/relationships/image" Target="../media/image12.png"/><Relationship Id="rId10" Type="http://schemas.openxmlformats.org/officeDocument/2006/relationships/image" Target="../media/image8.png"/><Relationship Id="rId19" Type="http://schemas.openxmlformats.org/officeDocument/2006/relationships/image" Target="../media/image162.png"/><Relationship Id="rId4" Type="http://schemas.openxmlformats.org/officeDocument/2006/relationships/image" Target="../media/image2.png"/><Relationship Id="rId9" Type="http://schemas.openxmlformats.org/officeDocument/2006/relationships/image" Target="../media/image7.png"/><Relationship Id="rId14" Type="http://schemas.microsoft.com/office/2007/relationships/hdphoto" Target="../media/hdphoto1.wdp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163.png"/><Relationship Id="rId3" Type="http://schemas.openxmlformats.org/officeDocument/2006/relationships/image" Target="../media/image2.png"/><Relationship Id="rId21" Type="http://schemas.microsoft.com/office/2007/relationships/hdphoto" Target="../media/hdphoto26.wdp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57.xml"/><Relationship Id="rId16" Type="http://schemas.openxmlformats.org/officeDocument/2006/relationships/image" Target="../media/image14.png"/><Relationship Id="rId20" Type="http://schemas.openxmlformats.org/officeDocument/2006/relationships/image" Target="../media/image16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164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microsoft.com/office/2007/relationships/hdphoto" Target="../media/hdphoto2.wdp"/><Relationship Id="rId3" Type="http://schemas.openxmlformats.org/officeDocument/2006/relationships/image" Target="../media/image166.png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17" Type="http://schemas.openxmlformats.org/officeDocument/2006/relationships/image" Target="../media/image14.png"/><Relationship Id="rId2" Type="http://schemas.openxmlformats.org/officeDocument/2006/relationships/notesSlide" Target="../notesSlides/notesSlide58.xml"/><Relationship Id="rId16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11" Type="http://schemas.openxmlformats.org/officeDocument/2006/relationships/image" Target="../media/image9.png"/><Relationship Id="rId5" Type="http://schemas.openxmlformats.org/officeDocument/2006/relationships/image" Target="../media/image3.png"/><Relationship Id="rId15" Type="http://schemas.openxmlformats.org/officeDocument/2006/relationships/image" Target="../media/image12.png"/><Relationship Id="rId10" Type="http://schemas.openxmlformats.org/officeDocument/2006/relationships/image" Target="../media/image8.png"/><Relationship Id="rId19" Type="http://schemas.openxmlformats.org/officeDocument/2006/relationships/image" Target="../media/image167.png"/><Relationship Id="rId4" Type="http://schemas.openxmlformats.org/officeDocument/2006/relationships/image" Target="../media/image2.png"/><Relationship Id="rId9" Type="http://schemas.openxmlformats.org/officeDocument/2006/relationships/image" Target="../media/image7.png"/><Relationship Id="rId14" Type="http://schemas.microsoft.com/office/2007/relationships/hdphoto" Target="../media/hdphoto1.wdp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microsoft.com/office/2007/relationships/hdphoto" Target="../media/hdphoto2.wdp"/><Relationship Id="rId3" Type="http://schemas.openxmlformats.org/officeDocument/2006/relationships/image" Target="../media/image26.png"/><Relationship Id="rId21" Type="http://schemas.microsoft.com/office/2007/relationships/hdphoto" Target="../media/hdphoto5.wdp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17" Type="http://schemas.openxmlformats.org/officeDocument/2006/relationships/image" Target="../media/image14.png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13.png"/><Relationship Id="rId20" Type="http://schemas.openxmlformats.org/officeDocument/2006/relationships/image" Target="../media/image2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11" Type="http://schemas.openxmlformats.org/officeDocument/2006/relationships/image" Target="../media/image9.png"/><Relationship Id="rId5" Type="http://schemas.openxmlformats.org/officeDocument/2006/relationships/image" Target="../media/image3.png"/><Relationship Id="rId15" Type="http://schemas.openxmlformats.org/officeDocument/2006/relationships/image" Target="../media/image12.png"/><Relationship Id="rId10" Type="http://schemas.openxmlformats.org/officeDocument/2006/relationships/image" Target="../media/image8.png"/><Relationship Id="rId19" Type="http://schemas.openxmlformats.org/officeDocument/2006/relationships/image" Target="../media/image27.png"/><Relationship Id="rId4" Type="http://schemas.openxmlformats.org/officeDocument/2006/relationships/image" Target="../media/image2.png"/><Relationship Id="rId9" Type="http://schemas.openxmlformats.org/officeDocument/2006/relationships/image" Target="../media/image7.png"/><Relationship Id="rId14" Type="http://schemas.microsoft.com/office/2007/relationships/hdphoto" Target="../media/hdphoto1.wdp"/><Relationship Id="rId22" Type="http://schemas.openxmlformats.org/officeDocument/2006/relationships/image" Target="../media/image29.emf"/></Relationships>
</file>

<file path=ppt/slides/_rels/slide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168.jp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59.xml"/><Relationship Id="rId16" Type="http://schemas.openxmlformats.org/officeDocument/2006/relationships/image" Target="../media/image14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microsoft.com/office/2007/relationships/hdphoto" Target="../media/hdphoto2.wdp"/><Relationship Id="rId3" Type="http://schemas.openxmlformats.org/officeDocument/2006/relationships/image" Target="../media/image169.png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17" Type="http://schemas.openxmlformats.org/officeDocument/2006/relationships/image" Target="../media/image14.png"/><Relationship Id="rId2" Type="http://schemas.openxmlformats.org/officeDocument/2006/relationships/notesSlide" Target="../notesSlides/notesSlide60.xml"/><Relationship Id="rId16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11" Type="http://schemas.openxmlformats.org/officeDocument/2006/relationships/image" Target="../media/image9.png"/><Relationship Id="rId5" Type="http://schemas.openxmlformats.org/officeDocument/2006/relationships/image" Target="../media/image3.png"/><Relationship Id="rId15" Type="http://schemas.openxmlformats.org/officeDocument/2006/relationships/image" Target="../media/image12.png"/><Relationship Id="rId10" Type="http://schemas.openxmlformats.org/officeDocument/2006/relationships/image" Target="../media/image8.png"/><Relationship Id="rId19" Type="http://schemas.openxmlformats.org/officeDocument/2006/relationships/image" Target="../media/image170.png"/><Relationship Id="rId4" Type="http://schemas.openxmlformats.org/officeDocument/2006/relationships/image" Target="../media/image2.png"/><Relationship Id="rId9" Type="http://schemas.openxmlformats.org/officeDocument/2006/relationships/image" Target="../media/image7.png"/><Relationship Id="rId14" Type="http://schemas.microsoft.com/office/2007/relationships/hdphoto" Target="../media/hdphoto1.wdp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171.jpg"/><Relationship Id="rId3" Type="http://schemas.openxmlformats.org/officeDocument/2006/relationships/image" Target="../media/image2.png"/><Relationship Id="rId21" Type="http://schemas.openxmlformats.org/officeDocument/2006/relationships/image" Target="../media/image173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61.xml"/><Relationship Id="rId16" Type="http://schemas.openxmlformats.org/officeDocument/2006/relationships/image" Target="../media/image14.png"/><Relationship Id="rId20" Type="http://schemas.microsoft.com/office/2007/relationships/hdphoto" Target="../media/hdphoto27.wdp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172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microsoft.com/office/2007/relationships/hdphoto" Target="../media/hdphoto2.wdp"/><Relationship Id="rId3" Type="http://schemas.openxmlformats.org/officeDocument/2006/relationships/image" Target="../media/image174.png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17" Type="http://schemas.openxmlformats.org/officeDocument/2006/relationships/image" Target="../media/image14.png"/><Relationship Id="rId2" Type="http://schemas.openxmlformats.org/officeDocument/2006/relationships/notesSlide" Target="../notesSlides/notesSlide62.xml"/><Relationship Id="rId16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11" Type="http://schemas.openxmlformats.org/officeDocument/2006/relationships/image" Target="../media/image9.png"/><Relationship Id="rId5" Type="http://schemas.openxmlformats.org/officeDocument/2006/relationships/image" Target="../media/image3.png"/><Relationship Id="rId15" Type="http://schemas.openxmlformats.org/officeDocument/2006/relationships/image" Target="../media/image12.png"/><Relationship Id="rId10" Type="http://schemas.openxmlformats.org/officeDocument/2006/relationships/image" Target="../media/image8.png"/><Relationship Id="rId19" Type="http://schemas.openxmlformats.org/officeDocument/2006/relationships/image" Target="../media/image175.png"/><Relationship Id="rId4" Type="http://schemas.openxmlformats.org/officeDocument/2006/relationships/image" Target="../media/image2.png"/><Relationship Id="rId9" Type="http://schemas.openxmlformats.org/officeDocument/2006/relationships/image" Target="../media/image7.png"/><Relationship Id="rId14" Type="http://schemas.microsoft.com/office/2007/relationships/hdphoto" Target="../media/hdphoto1.wdp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176.jpg"/><Relationship Id="rId3" Type="http://schemas.openxmlformats.org/officeDocument/2006/relationships/image" Target="../media/image2.png"/><Relationship Id="rId21" Type="http://schemas.microsoft.com/office/2007/relationships/hdphoto" Target="../media/hdphoto28.wdp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63.xml"/><Relationship Id="rId16" Type="http://schemas.openxmlformats.org/officeDocument/2006/relationships/image" Target="../media/image14.png"/><Relationship Id="rId20" Type="http://schemas.openxmlformats.org/officeDocument/2006/relationships/image" Target="../media/image17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177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179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64.xml"/><Relationship Id="rId16" Type="http://schemas.openxmlformats.org/officeDocument/2006/relationships/image" Target="../media/image14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180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6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181.jp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65.xml"/><Relationship Id="rId16" Type="http://schemas.openxmlformats.org/officeDocument/2006/relationships/image" Target="../media/image14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182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microsoft.com/office/2007/relationships/hdphoto" Target="../media/hdphoto2.wdp"/><Relationship Id="rId3" Type="http://schemas.openxmlformats.org/officeDocument/2006/relationships/image" Target="../media/image183.png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17" Type="http://schemas.openxmlformats.org/officeDocument/2006/relationships/image" Target="../media/image14.png"/><Relationship Id="rId2" Type="http://schemas.openxmlformats.org/officeDocument/2006/relationships/notesSlide" Target="../notesSlides/notesSlide66.xml"/><Relationship Id="rId16" Type="http://schemas.openxmlformats.org/officeDocument/2006/relationships/image" Target="../media/image1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11" Type="http://schemas.openxmlformats.org/officeDocument/2006/relationships/image" Target="../media/image9.png"/><Relationship Id="rId5" Type="http://schemas.openxmlformats.org/officeDocument/2006/relationships/image" Target="../media/image3.png"/><Relationship Id="rId15" Type="http://schemas.openxmlformats.org/officeDocument/2006/relationships/image" Target="../media/image12.png"/><Relationship Id="rId10" Type="http://schemas.openxmlformats.org/officeDocument/2006/relationships/image" Target="../media/image8.png"/><Relationship Id="rId19" Type="http://schemas.openxmlformats.org/officeDocument/2006/relationships/image" Target="../media/image184.png"/><Relationship Id="rId4" Type="http://schemas.openxmlformats.org/officeDocument/2006/relationships/image" Target="../media/image2.png"/><Relationship Id="rId9" Type="http://schemas.openxmlformats.org/officeDocument/2006/relationships/image" Target="../media/image7.png"/><Relationship Id="rId14" Type="http://schemas.microsoft.com/office/2007/relationships/hdphoto" Target="../media/hdphoto1.wdp"/></Relationships>
</file>

<file path=ppt/slides/_rels/slide6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185.png"/><Relationship Id="rId3" Type="http://schemas.openxmlformats.org/officeDocument/2006/relationships/image" Target="../media/image2.png"/><Relationship Id="rId21" Type="http://schemas.openxmlformats.org/officeDocument/2006/relationships/image" Target="../media/image187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67.xml"/><Relationship Id="rId16" Type="http://schemas.openxmlformats.org/officeDocument/2006/relationships/image" Target="../media/image14.png"/><Relationship Id="rId20" Type="http://schemas.openxmlformats.org/officeDocument/2006/relationships/image" Target="../media/image18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microsoft.com/office/2007/relationships/hdphoto" Target="../media/hdphoto29.wdp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Relationship Id="rId22" Type="http://schemas.microsoft.com/office/2007/relationships/hdphoto" Target="../media/hdphoto30.wdp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188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68.xml"/><Relationship Id="rId16" Type="http://schemas.openxmlformats.org/officeDocument/2006/relationships/image" Target="../media/image14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189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0.png"/><Relationship Id="rId18" Type="http://schemas.openxmlformats.org/officeDocument/2006/relationships/image" Target="../media/image14.png"/><Relationship Id="rId3" Type="http://schemas.openxmlformats.org/officeDocument/2006/relationships/image" Target="../media/image30.png"/><Relationship Id="rId7" Type="http://schemas.openxmlformats.org/officeDocument/2006/relationships/image" Target="../media/image4.png"/><Relationship Id="rId12" Type="http://schemas.openxmlformats.org/officeDocument/2006/relationships/image" Target="../media/image9.png"/><Relationship Id="rId17" Type="http://schemas.openxmlformats.org/officeDocument/2006/relationships/image" Target="../media/image13.png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12.png"/><Relationship Id="rId20" Type="http://schemas.openxmlformats.org/officeDocument/2006/relationships/image" Target="../media/image32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.png"/><Relationship Id="rId11" Type="http://schemas.openxmlformats.org/officeDocument/2006/relationships/image" Target="../media/image8.png"/><Relationship Id="rId5" Type="http://schemas.openxmlformats.org/officeDocument/2006/relationships/image" Target="../media/image2.png"/><Relationship Id="rId15" Type="http://schemas.microsoft.com/office/2007/relationships/hdphoto" Target="../media/hdphoto1.wdp"/><Relationship Id="rId10" Type="http://schemas.openxmlformats.org/officeDocument/2006/relationships/image" Target="../media/image7.png"/><Relationship Id="rId19" Type="http://schemas.microsoft.com/office/2007/relationships/hdphoto" Target="../media/hdphoto2.wdp"/><Relationship Id="rId4" Type="http://schemas.openxmlformats.org/officeDocument/2006/relationships/image" Target="../media/image31.png"/><Relationship Id="rId9" Type="http://schemas.openxmlformats.org/officeDocument/2006/relationships/image" Target="../media/image6.png"/><Relationship Id="rId14" Type="http://schemas.openxmlformats.org/officeDocument/2006/relationships/image" Target="../media/image11.png"/></Relationships>
</file>

<file path=ppt/slides/_rels/slide7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190.png"/><Relationship Id="rId3" Type="http://schemas.openxmlformats.org/officeDocument/2006/relationships/image" Target="../media/image2.png"/><Relationship Id="rId21" Type="http://schemas.microsoft.com/office/2007/relationships/hdphoto" Target="../media/hdphoto31.wdp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69.xml"/><Relationship Id="rId16" Type="http://schemas.openxmlformats.org/officeDocument/2006/relationships/image" Target="../media/image14.png"/><Relationship Id="rId20" Type="http://schemas.openxmlformats.org/officeDocument/2006/relationships/image" Target="../media/image192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191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193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70.xml"/><Relationship Id="rId16" Type="http://schemas.openxmlformats.org/officeDocument/2006/relationships/image" Target="../media/image14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194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7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195.png"/><Relationship Id="rId3" Type="http://schemas.openxmlformats.org/officeDocument/2006/relationships/image" Target="../media/image2.png"/><Relationship Id="rId21" Type="http://schemas.openxmlformats.org/officeDocument/2006/relationships/image" Target="../media/image197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71.xml"/><Relationship Id="rId16" Type="http://schemas.openxmlformats.org/officeDocument/2006/relationships/image" Target="../media/image14.png"/><Relationship Id="rId20" Type="http://schemas.openxmlformats.org/officeDocument/2006/relationships/image" Target="../media/image19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microsoft.com/office/2007/relationships/hdphoto" Target="../media/hdphoto32.wdp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198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72.xml"/><Relationship Id="rId16" Type="http://schemas.openxmlformats.org/officeDocument/2006/relationships/image" Target="../media/image14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199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200.png"/><Relationship Id="rId3" Type="http://schemas.openxmlformats.org/officeDocument/2006/relationships/image" Target="../media/image2.png"/><Relationship Id="rId21" Type="http://schemas.openxmlformats.org/officeDocument/2006/relationships/image" Target="../media/image202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73.xml"/><Relationship Id="rId16" Type="http://schemas.openxmlformats.org/officeDocument/2006/relationships/image" Target="../media/image14.png"/><Relationship Id="rId20" Type="http://schemas.openxmlformats.org/officeDocument/2006/relationships/image" Target="../media/image20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microsoft.com/office/2007/relationships/hdphoto" Target="../media/hdphoto33.wdp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203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74.xml"/><Relationship Id="rId16" Type="http://schemas.openxmlformats.org/officeDocument/2006/relationships/image" Target="../media/image14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204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7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205.png"/><Relationship Id="rId3" Type="http://schemas.openxmlformats.org/officeDocument/2006/relationships/image" Target="../media/image2.png"/><Relationship Id="rId21" Type="http://schemas.openxmlformats.org/officeDocument/2006/relationships/image" Target="../media/image207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75.xml"/><Relationship Id="rId16" Type="http://schemas.openxmlformats.org/officeDocument/2006/relationships/image" Target="../media/image14.png"/><Relationship Id="rId20" Type="http://schemas.microsoft.com/office/2007/relationships/hdphoto" Target="../media/hdphoto34.wdp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206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203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76.xml"/><Relationship Id="rId16" Type="http://schemas.openxmlformats.org/officeDocument/2006/relationships/image" Target="../media/image14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204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7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208.png"/><Relationship Id="rId3" Type="http://schemas.openxmlformats.org/officeDocument/2006/relationships/image" Target="../media/image2.png"/><Relationship Id="rId21" Type="http://schemas.openxmlformats.org/officeDocument/2006/relationships/image" Target="../media/image210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77.xml"/><Relationship Id="rId16" Type="http://schemas.openxmlformats.org/officeDocument/2006/relationships/image" Target="../media/image14.png"/><Relationship Id="rId20" Type="http://schemas.openxmlformats.org/officeDocument/2006/relationships/image" Target="../media/image209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microsoft.com/office/2007/relationships/hdphoto" Target="../media/hdphoto35.wdp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Relationship Id="rId22" Type="http://schemas.microsoft.com/office/2007/relationships/hdphoto" Target="../media/hdphoto36.wdp"/></Relationships>
</file>

<file path=ppt/slides/_rels/slide7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211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78.xml"/><Relationship Id="rId16" Type="http://schemas.openxmlformats.org/officeDocument/2006/relationships/image" Target="../media/image14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212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33.png"/><Relationship Id="rId3" Type="http://schemas.openxmlformats.org/officeDocument/2006/relationships/image" Target="../media/image2.png"/><Relationship Id="rId21" Type="http://schemas.microsoft.com/office/2007/relationships/hdphoto" Target="../media/hdphoto6.wdp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7.xml"/><Relationship Id="rId16" Type="http://schemas.openxmlformats.org/officeDocument/2006/relationships/image" Target="../media/image14.png"/><Relationship Id="rId20" Type="http://schemas.openxmlformats.org/officeDocument/2006/relationships/image" Target="../media/image3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34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Relationship Id="rId22" Type="http://schemas.openxmlformats.org/officeDocument/2006/relationships/image" Target="../media/image36.emf"/></Relationships>
</file>

<file path=ppt/slides/_rels/slide8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213.png"/><Relationship Id="rId3" Type="http://schemas.openxmlformats.org/officeDocument/2006/relationships/image" Target="../media/image2.png"/><Relationship Id="rId21" Type="http://schemas.openxmlformats.org/officeDocument/2006/relationships/image" Target="../media/image215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79.xml"/><Relationship Id="rId16" Type="http://schemas.openxmlformats.org/officeDocument/2006/relationships/image" Target="../media/image14.png"/><Relationship Id="rId20" Type="http://schemas.openxmlformats.org/officeDocument/2006/relationships/image" Target="../media/image214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microsoft.com/office/2007/relationships/hdphoto" Target="../media/hdphoto37.wdp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Relationship Id="rId22" Type="http://schemas.microsoft.com/office/2007/relationships/hdphoto" Target="../media/hdphoto38.wdp"/></Relationships>
</file>

<file path=ppt/slides/_rels/slide8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216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80.xml"/><Relationship Id="rId16" Type="http://schemas.openxmlformats.org/officeDocument/2006/relationships/image" Target="../media/image14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217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8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218.png"/><Relationship Id="rId3" Type="http://schemas.openxmlformats.org/officeDocument/2006/relationships/image" Target="../media/image2.png"/><Relationship Id="rId21" Type="http://schemas.microsoft.com/office/2007/relationships/hdphoto" Target="../media/hdphoto39.wdp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81.xml"/><Relationship Id="rId16" Type="http://schemas.openxmlformats.org/officeDocument/2006/relationships/image" Target="../media/image14.png"/><Relationship Id="rId20" Type="http://schemas.openxmlformats.org/officeDocument/2006/relationships/image" Target="../media/image22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219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8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221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82.xml"/><Relationship Id="rId16" Type="http://schemas.openxmlformats.org/officeDocument/2006/relationships/image" Target="../media/image14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222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8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218.png"/><Relationship Id="rId3" Type="http://schemas.openxmlformats.org/officeDocument/2006/relationships/image" Target="../media/image2.png"/><Relationship Id="rId21" Type="http://schemas.microsoft.com/office/2007/relationships/hdphoto" Target="../media/hdphoto40.wdp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83.xml"/><Relationship Id="rId16" Type="http://schemas.openxmlformats.org/officeDocument/2006/relationships/image" Target="../media/image14.png"/><Relationship Id="rId20" Type="http://schemas.openxmlformats.org/officeDocument/2006/relationships/image" Target="../media/image224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223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225.png"/><Relationship Id="rId3" Type="http://schemas.openxmlformats.org/officeDocument/2006/relationships/image" Target="../media/image2.png"/><Relationship Id="rId21" Type="http://schemas.microsoft.com/office/2007/relationships/hdphoto" Target="../media/hdphoto40.wdp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84.xml"/><Relationship Id="rId16" Type="http://schemas.openxmlformats.org/officeDocument/2006/relationships/image" Target="../media/image14.png"/><Relationship Id="rId20" Type="http://schemas.openxmlformats.org/officeDocument/2006/relationships/image" Target="../media/image224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223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8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226.png"/><Relationship Id="rId3" Type="http://schemas.openxmlformats.org/officeDocument/2006/relationships/image" Target="../media/image2.png"/><Relationship Id="rId21" Type="http://schemas.microsoft.com/office/2007/relationships/hdphoto" Target="../media/hdphoto41.wdp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85.xml"/><Relationship Id="rId16" Type="http://schemas.openxmlformats.org/officeDocument/2006/relationships/image" Target="../media/image14.png"/><Relationship Id="rId20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227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8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226.png"/><Relationship Id="rId3" Type="http://schemas.openxmlformats.org/officeDocument/2006/relationships/image" Target="../media/image2.png"/><Relationship Id="rId21" Type="http://schemas.microsoft.com/office/2007/relationships/hdphoto" Target="../media/hdphoto41.wdp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86.xml"/><Relationship Id="rId16" Type="http://schemas.openxmlformats.org/officeDocument/2006/relationships/image" Target="../media/image14.png"/><Relationship Id="rId20" Type="http://schemas.openxmlformats.org/officeDocument/2006/relationships/image" Target="../media/image22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227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8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229.png"/><Relationship Id="rId3" Type="http://schemas.openxmlformats.org/officeDocument/2006/relationships/image" Target="../media/image2.png"/><Relationship Id="rId21" Type="http://schemas.microsoft.com/office/2007/relationships/hdphoto" Target="../media/hdphoto42.wdp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87.xml"/><Relationship Id="rId16" Type="http://schemas.openxmlformats.org/officeDocument/2006/relationships/image" Target="../media/image14.png"/><Relationship Id="rId20" Type="http://schemas.openxmlformats.org/officeDocument/2006/relationships/image" Target="../media/image23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230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8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232.png"/><Relationship Id="rId3" Type="http://schemas.openxmlformats.org/officeDocument/2006/relationships/image" Target="../media/image2.png"/><Relationship Id="rId21" Type="http://schemas.microsoft.com/office/2007/relationships/hdphoto" Target="../media/hdphoto42.wdp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88.xml"/><Relationship Id="rId16" Type="http://schemas.openxmlformats.org/officeDocument/2006/relationships/image" Target="../media/image14.png"/><Relationship Id="rId20" Type="http://schemas.openxmlformats.org/officeDocument/2006/relationships/image" Target="../media/image23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230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9.png"/><Relationship Id="rId18" Type="http://schemas.openxmlformats.org/officeDocument/2006/relationships/image" Target="../media/image13.png"/><Relationship Id="rId3" Type="http://schemas.openxmlformats.org/officeDocument/2006/relationships/image" Target="../media/image37.png"/><Relationship Id="rId7" Type="http://schemas.openxmlformats.org/officeDocument/2006/relationships/image" Target="../media/image3.png"/><Relationship Id="rId12" Type="http://schemas.openxmlformats.org/officeDocument/2006/relationships/image" Target="../media/image8.png"/><Relationship Id="rId17" Type="http://schemas.openxmlformats.org/officeDocument/2006/relationships/image" Target="../media/image12.png"/><Relationship Id="rId2" Type="http://schemas.openxmlformats.org/officeDocument/2006/relationships/notesSlide" Target="../notesSlides/notesSlide8.xml"/><Relationship Id="rId16" Type="http://schemas.microsoft.com/office/2007/relationships/hdphoto" Target="../media/hdphoto1.wdp"/><Relationship Id="rId20" Type="http://schemas.microsoft.com/office/2007/relationships/hdphoto" Target="../media/hdphoto2.wdp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11" Type="http://schemas.openxmlformats.org/officeDocument/2006/relationships/image" Target="../media/image7.png"/><Relationship Id="rId5" Type="http://schemas.openxmlformats.org/officeDocument/2006/relationships/image" Target="../media/image39.png"/><Relationship Id="rId15" Type="http://schemas.openxmlformats.org/officeDocument/2006/relationships/image" Target="../media/image11.png"/><Relationship Id="rId10" Type="http://schemas.openxmlformats.org/officeDocument/2006/relationships/image" Target="../media/image6.png"/><Relationship Id="rId19" Type="http://schemas.openxmlformats.org/officeDocument/2006/relationships/image" Target="../media/image14.png"/><Relationship Id="rId4" Type="http://schemas.openxmlformats.org/officeDocument/2006/relationships/image" Target="../media/image38.png"/><Relationship Id="rId9" Type="http://schemas.openxmlformats.org/officeDocument/2006/relationships/image" Target="../media/image5.png"/><Relationship Id="rId14" Type="http://schemas.openxmlformats.org/officeDocument/2006/relationships/image" Target="../media/image10.png"/></Relationships>
</file>

<file path=ppt/slides/_rels/slide9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233.png"/><Relationship Id="rId3" Type="http://schemas.openxmlformats.org/officeDocument/2006/relationships/image" Target="../media/image2.png"/><Relationship Id="rId21" Type="http://schemas.openxmlformats.org/officeDocument/2006/relationships/image" Target="../media/image235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89.xml"/><Relationship Id="rId16" Type="http://schemas.openxmlformats.org/officeDocument/2006/relationships/image" Target="../media/image14.png"/><Relationship Id="rId20" Type="http://schemas.microsoft.com/office/2007/relationships/hdphoto" Target="../media/hdphoto43.wdp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234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9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236.png"/><Relationship Id="rId3" Type="http://schemas.openxmlformats.org/officeDocument/2006/relationships/image" Target="../media/image2.png"/><Relationship Id="rId21" Type="http://schemas.openxmlformats.org/officeDocument/2006/relationships/image" Target="../media/image235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90.xml"/><Relationship Id="rId16" Type="http://schemas.openxmlformats.org/officeDocument/2006/relationships/image" Target="../media/image14.png"/><Relationship Id="rId20" Type="http://schemas.microsoft.com/office/2007/relationships/hdphoto" Target="../media/hdphoto43.wdp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234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9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237.png"/><Relationship Id="rId3" Type="http://schemas.openxmlformats.org/officeDocument/2006/relationships/image" Target="../media/image2.png"/><Relationship Id="rId21" Type="http://schemas.openxmlformats.org/officeDocument/2006/relationships/image" Target="../media/image239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91.xml"/><Relationship Id="rId16" Type="http://schemas.openxmlformats.org/officeDocument/2006/relationships/image" Target="../media/image14.png"/><Relationship Id="rId20" Type="http://schemas.microsoft.com/office/2007/relationships/hdphoto" Target="../media/hdphoto44.wdp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238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9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240.png"/><Relationship Id="rId3" Type="http://schemas.openxmlformats.org/officeDocument/2006/relationships/image" Target="../media/image2.png"/><Relationship Id="rId21" Type="http://schemas.openxmlformats.org/officeDocument/2006/relationships/image" Target="../media/image239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92.xml"/><Relationship Id="rId16" Type="http://schemas.openxmlformats.org/officeDocument/2006/relationships/image" Target="../media/image14.png"/><Relationship Id="rId20" Type="http://schemas.microsoft.com/office/2007/relationships/hdphoto" Target="../media/hdphoto44.wdp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238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9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241.png"/><Relationship Id="rId3" Type="http://schemas.openxmlformats.org/officeDocument/2006/relationships/image" Target="../media/image2.png"/><Relationship Id="rId21" Type="http://schemas.microsoft.com/office/2007/relationships/hdphoto" Target="../media/hdphoto45.wdp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93.xml"/><Relationship Id="rId16" Type="http://schemas.openxmlformats.org/officeDocument/2006/relationships/image" Target="../media/image14.png"/><Relationship Id="rId20" Type="http://schemas.openxmlformats.org/officeDocument/2006/relationships/image" Target="../media/image24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242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9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244.png"/><Relationship Id="rId3" Type="http://schemas.openxmlformats.org/officeDocument/2006/relationships/image" Target="../media/image2.png"/><Relationship Id="rId21" Type="http://schemas.microsoft.com/office/2007/relationships/hdphoto" Target="../media/hdphoto45.wdp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94.xml"/><Relationship Id="rId16" Type="http://schemas.openxmlformats.org/officeDocument/2006/relationships/image" Target="../media/image14.png"/><Relationship Id="rId20" Type="http://schemas.openxmlformats.org/officeDocument/2006/relationships/image" Target="../media/image24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242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9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245.jp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95.xml"/><Relationship Id="rId16" Type="http://schemas.openxmlformats.org/officeDocument/2006/relationships/image" Target="../media/image14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246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9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247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96.xml"/><Relationship Id="rId16" Type="http://schemas.openxmlformats.org/officeDocument/2006/relationships/image" Target="../media/image14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246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9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248.png"/><Relationship Id="rId3" Type="http://schemas.openxmlformats.org/officeDocument/2006/relationships/image" Target="../media/image2.png"/><Relationship Id="rId21" Type="http://schemas.openxmlformats.org/officeDocument/2006/relationships/image" Target="../media/image250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97.xml"/><Relationship Id="rId16" Type="http://schemas.openxmlformats.org/officeDocument/2006/relationships/image" Target="../media/image14.png"/><Relationship Id="rId20" Type="http://schemas.microsoft.com/office/2007/relationships/hdphoto" Target="../media/hdphoto46.wdp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249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_rels/slide9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1.wdp"/><Relationship Id="rId18" Type="http://schemas.openxmlformats.org/officeDocument/2006/relationships/image" Target="../media/image248.png"/><Relationship Id="rId3" Type="http://schemas.openxmlformats.org/officeDocument/2006/relationships/image" Target="../media/image2.png"/><Relationship Id="rId21" Type="http://schemas.openxmlformats.org/officeDocument/2006/relationships/image" Target="../media/image250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microsoft.com/office/2007/relationships/hdphoto" Target="../media/hdphoto2.wdp"/><Relationship Id="rId2" Type="http://schemas.openxmlformats.org/officeDocument/2006/relationships/notesSlide" Target="../notesSlides/notesSlide98.xml"/><Relationship Id="rId16" Type="http://schemas.openxmlformats.org/officeDocument/2006/relationships/image" Target="../media/image14.png"/><Relationship Id="rId20" Type="http://schemas.microsoft.com/office/2007/relationships/hdphoto" Target="../media/hdphoto46.wdp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10" Type="http://schemas.openxmlformats.org/officeDocument/2006/relationships/image" Target="../media/image9.png"/><Relationship Id="rId19" Type="http://schemas.openxmlformats.org/officeDocument/2006/relationships/image" Target="../media/image249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A close up of a map&#10;&#10;Description automatically generated">
            <a:extLst>
              <a:ext uri="{FF2B5EF4-FFF2-40B4-BE49-F238E27FC236}">
                <a16:creationId xmlns:a16="http://schemas.microsoft.com/office/drawing/2014/main" id="{75E90AF4-C318-4B32-AE76-561A16999C2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495"/>
            <a:ext cx="6858000" cy="990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9649231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9" name="Table 28">
            <a:extLst>
              <a:ext uri="{FF2B5EF4-FFF2-40B4-BE49-F238E27FC236}">
                <a16:creationId xmlns:a16="http://schemas.microsoft.com/office/drawing/2014/main" id="{1F14C9E1-3A0E-4FCA-A4BF-B22B4183BA3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65400372"/>
              </p:ext>
            </p:extLst>
          </p:nvPr>
        </p:nvGraphicFramePr>
        <p:xfrm>
          <a:off x="3531462" y="2516615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1314715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  <a:gridCol w="1453531">
                  <a:extLst>
                    <a:ext uri="{9D8B030D-6E8A-4147-A177-3AD203B41FA5}">
                      <a16:colId xmlns:a16="http://schemas.microsoft.com/office/drawing/2014/main" val="419919200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QC test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All Parts Dimension Check During Production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48 Hr. Salt Spray Test for all components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Closing Force VS Working Cycles.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Spring Stiffness VS Working Cycles &amp; Temperature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Door Weight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Dead Load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8 - 13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32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Application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60x80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60x90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Accessories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MB10, MB11, MB12 and MB13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Life Span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 </a:t>
                      </a:r>
                      <a:endParaRPr lang="en-US" sz="9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20,000 Working Cycle.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Working temp (C°)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-30 C° +130 C°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graphicFrame>
        <p:nvGraphicFramePr>
          <p:cNvPr id="30" name="Table 29">
            <a:extLst>
              <a:ext uri="{FF2B5EF4-FFF2-40B4-BE49-F238E27FC236}">
                <a16:creationId xmlns:a16="http://schemas.microsoft.com/office/drawing/2014/main" id="{B8E600E2-5A75-46FF-863C-E56884AA9B8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54485570"/>
              </p:ext>
            </p:extLst>
          </p:nvPr>
        </p:nvGraphicFramePr>
        <p:xfrm>
          <a:off x="313600" y="2516337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2768246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Material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Main Body Hot Rolled Steel – DD11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Rear and Front Arm Hot Rolled Steel – DD11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Spring C98 UNI 3832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Rivets Fe CB4FF &amp; C35 Temp.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Color / Finish 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Electroplating White or Yellow Galvanization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Min. Thickness 25 Microns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Key Features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100% Product Checking for Best Functionality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Springs Imported from Specialized Italian Supplier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Rivets Imported from Specialized Italian Supplier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Quantity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100 Pcs.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Weight (Kg)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21.06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Volume (m</a:t>
                      </a:r>
                      <a:r>
                        <a:rPr lang="en-US" sz="900" b="0" baseline="3000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) 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0.027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dirty="0">
                <a:solidFill>
                  <a:srgbClr val="3F3F3F"/>
                </a:solidFill>
                <a:latin typeface="Calibri"/>
                <a:ea typeface="Calibri"/>
                <a:cs typeface="Calibri"/>
                <a:sym typeface="Calibri"/>
              </a:rPr>
              <a:t>Page 06</a:t>
            </a:r>
            <a:endParaRPr sz="2000" b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20011705"/>
              </p:ext>
            </p:extLst>
          </p:nvPr>
        </p:nvGraphicFramePr>
        <p:xfrm>
          <a:off x="320040" y="320040"/>
          <a:ext cx="3509576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09576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Sector </a:t>
                      </a: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Model Group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Components for Home Appliances - Gas Cooker Components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Model Group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Oven Hinges – Main Door - Single Point of Rotation Type SP01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Family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MHxx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79701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Item Name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Gas Cooker Main Door Hinge – SP01 Family – Model 51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Item Code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lvl="0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MH51</a:t>
                      </a:r>
                      <a:endParaRPr lang="en-US" sz="10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92627" y="2523722"/>
            <a:ext cx="3521355" cy="3585771"/>
            <a:chOff x="268802" y="2523722"/>
            <a:chExt cx="3521355" cy="3585771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496391" y="2559491"/>
              <a:ext cx="280325" cy="280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3491933" y="4927308"/>
              <a:ext cx="298224" cy="2982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3501069" y="5831309"/>
              <a:ext cx="278184" cy="27818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68802" y="2523722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84176" y="3510164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281744" y="4120767"/>
              <a:ext cx="253734" cy="2537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284177" y="4913746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276250" y="5381893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478" y="5827555"/>
              <a:ext cx="251133" cy="2511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3484210" y="5411533"/>
              <a:ext cx="300395" cy="2730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3478163" y="4130491"/>
              <a:ext cx="300395" cy="3003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86686" y="3496103"/>
              <a:ext cx="284783" cy="283268"/>
            </a:xfrm>
            <a:prstGeom prst="rect">
              <a:avLst/>
            </a:prstGeom>
          </p:spPr>
        </p:pic>
      </p:grpSp>
      <p:pic>
        <p:nvPicPr>
          <p:cNvPr id="28" name="Picture 27" descr="A picture containing sky&#10;&#10;Description automatically generated">
            <a:extLst>
              <a:ext uri="{FF2B5EF4-FFF2-40B4-BE49-F238E27FC236}">
                <a16:creationId xmlns:a16="http://schemas.microsoft.com/office/drawing/2014/main" id="{2CEA01B3-5B76-4F75-8F44-5DFFFC4F05A8}"/>
              </a:ext>
            </a:extLst>
          </p:cNvPr>
          <p:cNvPicPr>
            <a:picLocks noChangeAspect="1"/>
          </p:cNvPicPr>
          <p:nvPr/>
        </p:nvPicPr>
        <p:blipFill rotWithShape="1">
          <a:blip r:embed="rId18"/>
          <a:srcRect l="7374" t="7587" b="8966"/>
          <a:stretch/>
        </p:blipFill>
        <p:spPr>
          <a:xfrm>
            <a:off x="4006542" y="336665"/>
            <a:ext cx="2505965" cy="2086495"/>
          </a:xfrm>
          <a:prstGeom prst="rect">
            <a:avLst/>
          </a:prstGeom>
        </p:spPr>
      </p:pic>
      <p:sp>
        <p:nvSpPr>
          <p:cNvPr id="27" name="Rectangle 26">
            <a:extLst>
              <a:ext uri="{FF2B5EF4-FFF2-40B4-BE49-F238E27FC236}">
                <a16:creationId xmlns:a16="http://schemas.microsoft.com/office/drawing/2014/main" id="{73EF3925-0B86-4934-8142-A7EDE6FF098F}"/>
              </a:ext>
            </a:extLst>
          </p:cNvPr>
          <p:cNvSpPr/>
          <p:nvPr/>
        </p:nvSpPr>
        <p:spPr>
          <a:xfrm>
            <a:off x="4023360" y="320040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DC2366B-F5BC-48F7-986E-946E62748F06}"/>
              </a:ext>
            </a:extLst>
          </p:cNvPr>
          <p:cNvPicPr>
            <a:picLocks noChangeAspect="1"/>
          </p:cNvPicPr>
          <p:nvPr/>
        </p:nvPicPr>
        <p:blipFill rotWithShape="1">
          <a:blip r:embed="rId19"/>
          <a:srcRect r="1822"/>
          <a:stretch/>
        </p:blipFill>
        <p:spPr>
          <a:xfrm>
            <a:off x="38343" y="6317327"/>
            <a:ext cx="4521447" cy="3191256"/>
          </a:xfrm>
          <a:prstGeom prst="rect">
            <a:avLst/>
          </a:prstGeom>
        </p:spPr>
      </p:pic>
      <p:pic>
        <p:nvPicPr>
          <p:cNvPr id="34" name="Picture 33">
            <a:extLst>
              <a:ext uri="{FF2B5EF4-FFF2-40B4-BE49-F238E27FC236}">
                <a16:creationId xmlns:a16="http://schemas.microsoft.com/office/drawing/2014/main" id="{3FFB5CFE-FD60-4B2E-A39D-6CCF93B15E46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5093" b="98148" l="9615" r="89941">
                        <a14:foregroundMark x1="59172" y1="5093" x2="61391" y2="8488"/>
                        <a14:foregroundMark x1="72189" y1="92747" x2="83136" y2="90895"/>
                        <a14:foregroundMark x1="77071" y1="96451" x2="76331" y2="98148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216686" y="6645653"/>
            <a:ext cx="2861733" cy="2743200"/>
          </a:xfrm>
          <a:prstGeom prst="rect">
            <a:avLst/>
          </a:prstGeom>
        </p:spPr>
      </p:pic>
      <p:sp>
        <p:nvSpPr>
          <p:cNvPr id="35" name="TextBox 34">
            <a:extLst>
              <a:ext uri="{FF2B5EF4-FFF2-40B4-BE49-F238E27FC236}">
                <a16:creationId xmlns:a16="http://schemas.microsoft.com/office/drawing/2014/main" id="{451554DA-95D6-41A6-9329-2F1CE43C377F}"/>
              </a:ext>
            </a:extLst>
          </p:cNvPr>
          <p:cNvSpPr txBox="1"/>
          <p:nvPr/>
        </p:nvSpPr>
        <p:spPr>
          <a:xfrm>
            <a:off x="201431" y="6577619"/>
            <a:ext cx="187675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Spring Wire Diameter=Ø3.6 mm</a:t>
            </a:r>
          </a:p>
          <a:p>
            <a:r>
              <a:rPr lang="en-US" sz="9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Total Number of Coils=12</a:t>
            </a:r>
          </a:p>
        </p:txBody>
      </p:sp>
    </p:spTree>
    <p:extLst>
      <p:ext uri="{BB962C8B-B14F-4D97-AF65-F5344CB8AC3E}">
        <p14:creationId xmlns:p14="http://schemas.microsoft.com/office/powerpoint/2010/main" val="2433100030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9" name="Table 28">
            <a:extLst>
              <a:ext uri="{FF2B5EF4-FFF2-40B4-BE49-F238E27FC236}">
                <a16:creationId xmlns:a16="http://schemas.microsoft.com/office/drawing/2014/main" id="{3098DB49-24CC-4EC1-A8B1-84AAF311489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50081706"/>
              </p:ext>
            </p:extLst>
          </p:nvPr>
        </p:nvGraphicFramePr>
        <p:xfrm>
          <a:off x="3531462" y="2517945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1314715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  <a:gridCol w="1453531">
                  <a:extLst>
                    <a:ext uri="{9D8B030D-6E8A-4147-A177-3AD203B41FA5}">
                      <a16:colId xmlns:a16="http://schemas.microsoft.com/office/drawing/2014/main" val="419919200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QC test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All Dimensions are continuously checked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100% O.D Check With 0.001 mm Micrometer.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I.D Check With 0.0001 mm Micrometer.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Concentricity and Roundness Check 0.0001 mm.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Surface Roughness Measurement.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Door Weight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Dead Load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Application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Automatic Washing Machine Drum Shaft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Accessories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Life Span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 </a:t>
                      </a:r>
                      <a:endParaRPr lang="en-US" sz="9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50,000 Working Hours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Working temp (C°)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-30 C° +110 C°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graphicFrame>
        <p:nvGraphicFramePr>
          <p:cNvPr id="30" name="Table 29">
            <a:extLst>
              <a:ext uri="{FF2B5EF4-FFF2-40B4-BE49-F238E27FC236}">
                <a16:creationId xmlns:a16="http://schemas.microsoft.com/office/drawing/2014/main" id="{8862E0FD-D3D2-44BE-BD97-F5701ADC893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87596059"/>
              </p:ext>
            </p:extLst>
          </p:nvPr>
        </p:nvGraphicFramePr>
        <p:xfrm>
          <a:off x="320039" y="320040"/>
          <a:ext cx="3699729" cy="192938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699729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Sector </a:t>
                      </a: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Model Group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Component for Home Appliances – Washing Machine Components.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Model Group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Automatic Washing Machine Main Shafts Bush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Family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ABxx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Item Name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Auto. Washing Drum Shaft Bush – Model 04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Item Code</a:t>
                      </a:r>
                    </a:p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AB04</a:t>
                      </a: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</a:tbl>
          </a:graphicData>
        </a:graphic>
      </p:graphicFrame>
      <p:graphicFrame>
        <p:nvGraphicFramePr>
          <p:cNvPr id="31" name="Table 30">
            <a:extLst>
              <a:ext uri="{FF2B5EF4-FFF2-40B4-BE49-F238E27FC236}">
                <a16:creationId xmlns:a16="http://schemas.microsoft.com/office/drawing/2014/main" id="{CBA5EE8D-1D7E-44DA-9DBD-0422C5A77FD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38406965"/>
              </p:ext>
            </p:extLst>
          </p:nvPr>
        </p:nvGraphicFramePr>
        <p:xfrm>
          <a:off x="313600" y="2516337"/>
          <a:ext cx="3183460" cy="371551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2768246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Material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Cu58Zn40Pb2</a:t>
                      </a:r>
                    </a:p>
                    <a:p>
                      <a:pPr fontAlgn="base"/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Color / Finish 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solidFill>
                            <a:srgbClr val="3F3F3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Fine Internal &amp; External Turning Ra (0.1-0.8)</a:t>
                      </a:r>
                    </a:p>
                    <a:p>
                      <a:pPr fontAlgn="base"/>
                      <a:r>
                        <a:rPr lang="en-US" sz="950" dirty="0">
                          <a:solidFill>
                            <a:srgbClr val="3F3F3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Anti Rust Oil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Key Features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ea typeface="Tahoma" panose="020B0604030504040204" pitchFamily="34" charset="0"/>
                          <a:cs typeface="Times New Roman" panose="02020603050405020304" pitchFamily="18" charset="0"/>
                        </a:rPr>
                        <a:t>Extreme Accurate CNC Turning (0.001)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ea typeface="Tahoma" panose="020B0604030504040204" pitchFamily="34" charset="0"/>
                          <a:cs typeface="Times New Roman" panose="02020603050405020304" pitchFamily="18" charset="0"/>
                        </a:rPr>
                        <a:t>Using Best Latest Tooling (Sandvik, Toshiba,.. )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ea typeface="Tahoma" panose="020B0604030504040204" pitchFamily="34" charset="0"/>
                          <a:cs typeface="Times New Roman" panose="02020603050405020304" pitchFamily="18" charset="0"/>
                        </a:rPr>
                        <a:t>External &amp; Internal Turning by Diamond Tooling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ea typeface="Tahoma" panose="020B0604030504040204" pitchFamily="34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Quantity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150 Pcs.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Weight (Kg)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5.25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Volume (m</a:t>
                      </a:r>
                      <a:r>
                        <a:rPr lang="en-US" sz="900" b="0" baseline="3000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) 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0.004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dirty="0">
                <a:solidFill>
                  <a:srgbClr val="3F3F3F"/>
                </a:solidFill>
                <a:latin typeface="Calibri"/>
                <a:ea typeface="Calibri"/>
                <a:cs typeface="Calibri"/>
                <a:sym typeface="Calibri"/>
              </a:rPr>
              <a:t>Page 51</a:t>
            </a:r>
            <a:endParaRPr sz="2000" b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92627" y="2523722"/>
            <a:ext cx="3521355" cy="3585771"/>
            <a:chOff x="268802" y="2523722"/>
            <a:chExt cx="3521355" cy="3585771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496391" y="2559491"/>
              <a:ext cx="280325" cy="280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3491933" y="4927308"/>
              <a:ext cx="298224" cy="2982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3501069" y="5831309"/>
              <a:ext cx="278184" cy="27818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68802" y="2523722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84176" y="3510164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281744" y="4120767"/>
              <a:ext cx="253734" cy="2537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284177" y="4913746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276250" y="5381893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478" y="5827555"/>
              <a:ext cx="251133" cy="2511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3484210" y="5411533"/>
              <a:ext cx="300395" cy="2730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3478163" y="4130491"/>
              <a:ext cx="300395" cy="3003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86686" y="3496103"/>
              <a:ext cx="284783" cy="283268"/>
            </a:xfrm>
            <a:prstGeom prst="rect">
              <a:avLst/>
            </a:prstGeom>
          </p:spPr>
        </p:pic>
      </p:grpSp>
      <p:pic>
        <p:nvPicPr>
          <p:cNvPr id="28" name="Picture 27">
            <a:extLst>
              <a:ext uri="{FF2B5EF4-FFF2-40B4-BE49-F238E27FC236}">
                <a16:creationId xmlns:a16="http://schemas.microsoft.com/office/drawing/2014/main" id="{93674D62-6005-4AC3-8B97-B3A8A086F6AB}"/>
              </a:ext>
            </a:extLst>
          </p:cNvPr>
          <p:cNvPicPr>
            <a:picLocks noChangeAspect="1"/>
          </p:cNvPicPr>
          <p:nvPr/>
        </p:nvPicPr>
        <p:blipFill rotWithShape="1">
          <a:blip r:embed="rId18"/>
          <a:srcRect l="21857" t="22836" r="22816" b="25339"/>
          <a:stretch/>
        </p:blipFill>
        <p:spPr>
          <a:xfrm>
            <a:off x="4156360" y="320040"/>
            <a:ext cx="2245749" cy="2103615"/>
          </a:xfrm>
          <a:prstGeom prst="rect">
            <a:avLst/>
          </a:prstGeom>
        </p:spPr>
      </p:pic>
      <p:sp>
        <p:nvSpPr>
          <p:cNvPr id="27" name="Rectangle 26">
            <a:extLst>
              <a:ext uri="{FF2B5EF4-FFF2-40B4-BE49-F238E27FC236}">
                <a16:creationId xmlns:a16="http://schemas.microsoft.com/office/drawing/2014/main" id="{E5D769A4-8F0F-4563-8DB7-2460B586BA37}"/>
              </a:ext>
            </a:extLst>
          </p:cNvPr>
          <p:cNvSpPr/>
          <p:nvPr/>
        </p:nvSpPr>
        <p:spPr>
          <a:xfrm>
            <a:off x="4023360" y="320040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6" name="Picture 25">
            <a:extLst>
              <a:ext uri="{FF2B5EF4-FFF2-40B4-BE49-F238E27FC236}">
                <a16:creationId xmlns:a16="http://schemas.microsoft.com/office/drawing/2014/main" id="{95ECFAF3-2B25-4941-ABD1-75928E34250C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 rot="5400000">
            <a:off x="802973" y="6292175"/>
            <a:ext cx="2878331" cy="3062454"/>
          </a:xfrm>
          <a:prstGeom prst="rect">
            <a:avLst/>
          </a:prstGeom>
        </p:spPr>
      </p:pic>
      <p:pic>
        <p:nvPicPr>
          <p:cNvPr id="32" name="Picture 31">
            <a:extLst>
              <a:ext uri="{FF2B5EF4-FFF2-40B4-BE49-F238E27FC236}">
                <a16:creationId xmlns:a16="http://schemas.microsoft.com/office/drawing/2014/main" id="{200A952B-C31B-4507-95A0-72D4214B8EDF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6705" b="95150" l="8511" r="94043">
                        <a14:foregroundMark x1="94043" y1="39800" x2="90496" y2="51070"/>
                        <a14:foregroundMark x1="64823" y1="91155" x2="57447" y2="94864"/>
                        <a14:foregroundMark x1="57447" y1="94864" x2="55603" y2="95150"/>
                        <a14:foregroundMark x1="51206" y1="6705" x2="47234" y2="12839"/>
                        <a14:foregroundMark x1="8511" y1="60057" x2="8511" y2="64622"/>
                      </a14:backgroundRemoval>
                    </a14:imgEffect>
                    <a14:imgEffect>
                      <a14:brightnessContrast bright="40000" contrast="-4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676858" y="7536290"/>
            <a:ext cx="1595474" cy="15864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45073782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6" name="Table 45">
            <a:extLst>
              <a:ext uri="{FF2B5EF4-FFF2-40B4-BE49-F238E27FC236}">
                <a16:creationId xmlns:a16="http://schemas.microsoft.com/office/drawing/2014/main" id="{C996B378-9CAE-4783-87E9-9B0D67D4071A}"/>
              </a:ext>
            </a:extLst>
          </p:cNvPr>
          <p:cNvGraphicFramePr>
            <a:graphicFrameLocks noGrp="1"/>
          </p:cNvGraphicFramePr>
          <p:nvPr/>
        </p:nvGraphicFramePr>
        <p:xfrm>
          <a:off x="3533109" y="2520470"/>
          <a:ext cx="3186328" cy="3741544"/>
        </p:xfrm>
        <a:graphic>
          <a:graphicData uri="http://schemas.openxmlformats.org/drawingml/2006/table">
            <a:tbl>
              <a:tblPr/>
              <a:tblGrid>
                <a:gridCol w="1400841">
                  <a:extLst>
                    <a:ext uri="{9D8B030D-6E8A-4147-A177-3AD203B41FA5}">
                      <a16:colId xmlns:a16="http://schemas.microsoft.com/office/drawing/2014/main" val="3679284601"/>
                    </a:ext>
                  </a:extLst>
                </a:gridCol>
                <a:gridCol w="1339850">
                  <a:extLst>
                    <a:ext uri="{9D8B030D-6E8A-4147-A177-3AD203B41FA5}">
                      <a16:colId xmlns:a16="http://schemas.microsoft.com/office/drawing/2014/main" val="3496772389"/>
                    </a:ext>
                  </a:extLst>
                </a:gridCol>
                <a:gridCol w="445637">
                  <a:extLst>
                    <a:ext uri="{9D8B030D-6E8A-4147-A177-3AD203B41FA5}">
                      <a16:colId xmlns:a16="http://schemas.microsoft.com/office/drawing/2014/main" val="1725910461"/>
                    </a:ext>
                  </a:extLst>
                </a:gridCol>
              </a:tblGrid>
              <a:tr h="19511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إختبارات الجوده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1058253"/>
                  </a:ext>
                </a:extLst>
              </a:tr>
              <a:tr h="737986">
                <a:tc gridSpan="2">
                  <a:txBody>
                    <a:bodyPr/>
                    <a:lstStyle/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جميع الأبعاد بشكل مستمر عبر جميع العمليات الجارية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100٪  من القطر بميكرومتر 0.001 مم.</a:t>
                      </a:r>
                    </a:p>
                    <a:p>
                      <a:pPr lvl="0"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يتم </a:t>
                      </a:r>
                      <a:r>
                        <a:rPr lang="ar-EG" sz="1000" dirty="0"/>
                        <a:t>فحص التركز والاستدارة بـ 0.001 مم.</a:t>
                      </a:r>
                    </a:p>
                    <a:p>
                      <a:pPr lvl="0" algn="r" rtl="1" fontAlgn="ctr"/>
                      <a:r>
                        <a:rPr lang="ar-EG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يتم قياس خشونة السطح.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93547832"/>
                  </a:ext>
                </a:extLst>
              </a:tr>
              <a:tr h="199684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وزن الباب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أقصي حمل 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1866788"/>
                  </a:ext>
                </a:extLst>
              </a:tr>
              <a:tr h="428966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dirty="0">
                          <a:latin typeface="+mj-lt"/>
                          <a:cs typeface="Times New Roman" panose="02020603050405020304" pitchFamily="18" charset="0"/>
                        </a:rPr>
                        <a:t> - </a:t>
                      </a:r>
                      <a:endParaRPr lang="en-US" sz="950" dirty="0">
                        <a:latin typeface="+mj-lt"/>
                        <a:cs typeface="Times New Roman" panose="02020603050405020304" pitchFamily="18" charset="0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068657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التطبيقات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3014999"/>
                  </a:ext>
                </a:extLst>
              </a:tr>
              <a:tr h="553356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1000" dirty="0"/>
                        <a:t>غسالة أوتوماتيكية طبل حلة</a:t>
                      </a:r>
                      <a:endParaRPr lang="ar-EG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0249448"/>
                  </a:ext>
                </a:extLst>
              </a:tr>
              <a:tr h="20944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ملحقات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7593164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-</a:t>
                      </a:r>
                      <a:endParaRPr lang="en-US" sz="9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40558517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العمر الإفتراضي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9933002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50,000 دورة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177199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متوسط درجة الحرارة 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1263180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-30 C° +110 C°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166662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CF7C063-5445-4271-BC48-A257DBBDFD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2188958"/>
              </p:ext>
            </p:extLst>
          </p:nvPr>
        </p:nvGraphicFramePr>
        <p:xfrm>
          <a:off x="376378" y="2520470"/>
          <a:ext cx="3124200" cy="3693083"/>
        </p:xfrm>
        <a:graphic>
          <a:graphicData uri="http://schemas.openxmlformats.org/drawingml/2006/table">
            <a:tbl>
              <a:tblPr/>
              <a:tblGrid>
                <a:gridCol w="2690672">
                  <a:extLst>
                    <a:ext uri="{9D8B030D-6E8A-4147-A177-3AD203B41FA5}">
                      <a16:colId xmlns:a16="http://schemas.microsoft.com/office/drawing/2014/main" val="1457824148"/>
                    </a:ext>
                  </a:extLst>
                </a:gridCol>
                <a:gridCol w="433528">
                  <a:extLst>
                    <a:ext uri="{9D8B030D-6E8A-4147-A177-3AD203B41FA5}">
                      <a16:colId xmlns:a16="http://schemas.microsoft.com/office/drawing/2014/main" val="3923836364"/>
                    </a:ext>
                  </a:extLst>
                </a:gridCol>
              </a:tblGrid>
              <a:tr h="22908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المادة الخام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6447345"/>
                  </a:ext>
                </a:extLst>
              </a:tr>
              <a:tr h="727075"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Cu58Zn40Pb2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4929120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اللون / التشطيب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3960408"/>
                  </a:ext>
                </a:extLst>
              </a:tr>
              <a:tr h="426408">
                <a:tc>
                  <a:txBody>
                    <a:bodyPr/>
                    <a:lstStyle/>
                    <a:p>
                      <a:pPr marL="0" marR="0" lvl="0" indent="0" algn="r" defTabSz="914400" rtl="1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طحن خارجى و داخلى جيد  </a:t>
                      </a:r>
                      <a:r>
                        <a:rPr lang="en-US" sz="950" dirty="0">
                          <a:solidFill>
                            <a:srgbClr val="3F3F3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Ra (0.1-0.8)</a:t>
                      </a:r>
                    </a:p>
                    <a:p>
                      <a:pPr algn="r" rtl="1" fontAlgn="ctr"/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زيت مضاد للصدأ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9159021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مميزات المنتج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2821659"/>
                  </a:ext>
                </a:extLst>
              </a:tr>
              <a:tr h="535951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خراطة </a:t>
                      </a:r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CNC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دقيقة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باستخدام أفضل و أحدث الأدوات (توشيبا, ساندفيك)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الخراطة الخارجية والداخلية بواسطة أدوات الماس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8358185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العدد في الكرتونه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63878387"/>
                  </a:ext>
                </a:extLst>
              </a:tr>
              <a:tr h="253443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150 قطعه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4963624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وزن الكرتونه كجم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4299295"/>
                  </a:ext>
                </a:extLst>
              </a:tr>
              <a:tr h="248608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5.25</a:t>
                      </a: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14163608"/>
                  </a:ext>
                </a:extLst>
              </a:tr>
              <a:tr h="22225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(</a:t>
                      </a: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</a:t>
                      </a:r>
                      <a:r>
                        <a:rPr kumimoji="0" lang="en-US" sz="900" b="0" i="0" u="none" strike="noStrike" kern="0" cap="none" spc="0" normalizeH="0" baseline="30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)</a:t>
                      </a:r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حجم الكرتونة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1325000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0.004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548827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صفحة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51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6994876"/>
              </p:ext>
            </p:extLst>
          </p:nvPr>
        </p:nvGraphicFramePr>
        <p:xfrm>
          <a:off x="3095625" y="256097"/>
          <a:ext cx="3334251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4251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القطاع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مكونات للأجهزة المنزلية - </a:t>
                      </a:r>
                      <a:r>
                        <a:rPr lang="ar-EG" sz="1000" dirty="0"/>
                        <a:t>مكونات الغسالة الأوتوماتك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مجموعة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/>
                        <a:t>بوش حلة رئيسي للغسالة الأوتوماتيكية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عائلة المنتج                                                                             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ABxx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اسم المنتج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بوش حلة للغسالات </a:t>
                      </a:r>
                      <a:r>
                        <a:rPr lang="ar-EG" sz="1000" dirty="0"/>
                        <a:t>الأوتوماتيكية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- موديل 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04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 كود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AB04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134216" y="2945184"/>
            <a:ext cx="3536476" cy="3240187"/>
            <a:chOff x="2998656" y="2895030"/>
            <a:chExt cx="3548546" cy="3339300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6216004" y="2896124"/>
              <a:ext cx="312206" cy="31220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6215062" y="4969255"/>
              <a:ext cx="332140" cy="33213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6221434" y="5924507"/>
              <a:ext cx="309821" cy="3098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998656" y="289503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3004485" y="3637802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3008393" y="4362848"/>
              <a:ext cx="282589" cy="28258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3010852" y="4988923"/>
              <a:ext cx="294829" cy="29482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3010896" y="5450435"/>
              <a:ext cx="294829" cy="29482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0156" y="5936952"/>
              <a:ext cx="279695" cy="2796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6210320" y="5465806"/>
              <a:ext cx="334557" cy="3041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6208680" y="4367171"/>
              <a:ext cx="334557" cy="33455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218118" y="3620966"/>
              <a:ext cx="317170" cy="315483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6E02D5FC-42F0-4724-B996-3007C3AA491B}"/>
              </a:ext>
            </a:extLst>
          </p:cNvPr>
          <p:cNvSpPr/>
          <p:nvPr/>
        </p:nvSpPr>
        <p:spPr>
          <a:xfrm>
            <a:off x="375553" y="242701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31" name="Picture 30">
            <a:extLst>
              <a:ext uri="{FF2B5EF4-FFF2-40B4-BE49-F238E27FC236}">
                <a16:creationId xmlns:a16="http://schemas.microsoft.com/office/drawing/2014/main" id="{451B467E-6041-4053-915A-6DB5450E360D}"/>
              </a:ext>
            </a:extLst>
          </p:cNvPr>
          <p:cNvPicPr>
            <a:picLocks noChangeAspect="1"/>
          </p:cNvPicPr>
          <p:nvPr/>
        </p:nvPicPr>
        <p:blipFill rotWithShape="1">
          <a:blip r:embed="rId18"/>
          <a:srcRect l="21857" t="22836" r="22816" b="25339"/>
          <a:stretch/>
        </p:blipFill>
        <p:spPr>
          <a:xfrm>
            <a:off x="575295" y="295275"/>
            <a:ext cx="2150164" cy="2014080"/>
          </a:xfrm>
          <a:prstGeom prst="rect">
            <a:avLst/>
          </a:prstGeom>
        </p:spPr>
      </p:pic>
      <p:pic>
        <p:nvPicPr>
          <p:cNvPr id="32" name="Picture 31">
            <a:extLst>
              <a:ext uri="{FF2B5EF4-FFF2-40B4-BE49-F238E27FC236}">
                <a16:creationId xmlns:a16="http://schemas.microsoft.com/office/drawing/2014/main" id="{59EDABCA-55E3-453F-87DB-09F238FFAAB8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 rot="5400000">
            <a:off x="802973" y="6292175"/>
            <a:ext cx="2878331" cy="3062454"/>
          </a:xfrm>
          <a:prstGeom prst="rect">
            <a:avLst/>
          </a:prstGeom>
        </p:spPr>
      </p:pic>
      <p:pic>
        <p:nvPicPr>
          <p:cNvPr id="33" name="Picture 32">
            <a:extLst>
              <a:ext uri="{FF2B5EF4-FFF2-40B4-BE49-F238E27FC236}">
                <a16:creationId xmlns:a16="http://schemas.microsoft.com/office/drawing/2014/main" id="{43A95D41-2782-4C5C-BBF2-AD361CB40A0B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6705" b="95150" l="8511" r="94043">
                        <a14:foregroundMark x1="94043" y1="39800" x2="90496" y2="51070"/>
                        <a14:foregroundMark x1="64823" y1="91155" x2="57447" y2="94864"/>
                        <a14:foregroundMark x1="57447" y1="94864" x2="55603" y2="95150"/>
                        <a14:foregroundMark x1="51206" y1="6705" x2="47234" y2="12839"/>
                        <a14:foregroundMark x1="8511" y1="60057" x2="8511" y2="64622"/>
                      </a14:backgroundRemoval>
                    </a14:imgEffect>
                    <a14:imgEffect>
                      <a14:brightnessContrast bright="40000" contrast="-4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676858" y="7536290"/>
            <a:ext cx="1595474" cy="15864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11289844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9" name="Table 28">
            <a:extLst>
              <a:ext uri="{FF2B5EF4-FFF2-40B4-BE49-F238E27FC236}">
                <a16:creationId xmlns:a16="http://schemas.microsoft.com/office/drawing/2014/main" id="{EAB7D752-D476-4EE7-BD80-2465AB6D987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99671111"/>
              </p:ext>
            </p:extLst>
          </p:nvPr>
        </p:nvGraphicFramePr>
        <p:xfrm>
          <a:off x="3531462" y="2516615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1314715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  <a:gridCol w="1453531">
                  <a:extLst>
                    <a:ext uri="{9D8B030D-6E8A-4147-A177-3AD203B41FA5}">
                      <a16:colId xmlns:a16="http://schemas.microsoft.com/office/drawing/2014/main" val="419919200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QC test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All Parts Dimension Check During Production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48 Hr. Salt Spray Test for all components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Firm and Easy Closing VS Working Cycles.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Maximum Allowable Play VS Working Cycles.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Door Weight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Dead Load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2.5 – 6.5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Application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Automatic Washing Machine (5 – 9) Kg.</a:t>
                      </a:r>
                    </a:p>
                    <a:p>
                      <a:pPr fontAlgn="base"/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Accessories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Life Span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 </a:t>
                      </a:r>
                      <a:endParaRPr lang="en-US" sz="9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25,000 Working Cycle.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Working temp (C°)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-30 C° +110 C°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graphicFrame>
        <p:nvGraphicFramePr>
          <p:cNvPr id="30" name="Table 29">
            <a:extLst>
              <a:ext uri="{FF2B5EF4-FFF2-40B4-BE49-F238E27FC236}">
                <a16:creationId xmlns:a16="http://schemas.microsoft.com/office/drawing/2014/main" id="{6CCB3B78-E961-4278-AA28-052E1E16862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09301931"/>
              </p:ext>
            </p:extLst>
          </p:nvPr>
        </p:nvGraphicFramePr>
        <p:xfrm>
          <a:off x="313600" y="2516337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2768246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Material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Main Body Hot Rolled Steel – DD11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Arm Hot Rolled Steel – DD11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Pin  C35 Temp.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Color / Finish 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Electroplating White or Yellow Galvanization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Min. Thickness 35 Microns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Key Features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100% Product Checking for Best Functionality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Maximum Allowable Play is 0.7 mm along 400 mm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Quantity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25 Pcs.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Weight (Kg)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7.56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Volume (m</a:t>
                      </a:r>
                      <a:r>
                        <a:rPr lang="en-US" sz="900" b="0" baseline="3000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) 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0.027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dirty="0">
                <a:solidFill>
                  <a:srgbClr val="3F3F3F"/>
                </a:solidFill>
                <a:latin typeface="Calibri"/>
                <a:ea typeface="Calibri"/>
                <a:cs typeface="Calibri"/>
                <a:sym typeface="Calibri"/>
              </a:rPr>
              <a:t>Page 52</a:t>
            </a:r>
            <a:endParaRPr sz="2000" b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55774369"/>
              </p:ext>
            </p:extLst>
          </p:nvPr>
        </p:nvGraphicFramePr>
        <p:xfrm>
          <a:off x="320039" y="320040"/>
          <a:ext cx="3693697" cy="192938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693697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Sector </a:t>
                      </a: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Model Group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Component for Home Appliances – Washing Machine Components.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Model Group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Automatic Washing Machine Metal Parts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Family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AHxx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Item Name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Automatic Washing Machine Door Hinge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Item Code</a:t>
                      </a:r>
                    </a:p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000" b="0" i="0" u="none" strike="noStrike" cap="none" dirty="0">
                          <a:solidFill>
                            <a:schemeClr val="dk1"/>
                          </a:solidFill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  <a:sym typeface="Arial"/>
                        </a:rPr>
                        <a:t>AH01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92627" y="2523722"/>
            <a:ext cx="3521355" cy="3585771"/>
            <a:chOff x="268802" y="2523722"/>
            <a:chExt cx="3521355" cy="3585771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496391" y="2559491"/>
              <a:ext cx="280325" cy="280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3491933" y="4927308"/>
              <a:ext cx="298224" cy="2982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3501069" y="5831309"/>
              <a:ext cx="278184" cy="27818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68802" y="2523722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84176" y="3510164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281744" y="4120767"/>
              <a:ext cx="253734" cy="2537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284177" y="4913746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276250" y="5381893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478" y="5827555"/>
              <a:ext cx="251133" cy="2511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3484210" y="5411533"/>
              <a:ext cx="300395" cy="2730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3478163" y="4130491"/>
              <a:ext cx="300395" cy="3003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86686" y="3496103"/>
              <a:ext cx="284783" cy="283268"/>
            </a:xfrm>
            <a:prstGeom prst="rect">
              <a:avLst/>
            </a:prstGeom>
          </p:spPr>
        </p:pic>
      </p:grpSp>
      <p:pic>
        <p:nvPicPr>
          <p:cNvPr id="27" name="Picture 26" descr="A picture containing wall, indoor, seat, white&#10;&#10;Description automatically generated">
            <a:extLst>
              <a:ext uri="{FF2B5EF4-FFF2-40B4-BE49-F238E27FC236}">
                <a16:creationId xmlns:a16="http://schemas.microsoft.com/office/drawing/2014/main" id="{6448189C-1F13-4F0F-AA93-72781EE5B39E}"/>
              </a:ext>
            </a:extLst>
          </p:cNvPr>
          <p:cNvPicPr>
            <a:picLocks noChangeAspect="1"/>
          </p:cNvPicPr>
          <p:nvPr/>
        </p:nvPicPr>
        <p:blipFill rotWithShape="1">
          <a:blip r:embed="rId18"/>
          <a:srcRect l="7116" t="18387" r="6718" b="24131"/>
          <a:stretch/>
        </p:blipFill>
        <p:spPr>
          <a:xfrm>
            <a:off x="4064457" y="577733"/>
            <a:ext cx="2436098" cy="1625139"/>
          </a:xfrm>
          <a:prstGeom prst="rect">
            <a:avLst/>
          </a:prstGeom>
        </p:spPr>
      </p:pic>
      <p:sp>
        <p:nvSpPr>
          <p:cNvPr id="28" name="Rectangle 27">
            <a:extLst>
              <a:ext uri="{FF2B5EF4-FFF2-40B4-BE49-F238E27FC236}">
                <a16:creationId xmlns:a16="http://schemas.microsoft.com/office/drawing/2014/main" id="{5FF3542A-615E-43E0-8241-99F63678C16F}"/>
              </a:ext>
            </a:extLst>
          </p:cNvPr>
          <p:cNvSpPr/>
          <p:nvPr/>
        </p:nvSpPr>
        <p:spPr>
          <a:xfrm>
            <a:off x="4023360" y="320040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6" name="Picture 25">
            <a:extLst>
              <a:ext uri="{FF2B5EF4-FFF2-40B4-BE49-F238E27FC236}">
                <a16:creationId xmlns:a16="http://schemas.microsoft.com/office/drawing/2014/main" id="{53154E62-51E8-4867-9494-854C4DF02267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 rot="5400000">
            <a:off x="1406176" y="5888651"/>
            <a:ext cx="2123250" cy="3734803"/>
          </a:xfrm>
          <a:prstGeom prst="rect">
            <a:avLst/>
          </a:prstGeom>
        </p:spPr>
      </p:pic>
      <p:pic>
        <p:nvPicPr>
          <p:cNvPr id="31" name="Picture 30">
            <a:extLst>
              <a:ext uri="{FF2B5EF4-FFF2-40B4-BE49-F238E27FC236}">
                <a16:creationId xmlns:a16="http://schemas.microsoft.com/office/drawing/2014/main" id="{2834E17B-6589-4B18-A24F-EBB9A588185C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1419" b="94968" l="5016" r="89968">
                        <a14:foregroundMark x1="39806" y1="7355" x2="62136" y2="8774"/>
                        <a14:foregroundMark x1="62136" y1="8774" x2="74595" y2="17806"/>
                        <a14:foregroundMark x1="52589" y1="24129" x2="54207" y2="43871"/>
                        <a14:foregroundMark x1="54207" y1="43871" x2="58576" y2="54065"/>
                        <a14:foregroundMark x1="58576" y1="54065" x2="74595" y2="75097"/>
                        <a14:foregroundMark x1="74595" y1="75097" x2="74919" y2="75871"/>
                        <a14:foregroundMark x1="73625" y1="75613" x2="80744" y2="91355"/>
                        <a14:foregroundMark x1="80744" y1="91355" x2="81553" y2="92258"/>
                        <a14:foregroundMark x1="80259" y1="67226" x2="86246" y2="94452"/>
                        <a14:foregroundMark x1="86246" y1="94452" x2="82039" y2="94968"/>
                        <a14:foregroundMark x1="15210" y1="33290" x2="21359" y2="42194"/>
                        <a14:foregroundMark x1="21359" y1="42194" x2="22816" y2="47097"/>
                        <a14:foregroundMark x1="27508" y1="4258" x2="36893" y2="4387"/>
                        <a14:foregroundMark x1="36893" y1="4387" x2="55502" y2="1548"/>
                        <a14:foregroundMark x1="55502" y1="1548" x2="57120" y2="4774"/>
                        <a14:foregroundMark x1="22816" y1="32774" x2="9871" y2="45032"/>
                        <a14:foregroundMark x1="5016" y1="16258" x2="5178" y2="20903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5400000">
            <a:off x="4858990" y="7471309"/>
            <a:ext cx="1444217" cy="18111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75349680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6" name="Table 45">
            <a:extLst>
              <a:ext uri="{FF2B5EF4-FFF2-40B4-BE49-F238E27FC236}">
                <a16:creationId xmlns:a16="http://schemas.microsoft.com/office/drawing/2014/main" id="{C996B378-9CAE-4783-87E9-9B0D67D407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72572374"/>
              </p:ext>
            </p:extLst>
          </p:nvPr>
        </p:nvGraphicFramePr>
        <p:xfrm>
          <a:off x="3533109" y="2520470"/>
          <a:ext cx="3186328" cy="3741544"/>
        </p:xfrm>
        <a:graphic>
          <a:graphicData uri="http://schemas.openxmlformats.org/drawingml/2006/table">
            <a:tbl>
              <a:tblPr/>
              <a:tblGrid>
                <a:gridCol w="1400841">
                  <a:extLst>
                    <a:ext uri="{9D8B030D-6E8A-4147-A177-3AD203B41FA5}">
                      <a16:colId xmlns:a16="http://schemas.microsoft.com/office/drawing/2014/main" val="3679284601"/>
                    </a:ext>
                  </a:extLst>
                </a:gridCol>
                <a:gridCol w="1339850">
                  <a:extLst>
                    <a:ext uri="{9D8B030D-6E8A-4147-A177-3AD203B41FA5}">
                      <a16:colId xmlns:a16="http://schemas.microsoft.com/office/drawing/2014/main" val="3496772389"/>
                    </a:ext>
                  </a:extLst>
                </a:gridCol>
                <a:gridCol w="445637">
                  <a:extLst>
                    <a:ext uri="{9D8B030D-6E8A-4147-A177-3AD203B41FA5}">
                      <a16:colId xmlns:a16="http://schemas.microsoft.com/office/drawing/2014/main" val="1725910461"/>
                    </a:ext>
                  </a:extLst>
                </a:gridCol>
              </a:tblGrid>
              <a:tr h="19511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إختبارات الجوده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1058253"/>
                  </a:ext>
                </a:extLst>
              </a:tr>
              <a:tr h="737986">
                <a:tc gridSpan="2">
                  <a:txBody>
                    <a:bodyPr/>
                    <a:lstStyle/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جميع الابعاد الخاصة بالمنتجات أثناء الإنتاج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عمل اختبار رذاذ الملح لكل الأجزاء لمدة 48 ساعة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إختبار قوة الإغلاق مع عدد مرات الإغلاق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إختبار السوسته مع عدد مرات الإغلاق ودرجه الحرارة</a:t>
                      </a:r>
                      <a:endParaRPr lang="ar-EG" sz="10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93547832"/>
                  </a:ext>
                </a:extLst>
              </a:tr>
              <a:tr h="199684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وزن الباب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أقصي حمل 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1866788"/>
                  </a:ext>
                </a:extLst>
              </a:tr>
              <a:tr h="428966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dirty="0">
                          <a:latin typeface="+mj-lt"/>
                          <a:cs typeface="Times New Roman" panose="02020603050405020304" pitchFamily="18" charset="0"/>
                        </a:rPr>
                        <a:t> - </a:t>
                      </a:r>
                      <a:endParaRPr lang="en-US" sz="950" dirty="0">
                        <a:latin typeface="+mj-lt"/>
                        <a:cs typeface="Times New Roman" panose="02020603050405020304" pitchFamily="18" charset="0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068657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التطبيقات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3014999"/>
                  </a:ext>
                </a:extLst>
              </a:tr>
              <a:tr h="553356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1000" dirty="0"/>
                        <a:t>غسالة أوتوماتيكية (5 – 9) كجم</a:t>
                      </a:r>
                      <a:endParaRPr lang="ar-EG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0249448"/>
                  </a:ext>
                </a:extLst>
              </a:tr>
              <a:tr h="20944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ملحقات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7593164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-</a:t>
                      </a:r>
                      <a:endParaRPr lang="en-US" sz="9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40558517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العمر الإفتراضي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9933002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25,000 دورة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177199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متوسط درجة الحرارة 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1263180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-30 C° +110 C°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166662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CF7C063-5445-4271-BC48-A257DBBDFD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80174827"/>
              </p:ext>
            </p:extLst>
          </p:nvPr>
        </p:nvGraphicFramePr>
        <p:xfrm>
          <a:off x="376378" y="2520470"/>
          <a:ext cx="3124200" cy="3693083"/>
        </p:xfrm>
        <a:graphic>
          <a:graphicData uri="http://schemas.openxmlformats.org/drawingml/2006/table">
            <a:tbl>
              <a:tblPr/>
              <a:tblGrid>
                <a:gridCol w="2690672">
                  <a:extLst>
                    <a:ext uri="{9D8B030D-6E8A-4147-A177-3AD203B41FA5}">
                      <a16:colId xmlns:a16="http://schemas.microsoft.com/office/drawing/2014/main" val="1457824148"/>
                    </a:ext>
                  </a:extLst>
                </a:gridCol>
                <a:gridCol w="433528">
                  <a:extLst>
                    <a:ext uri="{9D8B030D-6E8A-4147-A177-3AD203B41FA5}">
                      <a16:colId xmlns:a16="http://schemas.microsoft.com/office/drawing/2014/main" val="3923836364"/>
                    </a:ext>
                  </a:extLst>
                </a:gridCol>
              </a:tblGrid>
              <a:tr h="22908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المادة الخام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6447345"/>
                  </a:ext>
                </a:extLst>
              </a:tr>
              <a:tr h="727075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DD11  </a:t>
                      </a:r>
                      <a:r>
                        <a:rPr lang="ar-EG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الجسم الرئيسي: صاج مدرفل على الساخن مزيت مخلل</a:t>
                      </a:r>
                    </a:p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DD11  </a:t>
                      </a:r>
                      <a:r>
                        <a:rPr lang="ar-EG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الذراع : صاج مدرفل على الساخن</a:t>
                      </a:r>
                      <a:endParaRPr lang="en-US" sz="9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r" defTabSz="914400" rtl="1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 دبوس</a:t>
                      </a:r>
                      <a:r>
                        <a:rPr lang="en-US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C35 </a:t>
                      </a:r>
                      <a:r>
                        <a:rPr lang="ar-EG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درجة الحرارة.</a:t>
                      </a:r>
                    </a:p>
                    <a:p>
                      <a:pPr algn="r" rtl="0" fontAlgn="ctr"/>
                      <a:endParaRPr lang="ar-EG" sz="900" b="0" i="0" u="none" strike="noStrike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4929120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اللون / التشطيب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3960408"/>
                  </a:ext>
                </a:extLst>
              </a:tr>
              <a:tr h="426408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يتم عمل طلاء كهربائى أبيض و أصفر لجميع المكونات بطبقة لا تقل </a:t>
                      </a:r>
                    </a:p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سمكها عن 35 ميكرون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9159021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مميزات المنتج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2821659"/>
                  </a:ext>
                </a:extLst>
              </a:tr>
              <a:tr h="535951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يتم فحص 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100٪ من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المنتج للحصول على أفضل وظيفة</a:t>
                      </a:r>
                    </a:p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ar-EG" sz="1000" dirty="0"/>
                        <a:t>يبلغ الحد الأقصى للتشغيل المسموح به 0.7 ملم بطول 400 ملم</a:t>
                      </a:r>
                      <a:endParaRPr lang="ar-EG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8358185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العدد في الكرتونه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63878387"/>
                  </a:ext>
                </a:extLst>
              </a:tr>
              <a:tr h="253443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25 قطعه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4963624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وزن الكرتونه كجم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4299295"/>
                  </a:ext>
                </a:extLst>
              </a:tr>
              <a:tr h="248608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7.56</a:t>
                      </a: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14163608"/>
                  </a:ext>
                </a:extLst>
              </a:tr>
              <a:tr h="22225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(</a:t>
                      </a: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</a:t>
                      </a:r>
                      <a:r>
                        <a:rPr kumimoji="0" lang="en-US" sz="900" b="0" i="0" u="none" strike="noStrike" kern="0" cap="none" spc="0" normalizeH="0" baseline="30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)</a:t>
                      </a:r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حجم الكرتونة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1325000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0.027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548827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صفحة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52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09201010"/>
              </p:ext>
            </p:extLst>
          </p:nvPr>
        </p:nvGraphicFramePr>
        <p:xfrm>
          <a:off x="3095625" y="256097"/>
          <a:ext cx="3334251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4251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القطاع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مكونات للأجهزة المنزلية - </a:t>
                      </a:r>
                      <a:r>
                        <a:rPr lang="ar-EG" sz="1000" dirty="0"/>
                        <a:t>مكونات الغسالة الأوتوماتك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مجموعة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/>
                        <a:t>قطع غيار الغسالة الأوتوماتيكية المعدنية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عائلة المنتج                                                                             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ABxx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اسم المنتج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مفصل باب الغسالة الأوتوماتيكي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 كود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b="0" i="0" u="none" strike="noStrike" cap="none" dirty="0">
                          <a:solidFill>
                            <a:schemeClr val="dk1"/>
                          </a:solidFill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  <a:sym typeface="Arial"/>
                        </a:rPr>
                        <a:t>AH01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134216" y="2945184"/>
            <a:ext cx="3536476" cy="3240187"/>
            <a:chOff x="2998656" y="2895030"/>
            <a:chExt cx="3548546" cy="3339300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6216004" y="2896124"/>
              <a:ext cx="312206" cy="31220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6215062" y="4969255"/>
              <a:ext cx="332140" cy="33213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6221434" y="5924507"/>
              <a:ext cx="309821" cy="3098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998656" y="289503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3004485" y="3637802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3008393" y="4362848"/>
              <a:ext cx="282589" cy="28258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3010852" y="4988923"/>
              <a:ext cx="294829" cy="29482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3010896" y="5450435"/>
              <a:ext cx="294829" cy="29482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0156" y="5936952"/>
              <a:ext cx="279695" cy="2796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6210320" y="5465806"/>
              <a:ext cx="334557" cy="3041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6208680" y="4367171"/>
              <a:ext cx="334557" cy="33455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218118" y="3620966"/>
              <a:ext cx="317170" cy="315483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6E02D5FC-42F0-4724-B996-3007C3AA491B}"/>
              </a:ext>
            </a:extLst>
          </p:cNvPr>
          <p:cNvSpPr/>
          <p:nvPr/>
        </p:nvSpPr>
        <p:spPr>
          <a:xfrm>
            <a:off x="375553" y="242701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28" name="Picture 27" descr="A picture containing wall, indoor, seat, white&#10;&#10;Description automatically generated">
            <a:extLst>
              <a:ext uri="{FF2B5EF4-FFF2-40B4-BE49-F238E27FC236}">
                <a16:creationId xmlns:a16="http://schemas.microsoft.com/office/drawing/2014/main" id="{BBFA6D30-4C16-4E1F-AC55-C516550737CF}"/>
              </a:ext>
            </a:extLst>
          </p:cNvPr>
          <p:cNvPicPr>
            <a:picLocks noChangeAspect="1"/>
          </p:cNvPicPr>
          <p:nvPr/>
        </p:nvPicPr>
        <p:blipFill rotWithShape="1">
          <a:blip r:embed="rId18"/>
          <a:srcRect l="7116" t="18387" r="6718" b="24131"/>
          <a:stretch/>
        </p:blipFill>
        <p:spPr>
          <a:xfrm>
            <a:off x="406857" y="520583"/>
            <a:ext cx="2436098" cy="1625139"/>
          </a:xfrm>
          <a:prstGeom prst="rect">
            <a:avLst/>
          </a:prstGeom>
        </p:spPr>
      </p:pic>
      <p:pic>
        <p:nvPicPr>
          <p:cNvPr id="29" name="Picture 28">
            <a:extLst>
              <a:ext uri="{FF2B5EF4-FFF2-40B4-BE49-F238E27FC236}">
                <a16:creationId xmlns:a16="http://schemas.microsoft.com/office/drawing/2014/main" id="{692D1A35-CCC3-4AD3-8E42-ADDFD73D46EF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 rot="5400000">
            <a:off x="1406176" y="5888651"/>
            <a:ext cx="2123250" cy="3734803"/>
          </a:xfrm>
          <a:prstGeom prst="rect">
            <a:avLst/>
          </a:prstGeom>
        </p:spPr>
      </p:pic>
      <p:pic>
        <p:nvPicPr>
          <p:cNvPr id="30" name="Picture 29">
            <a:extLst>
              <a:ext uri="{FF2B5EF4-FFF2-40B4-BE49-F238E27FC236}">
                <a16:creationId xmlns:a16="http://schemas.microsoft.com/office/drawing/2014/main" id="{91ADB6EB-FEAA-4CD7-944A-4906A3394F25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1419" b="94968" l="5016" r="89968">
                        <a14:foregroundMark x1="39806" y1="7355" x2="62136" y2="8774"/>
                        <a14:foregroundMark x1="62136" y1="8774" x2="74595" y2="17806"/>
                        <a14:foregroundMark x1="52589" y1="24129" x2="54207" y2="43871"/>
                        <a14:foregroundMark x1="54207" y1="43871" x2="58576" y2="54065"/>
                        <a14:foregroundMark x1="58576" y1="54065" x2="74595" y2="75097"/>
                        <a14:foregroundMark x1="74595" y1="75097" x2="74919" y2="75871"/>
                        <a14:foregroundMark x1="73625" y1="75613" x2="80744" y2="91355"/>
                        <a14:foregroundMark x1="80744" y1="91355" x2="81553" y2="92258"/>
                        <a14:foregroundMark x1="80259" y1="67226" x2="86246" y2="94452"/>
                        <a14:foregroundMark x1="86246" y1="94452" x2="82039" y2="94968"/>
                        <a14:foregroundMark x1="15210" y1="33290" x2="21359" y2="42194"/>
                        <a14:foregroundMark x1="21359" y1="42194" x2="22816" y2="47097"/>
                        <a14:foregroundMark x1="27508" y1="4258" x2="36893" y2="4387"/>
                        <a14:foregroundMark x1="36893" y1="4387" x2="55502" y2="1548"/>
                        <a14:foregroundMark x1="55502" y1="1548" x2="57120" y2="4774"/>
                        <a14:foregroundMark x1="22816" y1="32774" x2="9871" y2="45032"/>
                        <a14:foregroundMark x1="5016" y1="16258" x2="5178" y2="20903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5400000">
            <a:off x="4858990" y="7471309"/>
            <a:ext cx="1444217" cy="18111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04527276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9" name="Table 28">
            <a:extLst>
              <a:ext uri="{FF2B5EF4-FFF2-40B4-BE49-F238E27FC236}">
                <a16:creationId xmlns:a16="http://schemas.microsoft.com/office/drawing/2014/main" id="{89B66FF3-B1DC-42C9-8DE1-99455BF8665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48627676"/>
              </p:ext>
            </p:extLst>
          </p:nvPr>
        </p:nvGraphicFramePr>
        <p:xfrm>
          <a:off x="3531462" y="2516615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1314715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  <a:gridCol w="1453531">
                  <a:extLst>
                    <a:ext uri="{9D8B030D-6E8A-4147-A177-3AD203B41FA5}">
                      <a16:colId xmlns:a16="http://schemas.microsoft.com/office/drawing/2014/main" val="419919200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QC test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All Parts Dimension Check During Production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48 Hr. Salt Spray Test for all components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Riveting Breakage Torque and Force.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Door Weight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Dead Load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Application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Automatic Washing Machine (5 – 9) Kg.</a:t>
                      </a:r>
                    </a:p>
                    <a:p>
                      <a:pPr fontAlgn="base"/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Accessories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Life Span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 </a:t>
                      </a:r>
                      <a:endParaRPr lang="en-US" sz="9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Working temp (C°)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-30 C° +140 C°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graphicFrame>
        <p:nvGraphicFramePr>
          <p:cNvPr id="30" name="Table 29">
            <a:extLst>
              <a:ext uri="{FF2B5EF4-FFF2-40B4-BE49-F238E27FC236}">
                <a16:creationId xmlns:a16="http://schemas.microsoft.com/office/drawing/2014/main" id="{06FF798F-B88D-468B-9597-690E1F60D8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25847470"/>
              </p:ext>
            </p:extLst>
          </p:nvPr>
        </p:nvGraphicFramePr>
        <p:xfrm>
          <a:off x="313600" y="2516337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2768246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Material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Main Body AISI 304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Bolt and Nut AISI 304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Washer – Heat Resistant Silicon Rubber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Color / Finish 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Polished Stainless Steel Body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Matt Stainless Steel Bolt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Key Features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100% Product Checking for Best Functionality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Bolt and Rivet one piece for best performance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Quantity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1000 Pcs.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Weight (Kg)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11.50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Volume (m</a:t>
                      </a:r>
                      <a:r>
                        <a:rPr lang="en-US" sz="900" b="0" baseline="3000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) 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0.027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dirty="0">
                <a:solidFill>
                  <a:srgbClr val="3F3F3F"/>
                </a:solidFill>
                <a:latin typeface="Calibri"/>
                <a:ea typeface="Calibri"/>
                <a:cs typeface="Calibri"/>
                <a:sym typeface="Calibri"/>
              </a:rPr>
              <a:t>Page 53</a:t>
            </a:r>
            <a:endParaRPr sz="2000" b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13084593"/>
              </p:ext>
            </p:extLst>
          </p:nvPr>
        </p:nvGraphicFramePr>
        <p:xfrm>
          <a:off x="320040" y="320040"/>
          <a:ext cx="3703320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3320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Sector </a:t>
                      </a: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Model Group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Component for Home Appliances – Washing Machine Components.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Model Group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Automatic Washing Machine Metal Parts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Family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HHxx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Item Name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Washing Machine Heater Fixation Screw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Item Code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lvl="0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HH01</a:t>
                      </a:r>
                      <a:endParaRPr lang="en-US" sz="10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92627" y="2523722"/>
            <a:ext cx="3521355" cy="3585771"/>
            <a:chOff x="268802" y="2523722"/>
            <a:chExt cx="3521355" cy="3585771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496391" y="2559491"/>
              <a:ext cx="280325" cy="280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3491933" y="4927308"/>
              <a:ext cx="298224" cy="2982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3501069" y="5831309"/>
              <a:ext cx="278184" cy="27818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68802" y="2523722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84176" y="3510164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281744" y="4120767"/>
              <a:ext cx="253734" cy="2537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284177" y="4913746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276250" y="5381893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478" y="5827555"/>
              <a:ext cx="251133" cy="2511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3484210" y="5411533"/>
              <a:ext cx="300395" cy="2730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3478163" y="4130491"/>
              <a:ext cx="300395" cy="3003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86686" y="3496103"/>
              <a:ext cx="284783" cy="283268"/>
            </a:xfrm>
            <a:prstGeom prst="rect">
              <a:avLst/>
            </a:prstGeom>
          </p:spPr>
        </p:pic>
      </p:grpSp>
      <p:sp>
        <p:nvSpPr>
          <p:cNvPr id="28" name="Rectangle 27">
            <a:extLst>
              <a:ext uri="{FF2B5EF4-FFF2-40B4-BE49-F238E27FC236}">
                <a16:creationId xmlns:a16="http://schemas.microsoft.com/office/drawing/2014/main" id="{8F312D4F-A544-45F8-BA16-043243D8454A}"/>
              </a:ext>
            </a:extLst>
          </p:cNvPr>
          <p:cNvSpPr/>
          <p:nvPr/>
        </p:nvSpPr>
        <p:spPr>
          <a:xfrm>
            <a:off x="4023360" y="320040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1" name="Picture 30" descr="A picture containing sitting, indoor, object, top&#10;&#10;Description automatically generated">
            <a:extLst>
              <a:ext uri="{FF2B5EF4-FFF2-40B4-BE49-F238E27FC236}">
                <a16:creationId xmlns:a16="http://schemas.microsoft.com/office/drawing/2014/main" id="{64428E95-B62C-4523-9304-3F1417F70A0E}"/>
              </a:ext>
            </a:extLst>
          </p:cNvPr>
          <p:cNvPicPr>
            <a:picLocks noChangeAspect="1"/>
          </p:cNvPicPr>
          <p:nvPr/>
        </p:nvPicPr>
        <p:blipFill rotWithShape="1">
          <a:blip r:embed="rId18"/>
          <a:srcRect l="50301" t="19733" r="14028" b="11090"/>
          <a:stretch/>
        </p:blipFill>
        <p:spPr>
          <a:xfrm>
            <a:off x="4538754" y="367826"/>
            <a:ext cx="1573124" cy="2026267"/>
          </a:xfrm>
          <a:prstGeom prst="rect">
            <a:avLst/>
          </a:prstGeom>
        </p:spPr>
      </p:pic>
      <p:pic>
        <p:nvPicPr>
          <p:cNvPr id="32" name="Picture 31">
            <a:extLst>
              <a:ext uri="{FF2B5EF4-FFF2-40B4-BE49-F238E27FC236}">
                <a16:creationId xmlns:a16="http://schemas.microsoft.com/office/drawing/2014/main" id="{F9FE1993-62F0-427B-BF7F-6ABDA902E606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5344" b="92061" l="0" r="98583">
                        <a14:foregroundMark x1="5669" y1="61374" x2="6299" y2="72824"/>
                        <a14:foregroundMark x1="93543" y1="43511" x2="94331" y2="53282"/>
                        <a14:foregroundMark x1="59843" y1="8702" x2="52756" y2="5344"/>
                        <a14:foregroundMark x1="98740" y1="58931" x2="98268" y2="53740"/>
                        <a14:foregroundMark x1="2047" y1="70534" x2="0" y2="74962"/>
                        <a14:foregroundMark x1="36535" y1="92061" x2="42205" y2="90534"/>
                      </a14:backgroundRemoval>
                    </a14:imgEffect>
                    <a14:imgEffect>
                      <a14:brightnessContrast bright="40000" contras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810113" y="7507224"/>
            <a:ext cx="1566160" cy="1615488"/>
          </a:xfrm>
          <a:prstGeom prst="rect">
            <a:avLst/>
          </a:prstGeom>
        </p:spPr>
      </p:pic>
      <p:pic>
        <p:nvPicPr>
          <p:cNvPr id="33" name="Picture 32">
            <a:extLst>
              <a:ext uri="{FF2B5EF4-FFF2-40B4-BE49-F238E27FC236}">
                <a16:creationId xmlns:a16="http://schemas.microsoft.com/office/drawing/2014/main" id="{31AC68EC-25CB-4251-AD25-1FAE9F6913F9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 rot="5400000">
            <a:off x="1389324" y="5552706"/>
            <a:ext cx="2390999" cy="41389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28234463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6" name="Table 45">
            <a:extLst>
              <a:ext uri="{FF2B5EF4-FFF2-40B4-BE49-F238E27FC236}">
                <a16:creationId xmlns:a16="http://schemas.microsoft.com/office/drawing/2014/main" id="{C996B378-9CAE-4783-87E9-9B0D67D407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95079350"/>
              </p:ext>
            </p:extLst>
          </p:nvPr>
        </p:nvGraphicFramePr>
        <p:xfrm>
          <a:off x="3533109" y="2520470"/>
          <a:ext cx="3186328" cy="3741544"/>
        </p:xfrm>
        <a:graphic>
          <a:graphicData uri="http://schemas.openxmlformats.org/drawingml/2006/table">
            <a:tbl>
              <a:tblPr/>
              <a:tblGrid>
                <a:gridCol w="1400841">
                  <a:extLst>
                    <a:ext uri="{9D8B030D-6E8A-4147-A177-3AD203B41FA5}">
                      <a16:colId xmlns:a16="http://schemas.microsoft.com/office/drawing/2014/main" val="3679284601"/>
                    </a:ext>
                  </a:extLst>
                </a:gridCol>
                <a:gridCol w="1339850">
                  <a:extLst>
                    <a:ext uri="{9D8B030D-6E8A-4147-A177-3AD203B41FA5}">
                      <a16:colId xmlns:a16="http://schemas.microsoft.com/office/drawing/2014/main" val="3496772389"/>
                    </a:ext>
                  </a:extLst>
                </a:gridCol>
                <a:gridCol w="445637">
                  <a:extLst>
                    <a:ext uri="{9D8B030D-6E8A-4147-A177-3AD203B41FA5}">
                      <a16:colId xmlns:a16="http://schemas.microsoft.com/office/drawing/2014/main" val="1725910461"/>
                    </a:ext>
                  </a:extLst>
                </a:gridCol>
              </a:tblGrid>
              <a:tr h="19511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إختبارات الجوده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1058253"/>
                  </a:ext>
                </a:extLst>
              </a:tr>
              <a:tr h="737986">
                <a:tc gridSpan="2">
                  <a:txBody>
                    <a:bodyPr/>
                    <a:lstStyle/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جميع الابعاد الخاصة بالمنتجات أثناء الإنتاج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عمل اختبار رذاذ الملح لكل الأجزاء لمدة 48 ساعة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تثبيت عزم الكسر والقوة.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93547832"/>
                  </a:ext>
                </a:extLst>
              </a:tr>
              <a:tr h="199684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وزن الباب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أقصي حمل 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1866788"/>
                  </a:ext>
                </a:extLst>
              </a:tr>
              <a:tr h="428966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dirty="0">
                          <a:latin typeface="+mj-lt"/>
                          <a:cs typeface="Times New Roman" panose="02020603050405020304" pitchFamily="18" charset="0"/>
                        </a:rPr>
                        <a:t> - </a:t>
                      </a:r>
                      <a:endParaRPr lang="en-US" sz="950" dirty="0">
                        <a:latin typeface="+mj-lt"/>
                        <a:cs typeface="Times New Roman" panose="02020603050405020304" pitchFamily="18" charset="0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068657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التطبيقات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3014999"/>
                  </a:ext>
                </a:extLst>
              </a:tr>
              <a:tr h="553356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1000" dirty="0"/>
                        <a:t>غسالة أوتوماتيكية (5 – 9) كجم</a:t>
                      </a:r>
                      <a:endParaRPr lang="ar-EG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0249448"/>
                  </a:ext>
                </a:extLst>
              </a:tr>
              <a:tr h="20944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ملحقات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7593164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-</a:t>
                      </a:r>
                      <a:endParaRPr lang="en-US" sz="9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40558517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العمر الإفتراضي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9933002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-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177199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متوسط درجة الحرارة 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1263180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-30 C° +110 C°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166662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CF7C063-5445-4271-BC48-A257DBBDFD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85294102"/>
              </p:ext>
            </p:extLst>
          </p:nvPr>
        </p:nvGraphicFramePr>
        <p:xfrm>
          <a:off x="376378" y="2520470"/>
          <a:ext cx="3124200" cy="3735940"/>
        </p:xfrm>
        <a:graphic>
          <a:graphicData uri="http://schemas.openxmlformats.org/drawingml/2006/table">
            <a:tbl>
              <a:tblPr/>
              <a:tblGrid>
                <a:gridCol w="2690672">
                  <a:extLst>
                    <a:ext uri="{9D8B030D-6E8A-4147-A177-3AD203B41FA5}">
                      <a16:colId xmlns:a16="http://schemas.microsoft.com/office/drawing/2014/main" val="1457824148"/>
                    </a:ext>
                  </a:extLst>
                </a:gridCol>
                <a:gridCol w="433528">
                  <a:extLst>
                    <a:ext uri="{9D8B030D-6E8A-4147-A177-3AD203B41FA5}">
                      <a16:colId xmlns:a16="http://schemas.microsoft.com/office/drawing/2014/main" val="3923836364"/>
                    </a:ext>
                  </a:extLst>
                </a:gridCol>
              </a:tblGrid>
              <a:tr h="22908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المادة الخام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6447345"/>
                  </a:ext>
                </a:extLst>
              </a:tr>
              <a:tr h="727075">
                <a:tc>
                  <a:txBody>
                    <a:bodyPr/>
                    <a:lstStyle/>
                    <a:p>
                      <a:pPr algn="r" rtl="0" fontAlgn="ctr"/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AISI 304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 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الجسم الرئيسي: </a:t>
                      </a:r>
                    </a:p>
                    <a:p>
                      <a:pPr algn="r" rtl="1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الترباس و الصمولة </a:t>
                      </a: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AISI 304</a:t>
                      </a: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r" defTabSz="914400" rtl="1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الغسالة - مطاط السيليكون المقاوم للحرارة</a:t>
                      </a:r>
                    </a:p>
                    <a:p>
                      <a:pPr algn="r" rtl="0" fontAlgn="ctr"/>
                      <a:endParaRPr lang="ar-EG" sz="900" b="0" i="0" u="none" strike="noStrike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4929120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اللون / التشطيب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3960408"/>
                  </a:ext>
                </a:extLst>
              </a:tr>
              <a:tr h="426408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الجسم مطلى إستانلس ستيل</a:t>
                      </a:r>
                    </a:p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الترباس إستانلس ستيل باهت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9159021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مميزات المنتج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2821659"/>
                  </a:ext>
                </a:extLst>
              </a:tr>
              <a:tr h="578808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يتم فحص 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100٪ من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المنتج للحصول على أفضل وظيفة</a:t>
                      </a:r>
                    </a:p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الترباس وبرشام قطعة واحدة لأفضل أداء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8358185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العدد في الكرتونه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63878387"/>
                  </a:ext>
                </a:extLst>
              </a:tr>
              <a:tr h="253443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1000 قطعه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4963624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وزن الكرتونه كجم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4299295"/>
                  </a:ext>
                </a:extLst>
              </a:tr>
              <a:tr h="248608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11.50</a:t>
                      </a: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14163608"/>
                  </a:ext>
                </a:extLst>
              </a:tr>
              <a:tr h="22225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(</a:t>
                      </a: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</a:t>
                      </a:r>
                      <a:r>
                        <a:rPr kumimoji="0" lang="en-US" sz="900" b="0" i="0" u="none" strike="noStrike" kern="0" cap="none" spc="0" normalizeH="0" baseline="30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)</a:t>
                      </a:r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حجم الكرتونة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1325000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0.027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548827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صفحة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52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92066660"/>
              </p:ext>
            </p:extLst>
          </p:nvPr>
        </p:nvGraphicFramePr>
        <p:xfrm>
          <a:off x="3095625" y="256097"/>
          <a:ext cx="3334251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4251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القطاع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مكونات للأجهزة المنزلية - </a:t>
                      </a:r>
                      <a:r>
                        <a:rPr lang="ar-EG" sz="1000" dirty="0"/>
                        <a:t>مكونات الغسالة الأوتوماتك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مجموعة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/>
                        <a:t>قطع غيار الغسالة الأوتوماتيكية المعدنية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عائلة المنتج                                                                             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HHxx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اسم المنتج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صمولة تثبيت سخان الغسالة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 كود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HH01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134216" y="2945184"/>
            <a:ext cx="3536476" cy="3240187"/>
            <a:chOff x="2998656" y="2895030"/>
            <a:chExt cx="3548546" cy="3339300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6216004" y="2896124"/>
              <a:ext cx="312206" cy="31220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6215062" y="4969255"/>
              <a:ext cx="332140" cy="33213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6221434" y="5924507"/>
              <a:ext cx="309821" cy="3098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998656" y="289503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3004485" y="3637802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3008393" y="4362848"/>
              <a:ext cx="282589" cy="28258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3010852" y="4988923"/>
              <a:ext cx="294829" cy="29482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3010896" y="5450435"/>
              <a:ext cx="294829" cy="29482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0156" y="5936952"/>
              <a:ext cx="279695" cy="2796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6210320" y="5465806"/>
              <a:ext cx="334557" cy="3041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6208680" y="4367171"/>
              <a:ext cx="334557" cy="33455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218118" y="3620966"/>
              <a:ext cx="317170" cy="315483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6E02D5FC-42F0-4724-B996-3007C3AA491B}"/>
              </a:ext>
            </a:extLst>
          </p:cNvPr>
          <p:cNvSpPr/>
          <p:nvPr/>
        </p:nvSpPr>
        <p:spPr>
          <a:xfrm>
            <a:off x="375553" y="242701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31" name="Picture 30" descr="A picture containing sitting, indoor, object, top&#10;&#10;Description automatically generated">
            <a:extLst>
              <a:ext uri="{FF2B5EF4-FFF2-40B4-BE49-F238E27FC236}">
                <a16:creationId xmlns:a16="http://schemas.microsoft.com/office/drawing/2014/main" id="{5F9EEB17-D078-4C49-A019-783D60C528BE}"/>
              </a:ext>
            </a:extLst>
          </p:cNvPr>
          <p:cNvPicPr>
            <a:picLocks noChangeAspect="1"/>
          </p:cNvPicPr>
          <p:nvPr/>
        </p:nvPicPr>
        <p:blipFill rotWithShape="1">
          <a:blip r:embed="rId18"/>
          <a:srcRect l="50301" t="19733" r="14028" b="11090"/>
          <a:stretch/>
        </p:blipFill>
        <p:spPr>
          <a:xfrm>
            <a:off x="833529" y="272576"/>
            <a:ext cx="1573124" cy="2026267"/>
          </a:xfrm>
          <a:prstGeom prst="rect">
            <a:avLst/>
          </a:prstGeom>
        </p:spPr>
      </p:pic>
      <p:pic>
        <p:nvPicPr>
          <p:cNvPr id="32" name="Picture 31">
            <a:extLst>
              <a:ext uri="{FF2B5EF4-FFF2-40B4-BE49-F238E27FC236}">
                <a16:creationId xmlns:a16="http://schemas.microsoft.com/office/drawing/2014/main" id="{583020D2-CDCA-4389-9759-C09D69C92B49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5344" b="92061" l="0" r="98583">
                        <a14:foregroundMark x1="5669" y1="61374" x2="6299" y2="72824"/>
                        <a14:foregroundMark x1="93543" y1="43511" x2="94331" y2="53282"/>
                        <a14:foregroundMark x1="59843" y1="8702" x2="52756" y2="5344"/>
                        <a14:foregroundMark x1="98740" y1="58931" x2="98268" y2="53740"/>
                        <a14:foregroundMark x1="2047" y1="70534" x2="0" y2="74962"/>
                        <a14:foregroundMark x1="36535" y1="92061" x2="42205" y2="90534"/>
                      </a14:backgroundRemoval>
                    </a14:imgEffect>
                    <a14:imgEffect>
                      <a14:brightnessContrast bright="40000" contrast="-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810113" y="7507224"/>
            <a:ext cx="1566160" cy="1615488"/>
          </a:xfrm>
          <a:prstGeom prst="rect">
            <a:avLst/>
          </a:prstGeom>
        </p:spPr>
      </p:pic>
      <p:pic>
        <p:nvPicPr>
          <p:cNvPr id="33" name="Picture 32">
            <a:extLst>
              <a:ext uri="{FF2B5EF4-FFF2-40B4-BE49-F238E27FC236}">
                <a16:creationId xmlns:a16="http://schemas.microsoft.com/office/drawing/2014/main" id="{8D3CEDB7-5F02-46C3-A31E-2C2F2F29598A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 rot="5400000">
            <a:off x="1389324" y="5552706"/>
            <a:ext cx="2390999" cy="41389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43919365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9" name="Table 28">
            <a:extLst>
              <a:ext uri="{FF2B5EF4-FFF2-40B4-BE49-F238E27FC236}">
                <a16:creationId xmlns:a16="http://schemas.microsoft.com/office/drawing/2014/main" id="{FD06A6AF-9BD6-41D3-9E56-406562C3B49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06214211"/>
              </p:ext>
            </p:extLst>
          </p:nvPr>
        </p:nvGraphicFramePr>
        <p:xfrm>
          <a:off x="3531462" y="2516615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1314715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  <a:gridCol w="1453531">
                  <a:extLst>
                    <a:ext uri="{9D8B030D-6E8A-4147-A177-3AD203B41FA5}">
                      <a16:colId xmlns:a16="http://schemas.microsoft.com/office/drawing/2014/main" val="419919200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QC test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All Parts Dimension Check During Production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48 Hr. Salt Spray Test for all components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Breaking Force VS Working Cycles.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Electroplating Thickness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Door Weight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Dead Load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Application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Breaking System for Washing Machine Drum</a:t>
                      </a:r>
                    </a:p>
                    <a:p>
                      <a:pPr fontAlgn="base"/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Accessories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Life Span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 </a:t>
                      </a:r>
                      <a:endParaRPr lang="en-US" sz="9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40,000 Working Cycle.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Working temp (C°)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-30 C° +110 C°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graphicFrame>
        <p:nvGraphicFramePr>
          <p:cNvPr id="30" name="Table 29">
            <a:extLst>
              <a:ext uri="{FF2B5EF4-FFF2-40B4-BE49-F238E27FC236}">
                <a16:creationId xmlns:a16="http://schemas.microsoft.com/office/drawing/2014/main" id="{AED20BE8-7D27-43FF-9B2C-480042F3712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4037612"/>
              </p:ext>
            </p:extLst>
          </p:nvPr>
        </p:nvGraphicFramePr>
        <p:xfrm>
          <a:off x="313600" y="2516337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2768246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Material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C70 Hardened Steel Strips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Color / Finish 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Electroplating Black </a:t>
                      </a:r>
                      <a:r>
                        <a:rPr kumimoji="0" lang="en-US" sz="950" b="0" i="0" u="none" strike="noStrike" kern="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Elbo</a:t>
                      </a: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– 400 VDC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Min. Thickness 25 Microns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Key Features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100% Product Checking for Best Functionality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Quantity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100 Pcs.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Weight (Kg)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7.20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Volume (m</a:t>
                      </a:r>
                      <a:r>
                        <a:rPr lang="en-US" sz="900" b="0" baseline="3000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) 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0.027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dirty="0">
                <a:solidFill>
                  <a:srgbClr val="3F3F3F"/>
                </a:solidFill>
                <a:latin typeface="Calibri"/>
                <a:ea typeface="Calibri"/>
                <a:cs typeface="Calibri"/>
                <a:sym typeface="Calibri"/>
              </a:rPr>
              <a:t>Page 54</a:t>
            </a:r>
            <a:endParaRPr sz="2000" b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97522793"/>
              </p:ext>
            </p:extLst>
          </p:nvPr>
        </p:nvGraphicFramePr>
        <p:xfrm>
          <a:off x="320040" y="320040"/>
          <a:ext cx="3768542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68542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Sector </a:t>
                      </a: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Model Group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Component for Home Appliances – Washing Machine Components.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Model Group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Automatic Washing Machine Metal Parts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Family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BSxx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Item Name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Washing Machine Break Spring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Item Code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BS01</a:t>
                      </a:r>
                      <a:endParaRPr lang="en-US" sz="10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92627" y="2523722"/>
            <a:ext cx="3521355" cy="3585771"/>
            <a:chOff x="268802" y="2523722"/>
            <a:chExt cx="3521355" cy="3585771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496391" y="2559491"/>
              <a:ext cx="280325" cy="280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3491933" y="4927308"/>
              <a:ext cx="298224" cy="2982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3501069" y="5831309"/>
              <a:ext cx="278184" cy="27818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68802" y="2523722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84176" y="3510164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281744" y="4120767"/>
              <a:ext cx="253734" cy="2537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284177" y="4913746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276250" y="5381893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478" y="5827555"/>
              <a:ext cx="251133" cy="2511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3484210" y="5411533"/>
              <a:ext cx="300395" cy="2730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3478163" y="4130491"/>
              <a:ext cx="300395" cy="3003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86686" y="3496103"/>
              <a:ext cx="284783" cy="283268"/>
            </a:xfrm>
            <a:prstGeom prst="rect">
              <a:avLst/>
            </a:prstGeom>
          </p:spPr>
        </p:pic>
      </p:grpSp>
      <p:pic>
        <p:nvPicPr>
          <p:cNvPr id="28" name="Picture 27" descr="A close up of a knife&#10;&#10;Description automatically generated">
            <a:extLst>
              <a:ext uri="{FF2B5EF4-FFF2-40B4-BE49-F238E27FC236}">
                <a16:creationId xmlns:a16="http://schemas.microsoft.com/office/drawing/2014/main" id="{5D7998FB-338C-4DF9-8893-330335DD3CF8}"/>
              </a:ext>
            </a:extLst>
          </p:cNvPr>
          <p:cNvPicPr>
            <a:picLocks noChangeAspect="1"/>
          </p:cNvPicPr>
          <p:nvPr/>
        </p:nvPicPr>
        <p:blipFill rotWithShape="1">
          <a:blip r:embed="rId18"/>
          <a:srcRect l="16584" t="25038" r="13892" b="25688"/>
          <a:stretch/>
        </p:blipFill>
        <p:spPr>
          <a:xfrm>
            <a:off x="4011575" y="502919"/>
            <a:ext cx="2480667" cy="1758141"/>
          </a:xfrm>
          <a:prstGeom prst="rect">
            <a:avLst/>
          </a:prstGeom>
        </p:spPr>
      </p:pic>
      <p:sp>
        <p:nvSpPr>
          <p:cNvPr id="27" name="Rectangle 26">
            <a:extLst>
              <a:ext uri="{FF2B5EF4-FFF2-40B4-BE49-F238E27FC236}">
                <a16:creationId xmlns:a16="http://schemas.microsoft.com/office/drawing/2014/main" id="{7607729E-95A2-4043-8D79-7581FF36F7E1}"/>
              </a:ext>
            </a:extLst>
          </p:cNvPr>
          <p:cNvSpPr/>
          <p:nvPr/>
        </p:nvSpPr>
        <p:spPr>
          <a:xfrm>
            <a:off x="4023360" y="320040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9A29DBBA-2B08-4E33-95CB-D2CAC7D51277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 rot="5400000">
            <a:off x="1327405" y="5622542"/>
            <a:ext cx="2082974" cy="3747025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F0B2E5AC-7382-4707-878A-9014BD058907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6984" b="97474" l="9091" r="88843">
                        <a14:foregroundMark x1="52479" y1="7132" x2="66942" y2="7281"/>
                        <a14:foregroundMark x1="49587" y1="90045" x2="37603" y2="92571"/>
                        <a14:foregroundMark x1="28512" y1="95097" x2="26860" y2="97474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6200000">
            <a:off x="4909972" y="7082307"/>
            <a:ext cx="922396" cy="25651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6713397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6" name="Table 45">
            <a:extLst>
              <a:ext uri="{FF2B5EF4-FFF2-40B4-BE49-F238E27FC236}">
                <a16:creationId xmlns:a16="http://schemas.microsoft.com/office/drawing/2014/main" id="{C996B378-9CAE-4783-87E9-9B0D67D407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15599176"/>
              </p:ext>
            </p:extLst>
          </p:nvPr>
        </p:nvGraphicFramePr>
        <p:xfrm>
          <a:off x="3533109" y="2520470"/>
          <a:ext cx="3186328" cy="3741544"/>
        </p:xfrm>
        <a:graphic>
          <a:graphicData uri="http://schemas.openxmlformats.org/drawingml/2006/table">
            <a:tbl>
              <a:tblPr/>
              <a:tblGrid>
                <a:gridCol w="1400841">
                  <a:extLst>
                    <a:ext uri="{9D8B030D-6E8A-4147-A177-3AD203B41FA5}">
                      <a16:colId xmlns:a16="http://schemas.microsoft.com/office/drawing/2014/main" val="3679284601"/>
                    </a:ext>
                  </a:extLst>
                </a:gridCol>
                <a:gridCol w="1339850">
                  <a:extLst>
                    <a:ext uri="{9D8B030D-6E8A-4147-A177-3AD203B41FA5}">
                      <a16:colId xmlns:a16="http://schemas.microsoft.com/office/drawing/2014/main" val="3496772389"/>
                    </a:ext>
                  </a:extLst>
                </a:gridCol>
                <a:gridCol w="445637">
                  <a:extLst>
                    <a:ext uri="{9D8B030D-6E8A-4147-A177-3AD203B41FA5}">
                      <a16:colId xmlns:a16="http://schemas.microsoft.com/office/drawing/2014/main" val="1725910461"/>
                    </a:ext>
                  </a:extLst>
                </a:gridCol>
              </a:tblGrid>
              <a:tr h="19511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إختبارات الجوده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1058253"/>
                  </a:ext>
                </a:extLst>
              </a:tr>
              <a:tr h="737986">
                <a:tc gridSpan="2">
                  <a:txBody>
                    <a:bodyPr/>
                    <a:lstStyle/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جميع الابعاد الخاصة بالمنتجات أثناء الإنتاج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عمل اختبار رذاذ الملح لكل الأجزاء لمدة 48 ساعة</a:t>
                      </a:r>
                    </a:p>
                    <a:p>
                      <a:pPr lvl="0"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إختبار قوة الإغلاق مع عدد مرات الإغلاق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93547832"/>
                  </a:ext>
                </a:extLst>
              </a:tr>
              <a:tr h="199684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وزن الباب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أقصي حمل 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1866788"/>
                  </a:ext>
                </a:extLst>
              </a:tr>
              <a:tr h="428966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dirty="0">
                          <a:latin typeface="+mj-lt"/>
                          <a:cs typeface="Times New Roman" panose="02020603050405020304" pitchFamily="18" charset="0"/>
                        </a:rPr>
                        <a:t> - </a:t>
                      </a:r>
                      <a:endParaRPr lang="en-US" sz="950" dirty="0">
                        <a:latin typeface="+mj-lt"/>
                        <a:cs typeface="Times New Roman" panose="02020603050405020304" pitchFamily="18" charset="0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068657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التطبيقات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3014999"/>
                  </a:ext>
                </a:extLst>
              </a:tr>
              <a:tr h="553356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1000" dirty="0"/>
                        <a:t> نظام فرملة لحلة الغسالة الأوتوماتيكية</a:t>
                      </a:r>
                      <a:endParaRPr lang="ar-EG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0249448"/>
                  </a:ext>
                </a:extLst>
              </a:tr>
              <a:tr h="20944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ملحقات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7593164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-</a:t>
                      </a:r>
                      <a:endParaRPr lang="en-US" sz="9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40558517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العمر الإفتراضي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9933002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40,000 دورة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177199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متوسط درجة الحرارة 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1263180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-30 C° +110 C°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166662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CF7C063-5445-4271-BC48-A257DBBDFD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14006858"/>
              </p:ext>
            </p:extLst>
          </p:nvPr>
        </p:nvGraphicFramePr>
        <p:xfrm>
          <a:off x="376378" y="2520470"/>
          <a:ext cx="3124200" cy="3735940"/>
        </p:xfrm>
        <a:graphic>
          <a:graphicData uri="http://schemas.openxmlformats.org/drawingml/2006/table">
            <a:tbl>
              <a:tblPr/>
              <a:tblGrid>
                <a:gridCol w="2690672">
                  <a:extLst>
                    <a:ext uri="{9D8B030D-6E8A-4147-A177-3AD203B41FA5}">
                      <a16:colId xmlns:a16="http://schemas.microsoft.com/office/drawing/2014/main" val="1457824148"/>
                    </a:ext>
                  </a:extLst>
                </a:gridCol>
                <a:gridCol w="433528">
                  <a:extLst>
                    <a:ext uri="{9D8B030D-6E8A-4147-A177-3AD203B41FA5}">
                      <a16:colId xmlns:a16="http://schemas.microsoft.com/office/drawing/2014/main" val="3923836364"/>
                    </a:ext>
                  </a:extLst>
                </a:gridCol>
              </a:tblGrid>
              <a:tr h="22908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المادة الخام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6447345"/>
                  </a:ext>
                </a:extLst>
              </a:tr>
              <a:tr h="727075">
                <a:tc>
                  <a:txBody>
                    <a:bodyPr/>
                    <a:lstStyle/>
                    <a:p>
                      <a:pPr algn="r" rtl="1" fontAlgn="ctr"/>
                      <a:r>
                        <a:rPr kumimoji="0" lang="ar-EG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شرائط فولاذية صلبة</a:t>
                      </a:r>
                      <a:r>
                        <a:rPr kumimoji="0" lang="ar-EG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C70</a:t>
                      </a:r>
                      <a:endParaRPr kumimoji="0" lang="ar-EG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4929120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اللون / التشطيب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3960408"/>
                  </a:ext>
                </a:extLst>
              </a:tr>
              <a:tr h="426408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ذراع مطلى كهربائيا أسود - 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400 DC</a:t>
                      </a:r>
                      <a:endParaRPr lang="ar-EG" sz="950" b="0" i="0" u="none" strike="noStrike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  <a:p>
                      <a:pPr algn="r" rtl="0" fontAlgn="ctr"/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 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طبقة الطلاء لا تقل سمكها عن 25 ميكرون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9159021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مميزات المنتج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2821659"/>
                  </a:ext>
                </a:extLst>
              </a:tr>
              <a:tr h="578808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يتم فحص 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100٪ من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المنتج للحصول على أفضل وظيفة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8358185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العدد في الكرتونه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63878387"/>
                  </a:ext>
                </a:extLst>
              </a:tr>
              <a:tr h="253443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100 قطعه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4963624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وزن الكرتونه كجم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4299295"/>
                  </a:ext>
                </a:extLst>
              </a:tr>
              <a:tr h="248608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7.20</a:t>
                      </a: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14163608"/>
                  </a:ext>
                </a:extLst>
              </a:tr>
              <a:tr h="22225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(</a:t>
                      </a: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</a:t>
                      </a:r>
                      <a:r>
                        <a:rPr kumimoji="0" lang="en-US" sz="900" b="0" i="0" u="none" strike="noStrike" kern="0" cap="none" spc="0" normalizeH="0" baseline="30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)</a:t>
                      </a:r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حجم الكرتونة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1325000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0.027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548827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صفحة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54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61370699"/>
              </p:ext>
            </p:extLst>
          </p:nvPr>
        </p:nvGraphicFramePr>
        <p:xfrm>
          <a:off x="3095625" y="256097"/>
          <a:ext cx="3334251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4251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القطاع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مكونات للأجهزة المنزلية - </a:t>
                      </a:r>
                      <a:r>
                        <a:rPr lang="ar-EG" sz="1000" dirty="0"/>
                        <a:t>مكونات الغسالة الأوتوماتك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مجموعة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/>
                        <a:t>قطع غيار الغسالة الأوتوماتيكية المعدنية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عائلة المنتج                                                                             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BSxx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74611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اسم المنتج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زنبرك فرملة للغسالة الأوتوماتيكية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 كود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BS01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134216" y="2945184"/>
            <a:ext cx="3536476" cy="3240187"/>
            <a:chOff x="2998656" y="2895030"/>
            <a:chExt cx="3548546" cy="3339300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6216004" y="2896124"/>
              <a:ext cx="312206" cy="31220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6215062" y="4969255"/>
              <a:ext cx="332140" cy="33213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6221434" y="5924507"/>
              <a:ext cx="309821" cy="3098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998656" y="289503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3004485" y="3637802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3008393" y="4362848"/>
              <a:ext cx="282589" cy="28258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3010852" y="4988923"/>
              <a:ext cx="294829" cy="29482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3010896" y="5450435"/>
              <a:ext cx="294829" cy="29482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0156" y="5936952"/>
              <a:ext cx="279695" cy="2796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6210320" y="5465806"/>
              <a:ext cx="334557" cy="3041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6208680" y="4367171"/>
              <a:ext cx="334557" cy="33455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218118" y="3620966"/>
              <a:ext cx="317170" cy="315483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6E02D5FC-42F0-4724-B996-3007C3AA491B}"/>
              </a:ext>
            </a:extLst>
          </p:cNvPr>
          <p:cNvSpPr/>
          <p:nvPr/>
        </p:nvSpPr>
        <p:spPr>
          <a:xfrm>
            <a:off x="375553" y="242701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9C03A32F-1F8D-4DB4-8056-6C8690A8B3CF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451754" y="443618"/>
            <a:ext cx="2358122" cy="1674441"/>
          </a:xfrm>
          <a:prstGeom prst="rect">
            <a:avLst/>
          </a:prstGeom>
        </p:spPr>
      </p:pic>
      <p:pic>
        <p:nvPicPr>
          <p:cNvPr id="29" name="Picture 28">
            <a:extLst>
              <a:ext uri="{FF2B5EF4-FFF2-40B4-BE49-F238E27FC236}">
                <a16:creationId xmlns:a16="http://schemas.microsoft.com/office/drawing/2014/main" id="{61D344A4-C913-4B0B-9B98-14DBF9C9A247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 rot="5400000">
            <a:off x="1327405" y="5622542"/>
            <a:ext cx="2082974" cy="3747025"/>
          </a:xfrm>
          <a:prstGeom prst="rect">
            <a:avLst/>
          </a:prstGeom>
        </p:spPr>
      </p:pic>
      <p:pic>
        <p:nvPicPr>
          <p:cNvPr id="30" name="Picture 29">
            <a:extLst>
              <a:ext uri="{FF2B5EF4-FFF2-40B4-BE49-F238E27FC236}">
                <a16:creationId xmlns:a16="http://schemas.microsoft.com/office/drawing/2014/main" id="{C1FB5CB6-DD8D-4E92-A8E3-245908A8B9EB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6984" b="97474" l="9091" r="88843">
                        <a14:foregroundMark x1="52479" y1="7132" x2="66942" y2="7281"/>
                        <a14:foregroundMark x1="49587" y1="90045" x2="37603" y2="92571"/>
                        <a14:foregroundMark x1="28512" y1="95097" x2="26860" y2="97474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6200000">
            <a:off x="4909972" y="7082307"/>
            <a:ext cx="922396" cy="25651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49455029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8" name="Table 27">
            <a:extLst>
              <a:ext uri="{FF2B5EF4-FFF2-40B4-BE49-F238E27FC236}">
                <a16:creationId xmlns:a16="http://schemas.microsoft.com/office/drawing/2014/main" id="{45DD8D28-DECD-4407-A6CC-DDF34134A67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18762453"/>
              </p:ext>
            </p:extLst>
          </p:nvPr>
        </p:nvGraphicFramePr>
        <p:xfrm>
          <a:off x="3531462" y="2516615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1314715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  <a:gridCol w="1453531">
                  <a:extLst>
                    <a:ext uri="{9D8B030D-6E8A-4147-A177-3AD203B41FA5}">
                      <a16:colId xmlns:a16="http://schemas.microsoft.com/office/drawing/2014/main" val="419919200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QC test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All Parts Dimension Check During Production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48 Hr. Salt Spray Test for all components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Profile Checking with Special Jigs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Door Weight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Dead Load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2.5 – 6.5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Application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Automatic Washing Machine (5 – 9) Kg.</a:t>
                      </a:r>
                    </a:p>
                    <a:p>
                      <a:pPr fontAlgn="base"/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Accessories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Life Span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 </a:t>
                      </a:r>
                      <a:endParaRPr lang="en-US" sz="9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Working temp (C°)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-30 C° +110 C°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graphicFrame>
        <p:nvGraphicFramePr>
          <p:cNvPr id="30" name="Table 29">
            <a:extLst>
              <a:ext uri="{FF2B5EF4-FFF2-40B4-BE49-F238E27FC236}">
                <a16:creationId xmlns:a16="http://schemas.microsoft.com/office/drawing/2014/main" id="{367DE717-09BB-4ADD-A96B-72E7CC21243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00213609"/>
              </p:ext>
            </p:extLst>
          </p:nvPr>
        </p:nvGraphicFramePr>
        <p:xfrm>
          <a:off x="313600" y="2516337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2768246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Material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Main Body Hot Rolled Steel – DD11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Color / Finish 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Electroplating White or Yellow Galvanization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Min. Thickness 35 Microns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Key Features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100% Product Checking for Best Functionality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Quantity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 Pcs.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Weight (Kg)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14.70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Volume (m</a:t>
                      </a:r>
                      <a:r>
                        <a:rPr lang="en-US" sz="900" b="0" baseline="3000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) 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0.004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dirty="0">
                <a:solidFill>
                  <a:srgbClr val="3F3F3F"/>
                </a:solidFill>
                <a:latin typeface="Calibri"/>
                <a:ea typeface="Calibri"/>
                <a:cs typeface="Calibri"/>
                <a:sym typeface="Calibri"/>
              </a:rPr>
              <a:t>Page 55</a:t>
            </a:r>
            <a:endParaRPr sz="2000" b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31348928"/>
              </p:ext>
            </p:extLst>
          </p:nvPr>
        </p:nvGraphicFramePr>
        <p:xfrm>
          <a:off x="320040" y="320040"/>
          <a:ext cx="3703320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3320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Sector </a:t>
                      </a: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Model Group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Component for Home Appliances – Washing Machine Components.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Model Group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Automatic Washing Machine Metal Parts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Family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VHxx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Item Name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Washing Machine Block Fixation Bracket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Item Code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VH01</a:t>
                      </a:r>
                      <a:endParaRPr lang="en-US" sz="10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92627" y="2523722"/>
            <a:ext cx="3521355" cy="3585771"/>
            <a:chOff x="268802" y="2523722"/>
            <a:chExt cx="3521355" cy="3585771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496391" y="2559491"/>
              <a:ext cx="280325" cy="280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3491933" y="4927308"/>
              <a:ext cx="298224" cy="2982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3501069" y="5831309"/>
              <a:ext cx="278184" cy="27818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68802" y="2523722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84176" y="3510164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281744" y="4120767"/>
              <a:ext cx="253734" cy="2537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284177" y="4913746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276250" y="5381893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478" y="5827555"/>
              <a:ext cx="251133" cy="2511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3484210" y="5411533"/>
              <a:ext cx="300395" cy="2730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3478163" y="4130491"/>
              <a:ext cx="300395" cy="3003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86686" y="3496103"/>
              <a:ext cx="284783" cy="283268"/>
            </a:xfrm>
            <a:prstGeom prst="rect">
              <a:avLst/>
            </a:prstGeom>
          </p:spPr>
        </p:pic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8AB2D08C-E25E-43AC-8F6A-B5B8C39FBF97}"/>
              </a:ext>
            </a:extLst>
          </p:cNvPr>
          <p:cNvPicPr>
            <a:picLocks noChangeAspect="1"/>
          </p:cNvPicPr>
          <p:nvPr/>
        </p:nvPicPr>
        <p:blipFill rotWithShape="1">
          <a:blip r:embed="rId18"/>
          <a:srcRect t="14831" b="14723"/>
          <a:stretch/>
        </p:blipFill>
        <p:spPr>
          <a:xfrm>
            <a:off x="4023360" y="495665"/>
            <a:ext cx="2486818" cy="1751870"/>
          </a:xfrm>
          <a:prstGeom prst="rect">
            <a:avLst/>
          </a:prstGeom>
        </p:spPr>
      </p:pic>
      <p:sp>
        <p:nvSpPr>
          <p:cNvPr id="27" name="Rectangle 26">
            <a:extLst>
              <a:ext uri="{FF2B5EF4-FFF2-40B4-BE49-F238E27FC236}">
                <a16:creationId xmlns:a16="http://schemas.microsoft.com/office/drawing/2014/main" id="{80AF462D-FF42-42F0-8D32-A3D1EED66949}"/>
              </a:ext>
            </a:extLst>
          </p:cNvPr>
          <p:cNvSpPr/>
          <p:nvPr/>
        </p:nvSpPr>
        <p:spPr>
          <a:xfrm>
            <a:off x="4023360" y="320040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6" name="Picture 25">
            <a:extLst>
              <a:ext uri="{FF2B5EF4-FFF2-40B4-BE49-F238E27FC236}">
                <a16:creationId xmlns:a16="http://schemas.microsoft.com/office/drawing/2014/main" id="{8AE62002-A4E6-4444-841E-A5FE2A965040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165719" y="6454566"/>
            <a:ext cx="3936895" cy="2180356"/>
          </a:xfrm>
          <a:prstGeom prst="rect">
            <a:avLst/>
          </a:prstGeom>
        </p:spPr>
      </p:pic>
      <p:pic>
        <p:nvPicPr>
          <p:cNvPr id="31" name="Picture 30">
            <a:extLst>
              <a:ext uri="{FF2B5EF4-FFF2-40B4-BE49-F238E27FC236}">
                <a16:creationId xmlns:a16="http://schemas.microsoft.com/office/drawing/2014/main" id="{A26D7A4A-C20D-4010-9930-7FAEE60D390D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3697" b="95775" l="3901" r="96809">
                        <a14:foregroundMark x1="93440" y1="8451" x2="93972" y2="24648"/>
                        <a14:foregroundMark x1="8865" y1="68838" x2="18085" y2="80282"/>
                        <a14:foregroundMark x1="7270" y1="92958" x2="3901" y2="95775"/>
                        <a14:foregroundMark x1="96809" y1="5634" x2="95213" y2="369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294350" y="6493587"/>
            <a:ext cx="2215828" cy="22315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16774055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6" name="Table 45">
            <a:extLst>
              <a:ext uri="{FF2B5EF4-FFF2-40B4-BE49-F238E27FC236}">
                <a16:creationId xmlns:a16="http://schemas.microsoft.com/office/drawing/2014/main" id="{C996B378-9CAE-4783-87E9-9B0D67D407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48591290"/>
              </p:ext>
            </p:extLst>
          </p:nvPr>
        </p:nvGraphicFramePr>
        <p:xfrm>
          <a:off x="3533109" y="2520470"/>
          <a:ext cx="3186328" cy="3741544"/>
        </p:xfrm>
        <a:graphic>
          <a:graphicData uri="http://schemas.openxmlformats.org/drawingml/2006/table">
            <a:tbl>
              <a:tblPr/>
              <a:tblGrid>
                <a:gridCol w="1400841">
                  <a:extLst>
                    <a:ext uri="{9D8B030D-6E8A-4147-A177-3AD203B41FA5}">
                      <a16:colId xmlns:a16="http://schemas.microsoft.com/office/drawing/2014/main" val="3679284601"/>
                    </a:ext>
                  </a:extLst>
                </a:gridCol>
                <a:gridCol w="1339850">
                  <a:extLst>
                    <a:ext uri="{9D8B030D-6E8A-4147-A177-3AD203B41FA5}">
                      <a16:colId xmlns:a16="http://schemas.microsoft.com/office/drawing/2014/main" val="3496772389"/>
                    </a:ext>
                  </a:extLst>
                </a:gridCol>
                <a:gridCol w="445637">
                  <a:extLst>
                    <a:ext uri="{9D8B030D-6E8A-4147-A177-3AD203B41FA5}">
                      <a16:colId xmlns:a16="http://schemas.microsoft.com/office/drawing/2014/main" val="1725910461"/>
                    </a:ext>
                  </a:extLst>
                </a:gridCol>
              </a:tblGrid>
              <a:tr h="19511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إختبارات الجوده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1058253"/>
                  </a:ext>
                </a:extLst>
              </a:tr>
              <a:tr h="737986">
                <a:tc gridSpan="2">
                  <a:txBody>
                    <a:bodyPr/>
                    <a:lstStyle/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جميع الابعاد الخاصة بالمنتجات أثناء الإنتاج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عمل اختبار رذاذ الملح لكل الأجزاء لمدة 48 ساعة</a:t>
                      </a:r>
                    </a:p>
                    <a:p>
                      <a:pPr lvl="0"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إختبار قوة الإغلاق مع عدد مرات الإغلاق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93547832"/>
                  </a:ext>
                </a:extLst>
              </a:tr>
              <a:tr h="199684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وزن الباب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أقصي حمل 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1866788"/>
                  </a:ext>
                </a:extLst>
              </a:tr>
              <a:tr h="428966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dirty="0">
                          <a:latin typeface="+mj-lt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2.5 – 6.5 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25</a:t>
                      </a: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068657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التطبيقات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3014999"/>
                  </a:ext>
                </a:extLst>
              </a:tr>
              <a:tr h="553356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/>
                        <a:t> </a:t>
                      </a:r>
                      <a:r>
                        <a:rPr lang="ar-EG" sz="900" dirty="0"/>
                        <a:t>غسالة أوتوماتيكية (5 – 9) كجم</a:t>
                      </a:r>
                      <a:endParaRPr lang="ar-EG" sz="9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0249448"/>
                  </a:ext>
                </a:extLst>
              </a:tr>
              <a:tr h="20944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ملحقات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7593164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-</a:t>
                      </a:r>
                      <a:endParaRPr lang="en-US" sz="9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40558517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العمر الإفتراضي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9933002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-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177199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متوسط درجة الحرارة 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1263180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-30 C° +110 C°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166662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CF7C063-5445-4271-BC48-A257DBBDFD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55636942"/>
              </p:ext>
            </p:extLst>
          </p:nvPr>
        </p:nvGraphicFramePr>
        <p:xfrm>
          <a:off x="376378" y="2520470"/>
          <a:ext cx="3124200" cy="3735940"/>
        </p:xfrm>
        <a:graphic>
          <a:graphicData uri="http://schemas.openxmlformats.org/drawingml/2006/table">
            <a:tbl>
              <a:tblPr/>
              <a:tblGrid>
                <a:gridCol w="2690672">
                  <a:extLst>
                    <a:ext uri="{9D8B030D-6E8A-4147-A177-3AD203B41FA5}">
                      <a16:colId xmlns:a16="http://schemas.microsoft.com/office/drawing/2014/main" val="1457824148"/>
                    </a:ext>
                  </a:extLst>
                </a:gridCol>
                <a:gridCol w="433528">
                  <a:extLst>
                    <a:ext uri="{9D8B030D-6E8A-4147-A177-3AD203B41FA5}">
                      <a16:colId xmlns:a16="http://schemas.microsoft.com/office/drawing/2014/main" val="3923836364"/>
                    </a:ext>
                  </a:extLst>
                </a:gridCol>
              </a:tblGrid>
              <a:tr h="22908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المادة الخام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6447345"/>
                  </a:ext>
                </a:extLst>
              </a:tr>
              <a:tr h="727075">
                <a:tc>
                  <a:txBody>
                    <a:bodyPr/>
                    <a:lstStyle/>
                    <a:p>
                      <a:pPr marL="0" marR="0" lvl="0" indent="0" algn="r" defTabSz="914400" rtl="1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ar-EG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جسم الرئيسى: صاج مدرفل على الساخن مزيت مخلل 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DD11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</a:p>
                    <a:p>
                      <a:pPr algn="r" rtl="1" fontAlgn="ctr"/>
                      <a:endParaRPr kumimoji="0" lang="ar-EG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4929120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اللون / التشطيب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3960408"/>
                  </a:ext>
                </a:extLst>
              </a:tr>
              <a:tr h="426408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يتم عمل طلاء كهربائى أبيض و أصفر لجميع المكونات بطبقة لا تقل </a:t>
                      </a:r>
                    </a:p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سمكها عن 35 ميكرون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9159021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مميزات المنتج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2821659"/>
                  </a:ext>
                </a:extLst>
              </a:tr>
              <a:tr h="578808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يتم فحص 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100٪ من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المنتج للحصول على أفضل وظيفة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8358185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العدد في الكرتونه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63878387"/>
                  </a:ext>
                </a:extLst>
              </a:tr>
              <a:tr h="253443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50 قطعه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4963624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وزن الكرتونه كجم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4299295"/>
                  </a:ext>
                </a:extLst>
              </a:tr>
              <a:tr h="248608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14.70</a:t>
                      </a: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14163608"/>
                  </a:ext>
                </a:extLst>
              </a:tr>
              <a:tr h="22225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(</a:t>
                      </a: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</a:t>
                      </a:r>
                      <a:r>
                        <a:rPr kumimoji="0" lang="en-US" sz="900" b="0" i="0" u="none" strike="noStrike" kern="0" cap="none" spc="0" normalizeH="0" baseline="30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)</a:t>
                      </a:r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حجم الكرتونة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1325000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0.004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548827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صفحة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55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84649278"/>
              </p:ext>
            </p:extLst>
          </p:nvPr>
        </p:nvGraphicFramePr>
        <p:xfrm>
          <a:off x="3095625" y="256097"/>
          <a:ext cx="3334251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4251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القطاع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مكونات للأجهزة المنزلية - </a:t>
                      </a:r>
                      <a:r>
                        <a:rPr lang="ar-EG" sz="1000" dirty="0"/>
                        <a:t>مكونات الغسالة الأوتوماتك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مجموعة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/>
                        <a:t>قطع غيار الغسالة الأوتوماتيكية المعدنية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عائلة المنتج                                                                             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VHxx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74611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اسم المنتج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بلوك قوس تثبيت للغسالة الأوتوماتيكية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 كود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VH01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134216" y="2945184"/>
            <a:ext cx="3536476" cy="3240187"/>
            <a:chOff x="2998656" y="2895030"/>
            <a:chExt cx="3548546" cy="3339300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6216004" y="2896124"/>
              <a:ext cx="312206" cy="31220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6215062" y="4969255"/>
              <a:ext cx="332140" cy="33213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6221434" y="5924507"/>
              <a:ext cx="309821" cy="3098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998656" y="289503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3004485" y="3637802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3008393" y="4362848"/>
              <a:ext cx="282589" cy="28258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3010852" y="4988923"/>
              <a:ext cx="294829" cy="29482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3010896" y="5450435"/>
              <a:ext cx="294829" cy="29482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0156" y="5936952"/>
              <a:ext cx="279695" cy="2796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6210320" y="5465806"/>
              <a:ext cx="334557" cy="3041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6208680" y="4367171"/>
              <a:ext cx="334557" cy="33455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218118" y="3620966"/>
              <a:ext cx="317170" cy="315483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6E02D5FC-42F0-4724-B996-3007C3AA491B}"/>
              </a:ext>
            </a:extLst>
          </p:cNvPr>
          <p:cNvSpPr/>
          <p:nvPr/>
        </p:nvSpPr>
        <p:spPr>
          <a:xfrm>
            <a:off x="375553" y="242701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28" name="Picture 27">
            <a:extLst>
              <a:ext uri="{FF2B5EF4-FFF2-40B4-BE49-F238E27FC236}">
                <a16:creationId xmlns:a16="http://schemas.microsoft.com/office/drawing/2014/main" id="{6A6A5824-72AF-448B-A138-ADA065E9E1D1}"/>
              </a:ext>
            </a:extLst>
          </p:cNvPr>
          <p:cNvPicPr>
            <a:picLocks noChangeAspect="1"/>
          </p:cNvPicPr>
          <p:nvPr/>
        </p:nvPicPr>
        <p:blipFill rotWithShape="1">
          <a:blip r:embed="rId18"/>
          <a:srcRect t="14831" b="14723"/>
          <a:stretch/>
        </p:blipFill>
        <p:spPr>
          <a:xfrm>
            <a:off x="409073" y="437637"/>
            <a:ext cx="2433979" cy="1714647"/>
          </a:xfrm>
          <a:prstGeom prst="rect">
            <a:avLst/>
          </a:prstGeom>
        </p:spPr>
      </p:pic>
      <p:pic>
        <p:nvPicPr>
          <p:cNvPr id="31" name="Picture 30">
            <a:extLst>
              <a:ext uri="{FF2B5EF4-FFF2-40B4-BE49-F238E27FC236}">
                <a16:creationId xmlns:a16="http://schemas.microsoft.com/office/drawing/2014/main" id="{9DC1F067-8BAF-4BE1-8B15-6B61DBFB583A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165719" y="6454566"/>
            <a:ext cx="3936895" cy="2180356"/>
          </a:xfrm>
          <a:prstGeom prst="rect">
            <a:avLst/>
          </a:prstGeom>
        </p:spPr>
      </p:pic>
      <p:pic>
        <p:nvPicPr>
          <p:cNvPr id="32" name="Picture 31">
            <a:extLst>
              <a:ext uri="{FF2B5EF4-FFF2-40B4-BE49-F238E27FC236}">
                <a16:creationId xmlns:a16="http://schemas.microsoft.com/office/drawing/2014/main" id="{58783DC6-E3CE-4791-9F65-FA0677C63924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3697" b="95775" l="3901" r="96809">
                        <a14:foregroundMark x1="93440" y1="8451" x2="93972" y2="24648"/>
                        <a14:foregroundMark x1="8865" y1="68838" x2="18085" y2="80282"/>
                        <a14:foregroundMark x1="7270" y1="92958" x2="3901" y2="95775"/>
                        <a14:foregroundMark x1="96809" y1="5634" x2="95213" y2="369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294350" y="6493587"/>
            <a:ext cx="2215828" cy="22315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5240475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D599A723-9C74-4735-B264-3753FFD644A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21773" y="281308"/>
            <a:ext cx="2410327" cy="2049958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88497EB8-EAE4-422A-9648-ED986CDD28D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4920" y="6326724"/>
            <a:ext cx="4432176" cy="3121423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E41BEAE3-42E9-4682-BE99-8F452100D92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329598" y="6704709"/>
            <a:ext cx="2389839" cy="2743438"/>
          </a:xfrm>
          <a:prstGeom prst="rect">
            <a:avLst/>
          </a:prstGeom>
        </p:spPr>
      </p:pic>
      <p:graphicFrame>
        <p:nvGraphicFramePr>
          <p:cNvPr id="46" name="Table 45">
            <a:extLst>
              <a:ext uri="{FF2B5EF4-FFF2-40B4-BE49-F238E27FC236}">
                <a16:creationId xmlns:a16="http://schemas.microsoft.com/office/drawing/2014/main" id="{C996B378-9CAE-4783-87E9-9B0D67D407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64666418"/>
              </p:ext>
            </p:extLst>
          </p:nvPr>
        </p:nvGraphicFramePr>
        <p:xfrm>
          <a:off x="3533109" y="2520470"/>
          <a:ext cx="3186328" cy="3644182"/>
        </p:xfrm>
        <a:graphic>
          <a:graphicData uri="http://schemas.openxmlformats.org/drawingml/2006/table">
            <a:tbl>
              <a:tblPr/>
              <a:tblGrid>
                <a:gridCol w="1400841">
                  <a:extLst>
                    <a:ext uri="{9D8B030D-6E8A-4147-A177-3AD203B41FA5}">
                      <a16:colId xmlns:a16="http://schemas.microsoft.com/office/drawing/2014/main" val="3679284601"/>
                    </a:ext>
                  </a:extLst>
                </a:gridCol>
                <a:gridCol w="1339850">
                  <a:extLst>
                    <a:ext uri="{9D8B030D-6E8A-4147-A177-3AD203B41FA5}">
                      <a16:colId xmlns:a16="http://schemas.microsoft.com/office/drawing/2014/main" val="3496772389"/>
                    </a:ext>
                  </a:extLst>
                </a:gridCol>
                <a:gridCol w="445637">
                  <a:extLst>
                    <a:ext uri="{9D8B030D-6E8A-4147-A177-3AD203B41FA5}">
                      <a16:colId xmlns:a16="http://schemas.microsoft.com/office/drawing/2014/main" val="1725910461"/>
                    </a:ext>
                  </a:extLst>
                </a:gridCol>
              </a:tblGrid>
              <a:tr h="19511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إختبارات الجوده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1058253"/>
                  </a:ext>
                </a:extLst>
              </a:tr>
              <a:tr h="795136">
                <a:tc gridSpan="2">
                  <a:txBody>
                    <a:bodyPr/>
                    <a:lstStyle/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جميع الابعاد الخاصة بالمنتجات أثناء الإنتاج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عمل اختبار رذاذ الملح لكل الأجزاء لمدة 48 ساعة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إختبار قوة الإغلاق مع عدد مرات الإغلاق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إختبار السوسته مع عدد مرات الإغلاق ودرجه الحرارة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93547832"/>
                  </a:ext>
                </a:extLst>
              </a:tr>
              <a:tr h="199684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وزن الباب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أقصي حمل 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1866788"/>
                  </a:ext>
                </a:extLst>
              </a:tr>
              <a:tr h="346416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 – 13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32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068657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التطبيقات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3014999"/>
                  </a:ext>
                </a:extLst>
              </a:tr>
              <a:tr h="48139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60×80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60×90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0249448"/>
                  </a:ext>
                </a:extLst>
              </a:tr>
              <a:tr h="20944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ملحقات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7593164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MB10, MB11, MB12 and MB13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40558517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العمر الإفتراضي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9933002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20.000 دورة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177199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متوسط درجة الحرارة 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1263180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-30 C° +1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30</a:t>
                      </a:r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C°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166662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CF7C063-5445-4271-BC48-A257DBBDFD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02930994"/>
              </p:ext>
            </p:extLst>
          </p:nvPr>
        </p:nvGraphicFramePr>
        <p:xfrm>
          <a:off x="376378" y="2520470"/>
          <a:ext cx="3124200" cy="3651730"/>
        </p:xfrm>
        <a:graphic>
          <a:graphicData uri="http://schemas.openxmlformats.org/drawingml/2006/table">
            <a:tbl>
              <a:tblPr/>
              <a:tblGrid>
                <a:gridCol w="2690672">
                  <a:extLst>
                    <a:ext uri="{9D8B030D-6E8A-4147-A177-3AD203B41FA5}">
                      <a16:colId xmlns:a16="http://schemas.microsoft.com/office/drawing/2014/main" val="1457824148"/>
                    </a:ext>
                  </a:extLst>
                </a:gridCol>
                <a:gridCol w="433528">
                  <a:extLst>
                    <a:ext uri="{9D8B030D-6E8A-4147-A177-3AD203B41FA5}">
                      <a16:colId xmlns:a16="http://schemas.microsoft.com/office/drawing/2014/main" val="3923836364"/>
                    </a:ext>
                  </a:extLst>
                </a:gridCol>
              </a:tblGrid>
              <a:tr h="22908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المادة الخام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6447345"/>
                  </a:ext>
                </a:extLst>
              </a:tr>
              <a:tr h="8001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DD11  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الجسم الرئيسي: صاج مدرفل على الساخن مزيت مخلل</a:t>
                      </a:r>
                    </a:p>
                    <a:p>
                      <a:pPr algn="r" rtl="0" fontAlgn="ctr"/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DD11  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الذراع الخلفي والامامي: صاج مدرفل على الساخن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   C98 UNI3832 :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السوسته</a:t>
                      </a:r>
                    </a:p>
                    <a:p>
                      <a:pPr algn="r" rtl="0" fontAlgn="ctr"/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   Fe CB4FF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&amp;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C35 Temp :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البرشام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4929120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اللون / التشطيب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3960408"/>
                  </a:ext>
                </a:extLst>
              </a:tr>
              <a:tr h="343858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يتم عمل طلاء كهربائى بالزنك لجميع المكونات بطبقة لا تقل سمكها  </a:t>
                      </a:r>
                    </a:p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عن 25 ميكرون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9159021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مميزات المنتج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2821659"/>
                  </a:ext>
                </a:extLst>
              </a:tr>
              <a:tr h="504123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يتم فحص المنتج كاملا والتأكد من أن كل جزء يقوم بدوره علي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أكمل وجه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البرشام و السوستة المستخدمة من شركة إيطالية متخصصة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8358185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العدد في الكرتونه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63878387"/>
                  </a:ext>
                </a:extLst>
              </a:tr>
              <a:tr h="253443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100 قطعه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4963624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وزن الكرتونه كجم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4299295"/>
                  </a:ext>
                </a:extLst>
              </a:tr>
              <a:tr h="248608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20.06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14163608"/>
                  </a:ext>
                </a:extLst>
              </a:tr>
              <a:tr h="22225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(</a:t>
                      </a: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</a:t>
                      </a:r>
                      <a:r>
                        <a:rPr kumimoji="0" lang="en-US" sz="900" b="0" i="0" u="none" strike="noStrike" kern="0" cap="none" spc="0" normalizeH="0" baseline="30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)</a:t>
                      </a:r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حجم الكرتونة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1325000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0.027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548827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صفحة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0</a:t>
            </a: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6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68651500"/>
              </p:ext>
            </p:extLst>
          </p:nvPr>
        </p:nvGraphicFramePr>
        <p:xfrm>
          <a:off x="3095625" y="256097"/>
          <a:ext cx="3334251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4251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القطاع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مكونات للأجهزة المنزلية-مكونات للبوتاجاز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مجموعة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مفصلات باب الفرن- الباب الرئيسي  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عائلة المنتج                                                                             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MHxx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اسم المنتج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r" rtl="1" fontAlgn="base"/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مفصلة باب الفرن الرئيسية – عائلة 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SP01</a:t>
                      </a: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- موديل 51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 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 كود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lvl="0" algn="r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MH</a:t>
                      </a: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51</a:t>
                      </a:r>
                      <a:endParaRPr lang="en-US" sz="10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134216" y="2945184"/>
            <a:ext cx="3536476" cy="3154450"/>
            <a:chOff x="2998656" y="2895030"/>
            <a:chExt cx="3548546" cy="3250947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6216004" y="2896124"/>
              <a:ext cx="312206" cy="31220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6215062" y="4890726"/>
              <a:ext cx="332140" cy="3321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6221434" y="5836154"/>
              <a:ext cx="309821" cy="3098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2998656" y="289503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3004485" y="367707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12">
              <a:alphaModFix/>
            </a:blip>
            <a:srcRect/>
            <a:stretch/>
          </p:blipFill>
          <p:spPr>
            <a:xfrm>
              <a:off x="3008393" y="4303951"/>
              <a:ext cx="282589" cy="28259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3">
              <a:alphaModFix/>
            </a:blip>
            <a:srcRect/>
            <a:stretch/>
          </p:blipFill>
          <p:spPr>
            <a:xfrm>
              <a:off x="3010852" y="4910391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4">
              <a:alphaModFix/>
            </a:blip>
            <a:srcRect/>
            <a:stretch/>
          </p:blipFill>
          <p:spPr>
            <a:xfrm>
              <a:off x="3010896" y="5381723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BEBA8EAE-BF5A-486C-A8C5-ECC9F3942E4B}">
                  <a14:imgProps xmlns:a14="http://schemas.microsoft.com/office/drawing/2010/main">
                    <a14:imgLayer r:embed="rId16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0156" y="5848612"/>
              <a:ext cx="279695" cy="2796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7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6210320" y="5377459"/>
              <a:ext cx="334557" cy="304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8">
              <a:alphaModFix/>
            </a:blip>
            <a:srcRect/>
            <a:stretch/>
          </p:blipFill>
          <p:spPr>
            <a:xfrm>
              <a:off x="6208680" y="4308274"/>
              <a:ext cx="334557" cy="33455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>
              <a:extLst>
                <a:ext uri="{BEBA8EAE-BF5A-486C-A8C5-ECC9F3942E4B}">
                  <a14:imgProps xmlns:a14="http://schemas.microsoft.com/office/drawing/2010/main">
                    <a14:imgLayer r:embed="rId20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218118" y="3660233"/>
              <a:ext cx="317170" cy="315483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6E02D5FC-42F0-4724-B996-3007C3AA491B}"/>
              </a:ext>
            </a:extLst>
          </p:cNvPr>
          <p:cNvSpPr/>
          <p:nvPr/>
        </p:nvSpPr>
        <p:spPr>
          <a:xfrm>
            <a:off x="375553" y="242701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C8795A52-9BF7-4FE3-A93C-EB47976D4B5E}"/>
              </a:ext>
            </a:extLst>
          </p:cNvPr>
          <p:cNvSpPr txBox="1"/>
          <p:nvPr/>
        </p:nvSpPr>
        <p:spPr>
          <a:xfrm>
            <a:off x="201431" y="6577619"/>
            <a:ext cx="187675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r">
              <a:defRPr/>
            </a:pPr>
            <a:r>
              <a:rPr kumimoji="0" 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Ø3.6mm</a:t>
            </a:r>
            <a:r>
              <a:rPr lang="ar-EG" sz="9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قطر</a:t>
            </a:r>
            <a:r>
              <a:rPr lang="ar-EG" sz="9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السوستة = </a:t>
            </a:r>
            <a:endParaRPr kumimoji="0" lang="en-US" sz="9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إجمالى عدد اللفات </a:t>
            </a:r>
            <a:r>
              <a:rPr kumimoji="0" 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=</a:t>
            </a: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12</a:t>
            </a:r>
            <a:endParaRPr kumimoji="0" lang="en-US" sz="9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D4726C76-2645-4846-91B7-67E71CD407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56013567"/>
              </p:ext>
            </p:extLst>
          </p:nvPr>
        </p:nvGraphicFramePr>
        <p:xfrm>
          <a:off x="4025849" y="6270421"/>
          <a:ext cx="1612900" cy="987629"/>
        </p:xfrm>
        <a:graphic>
          <a:graphicData uri="http://schemas.openxmlformats.org/drawingml/2006/table">
            <a:tbl>
              <a:tblPr/>
              <a:tblGrid>
                <a:gridCol w="533400">
                  <a:extLst>
                    <a:ext uri="{9D8B030D-6E8A-4147-A177-3AD203B41FA5}">
                      <a16:colId xmlns:a16="http://schemas.microsoft.com/office/drawing/2014/main" val="2797794582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985386739"/>
                    </a:ext>
                  </a:extLst>
                </a:gridCol>
                <a:gridCol w="393700">
                  <a:extLst>
                    <a:ext uri="{9D8B030D-6E8A-4147-A177-3AD203B41FA5}">
                      <a16:colId xmlns:a16="http://schemas.microsoft.com/office/drawing/2014/main" val="270973906"/>
                    </a:ext>
                  </a:extLst>
                </a:gridCol>
                <a:gridCol w="330200">
                  <a:extLst>
                    <a:ext uri="{9D8B030D-6E8A-4147-A177-3AD203B41FA5}">
                      <a16:colId xmlns:a16="http://schemas.microsoft.com/office/drawing/2014/main" val="3093605234"/>
                    </a:ext>
                  </a:extLst>
                </a:gridCol>
              </a:tblGrid>
              <a:tr h="435179">
                <a:tc>
                  <a:txBody>
                    <a:bodyPr/>
                    <a:lstStyle/>
                    <a:p>
                      <a:pPr algn="ctr" rtl="1" fontAlgn="ctr"/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مكان التثبيت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وزن</a:t>
                      </a:r>
                      <a:b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 الباب </a:t>
                      </a:r>
                      <a:b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(كجم)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قطر</a:t>
                      </a:r>
                      <a:b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 السوستة</a:t>
                      </a:r>
                      <a:b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(مم)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موديل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1027636"/>
                  </a:ext>
                </a:extLst>
              </a:tr>
              <a:tr h="184150">
                <a:tc>
                  <a:txBody>
                    <a:bodyPr/>
                    <a:lstStyle/>
                    <a:p>
                      <a:pPr algn="ctr" fontAlgn="b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يمين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8 - 13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3.6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MH50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92773861"/>
                  </a:ext>
                </a:extLst>
              </a:tr>
              <a:tr h="184150">
                <a:tc>
                  <a:txBody>
                    <a:bodyPr/>
                    <a:lstStyle/>
                    <a:p>
                      <a:pPr algn="ctr" fontAlgn="b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شمال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8 - 13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+mn-cs"/>
                          <a:sym typeface="Arial"/>
                        </a:rPr>
                        <a:t>3.6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MH51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91980209"/>
                  </a:ext>
                </a:extLst>
              </a:tr>
              <a:tr h="184150">
                <a:tc>
                  <a:txBody>
                    <a:bodyPr/>
                    <a:lstStyle/>
                    <a:p>
                      <a:pPr algn="ctr" fontAlgn="b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يمين أو شمال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8 - 13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+mn-cs"/>
                          <a:sym typeface="Arial"/>
                        </a:rPr>
                        <a:t>3.6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MH65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7382784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59307717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1" name="Table 30">
            <a:extLst>
              <a:ext uri="{FF2B5EF4-FFF2-40B4-BE49-F238E27FC236}">
                <a16:creationId xmlns:a16="http://schemas.microsoft.com/office/drawing/2014/main" id="{59D3DF1F-125C-4DCF-AEF3-9BAB4E1DCA0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46268352"/>
              </p:ext>
            </p:extLst>
          </p:nvPr>
        </p:nvGraphicFramePr>
        <p:xfrm>
          <a:off x="3531462" y="2516615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1314715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  <a:gridCol w="1453531">
                  <a:extLst>
                    <a:ext uri="{9D8B030D-6E8A-4147-A177-3AD203B41FA5}">
                      <a16:colId xmlns:a16="http://schemas.microsoft.com/office/drawing/2014/main" val="419919200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QC test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All Parts Dimension Check During Production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48 Hr. Salt Spray Test for all components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Door Weight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Dead Load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Application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Automatic Washing Machine (5 – 9) Kg.</a:t>
                      </a:r>
                    </a:p>
                    <a:p>
                      <a:pPr fontAlgn="base"/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Accessories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Life Span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 </a:t>
                      </a:r>
                      <a:endParaRPr lang="en-US" sz="9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Working temp (C°)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-30 C° +140 C°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graphicFrame>
        <p:nvGraphicFramePr>
          <p:cNvPr id="32" name="Table 31">
            <a:extLst>
              <a:ext uri="{FF2B5EF4-FFF2-40B4-BE49-F238E27FC236}">
                <a16:creationId xmlns:a16="http://schemas.microsoft.com/office/drawing/2014/main" id="{9D58C41C-97CA-4FFF-89F1-FB2AC56CF05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38692186"/>
              </p:ext>
            </p:extLst>
          </p:nvPr>
        </p:nvGraphicFramePr>
        <p:xfrm>
          <a:off x="313600" y="2516337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2768246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Material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Main Body AISI 430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Color / Finish 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Polished Stainless Steel Body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Key Features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100% Product Checking for Best Functionality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Quantity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1000 Pcs.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Weight (Kg)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5.20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Volume (m</a:t>
                      </a:r>
                      <a:r>
                        <a:rPr lang="en-US" sz="900" b="0" baseline="3000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) 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0.002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dirty="0">
                <a:solidFill>
                  <a:srgbClr val="3F3F3F"/>
                </a:solidFill>
                <a:latin typeface="Calibri"/>
                <a:ea typeface="Calibri"/>
                <a:cs typeface="Calibri"/>
                <a:sym typeface="Calibri"/>
              </a:rPr>
              <a:t>Page 56</a:t>
            </a:r>
            <a:endParaRPr sz="2000" b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01202307"/>
              </p:ext>
            </p:extLst>
          </p:nvPr>
        </p:nvGraphicFramePr>
        <p:xfrm>
          <a:off x="320040" y="320040"/>
          <a:ext cx="3703320" cy="193700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3320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Sector </a:t>
                      </a: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Model Group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Component for Home Appliances – Washing Machine Components.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Model Group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Automatic Washing Machine Metal Parts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Family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SRxx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Item Name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Auto Washing Machine Inner Drum Rivet – Diam 10, L7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Item Code</a:t>
                      </a:r>
                    </a:p>
                    <a:p>
                      <a:pPr lvl="0"/>
                      <a:r>
                        <a:rPr lang="en-US" sz="105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SR01</a:t>
                      </a:r>
                      <a:endParaRPr lang="en-US" sz="11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92627" y="2523722"/>
            <a:ext cx="3521355" cy="3585771"/>
            <a:chOff x="268802" y="2523722"/>
            <a:chExt cx="3521355" cy="3585771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496391" y="2559491"/>
              <a:ext cx="280325" cy="280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3491933" y="4927308"/>
              <a:ext cx="298224" cy="2982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3501069" y="5831309"/>
              <a:ext cx="278184" cy="27818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68802" y="2523722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84176" y="3510164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281744" y="4120767"/>
              <a:ext cx="253734" cy="2537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284177" y="4913746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276250" y="5381893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478" y="5827555"/>
              <a:ext cx="251133" cy="2511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3484210" y="5411533"/>
              <a:ext cx="300395" cy="2730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3478163" y="4130491"/>
              <a:ext cx="300395" cy="3003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86686" y="3496103"/>
              <a:ext cx="284783" cy="283268"/>
            </a:xfrm>
            <a:prstGeom prst="rect">
              <a:avLst/>
            </a:prstGeom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A6EAE907-8352-42DD-B8C6-96EEC2F8C969}"/>
              </a:ext>
            </a:extLst>
          </p:cNvPr>
          <p:cNvSpPr/>
          <p:nvPr/>
        </p:nvSpPr>
        <p:spPr>
          <a:xfrm>
            <a:off x="4023360" y="320040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7D3F238C-1FF1-4A49-A130-BF834A0560E4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657351" y="6519354"/>
            <a:ext cx="2149678" cy="2603358"/>
          </a:xfrm>
          <a:prstGeom prst="rect">
            <a:avLst/>
          </a:prstGeom>
        </p:spPr>
      </p:pic>
      <p:pic>
        <p:nvPicPr>
          <p:cNvPr id="34" name="Picture 33">
            <a:extLst>
              <a:ext uri="{FF2B5EF4-FFF2-40B4-BE49-F238E27FC236}">
                <a16:creationId xmlns:a16="http://schemas.microsoft.com/office/drawing/2014/main" id="{1F901245-74C0-4497-987C-3342B9C7D80A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9275" b="91304" l="9568" r="90741">
                        <a14:foregroundMark x1="54012" y1="91884" x2="42901" y2="91014"/>
                        <a14:foregroundMark x1="90741" y1="30435" x2="90741" y2="35072"/>
                        <a14:foregroundMark x1="9877" y1="52174" x2="9568" y2="47826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878145" y="7796659"/>
            <a:ext cx="1245337" cy="1326053"/>
          </a:xfrm>
          <a:prstGeom prst="rect">
            <a:avLst/>
          </a:prstGeom>
        </p:spPr>
      </p:pic>
      <p:pic>
        <p:nvPicPr>
          <p:cNvPr id="35" name="Picture 34" descr="A picture containing metalware, cup&#10;&#10;Description automatically generated">
            <a:extLst>
              <a:ext uri="{FF2B5EF4-FFF2-40B4-BE49-F238E27FC236}">
                <a16:creationId xmlns:a16="http://schemas.microsoft.com/office/drawing/2014/main" id="{C8832BFE-C07C-4162-9AC0-5EA590BCA7D2}"/>
              </a:ext>
            </a:extLst>
          </p:cNvPr>
          <p:cNvPicPr>
            <a:picLocks noChangeAspect="1"/>
          </p:cNvPicPr>
          <p:nvPr/>
        </p:nvPicPr>
        <p:blipFill rotWithShape="1">
          <a:blip r:embed="rId21"/>
          <a:srcRect l="52222" t="37281" r="18546" b="18796"/>
          <a:stretch/>
        </p:blipFill>
        <p:spPr>
          <a:xfrm>
            <a:off x="4264392" y="371289"/>
            <a:ext cx="2004753" cy="20006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31232737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6" name="Table 45">
            <a:extLst>
              <a:ext uri="{FF2B5EF4-FFF2-40B4-BE49-F238E27FC236}">
                <a16:creationId xmlns:a16="http://schemas.microsoft.com/office/drawing/2014/main" id="{C996B378-9CAE-4783-87E9-9B0D67D407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47157519"/>
              </p:ext>
            </p:extLst>
          </p:nvPr>
        </p:nvGraphicFramePr>
        <p:xfrm>
          <a:off x="3533109" y="2520470"/>
          <a:ext cx="3186328" cy="3741544"/>
        </p:xfrm>
        <a:graphic>
          <a:graphicData uri="http://schemas.openxmlformats.org/drawingml/2006/table">
            <a:tbl>
              <a:tblPr/>
              <a:tblGrid>
                <a:gridCol w="1400841">
                  <a:extLst>
                    <a:ext uri="{9D8B030D-6E8A-4147-A177-3AD203B41FA5}">
                      <a16:colId xmlns:a16="http://schemas.microsoft.com/office/drawing/2014/main" val="3679284601"/>
                    </a:ext>
                  </a:extLst>
                </a:gridCol>
                <a:gridCol w="1339850">
                  <a:extLst>
                    <a:ext uri="{9D8B030D-6E8A-4147-A177-3AD203B41FA5}">
                      <a16:colId xmlns:a16="http://schemas.microsoft.com/office/drawing/2014/main" val="3496772389"/>
                    </a:ext>
                  </a:extLst>
                </a:gridCol>
                <a:gridCol w="445637">
                  <a:extLst>
                    <a:ext uri="{9D8B030D-6E8A-4147-A177-3AD203B41FA5}">
                      <a16:colId xmlns:a16="http://schemas.microsoft.com/office/drawing/2014/main" val="1725910461"/>
                    </a:ext>
                  </a:extLst>
                </a:gridCol>
              </a:tblGrid>
              <a:tr h="19511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إختبارات الجوده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1058253"/>
                  </a:ext>
                </a:extLst>
              </a:tr>
              <a:tr h="737986">
                <a:tc gridSpan="2">
                  <a:txBody>
                    <a:bodyPr/>
                    <a:lstStyle/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جميع الابعاد الخاصة بالمنتجات أثناء الإنتاج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عمل اختبار رذاذ الملح لكل الأجزاء لمدة 48 ساعة</a:t>
                      </a:r>
                    </a:p>
                    <a:p>
                      <a:pPr lvl="0"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إختبار قوة الإغلاق مع عدد مرات الإغلاق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93547832"/>
                  </a:ext>
                </a:extLst>
              </a:tr>
              <a:tr h="199684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وزن الباب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أقصي حمل 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1866788"/>
                  </a:ext>
                </a:extLst>
              </a:tr>
              <a:tr h="428966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dirty="0">
                          <a:latin typeface="+mj-lt"/>
                          <a:cs typeface="Times New Roman" panose="02020603050405020304" pitchFamily="18" charset="0"/>
                        </a:rPr>
                        <a:t> -</a:t>
                      </a: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-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068657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التطبيقات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3014999"/>
                  </a:ext>
                </a:extLst>
              </a:tr>
              <a:tr h="553356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/>
                        <a:t> </a:t>
                      </a:r>
                      <a:r>
                        <a:rPr lang="ar-EG" sz="900" dirty="0"/>
                        <a:t>غسالة أوتوماتيكية (5 – 9) كجم</a:t>
                      </a:r>
                      <a:endParaRPr lang="ar-EG" sz="9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0249448"/>
                  </a:ext>
                </a:extLst>
              </a:tr>
              <a:tr h="20944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ملحقات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7593164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-</a:t>
                      </a:r>
                      <a:endParaRPr lang="en-US" sz="9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40558517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العمر الإفتراضي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9933002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-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177199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متوسط درجة الحرارة 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1263180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-30 C° +140 C°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166662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CF7C063-5445-4271-BC48-A257DBBDFD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77261336"/>
              </p:ext>
            </p:extLst>
          </p:nvPr>
        </p:nvGraphicFramePr>
        <p:xfrm>
          <a:off x="376378" y="2520470"/>
          <a:ext cx="3124200" cy="3735940"/>
        </p:xfrm>
        <a:graphic>
          <a:graphicData uri="http://schemas.openxmlformats.org/drawingml/2006/table">
            <a:tbl>
              <a:tblPr/>
              <a:tblGrid>
                <a:gridCol w="2690672">
                  <a:extLst>
                    <a:ext uri="{9D8B030D-6E8A-4147-A177-3AD203B41FA5}">
                      <a16:colId xmlns:a16="http://schemas.microsoft.com/office/drawing/2014/main" val="1457824148"/>
                    </a:ext>
                  </a:extLst>
                </a:gridCol>
                <a:gridCol w="433528">
                  <a:extLst>
                    <a:ext uri="{9D8B030D-6E8A-4147-A177-3AD203B41FA5}">
                      <a16:colId xmlns:a16="http://schemas.microsoft.com/office/drawing/2014/main" val="3923836364"/>
                    </a:ext>
                  </a:extLst>
                </a:gridCol>
              </a:tblGrid>
              <a:tr h="22908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المادة الخام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6447345"/>
                  </a:ext>
                </a:extLst>
              </a:tr>
              <a:tr h="727075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ar-EG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AISI 304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 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الجسم الرئيسي: </a:t>
                      </a:r>
                    </a:p>
                    <a:p>
                      <a:pPr algn="r" rtl="1" fontAlgn="ctr"/>
                      <a:endParaRPr kumimoji="0" lang="ar-EG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4929120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اللون / التشطيب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3960408"/>
                  </a:ext>
                </a:extLst>
              </a:tr>
              <a:tr h="426408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الجسم مطلى إستانلس إستيل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9159021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مميزات المنتج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2821659"/>
                  </a:ext>
                </a:extLst>
              </a:tr>
              <a:tr h="578808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يتم فحص 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100٪ من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المنتج للحصول على أفضل وظيفة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8358185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العدد في الكرتونه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63878387"/>
                  </a:ext>
                </a:extLst>
              </a:tr>
              <a:tr h="253443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1000 قطعه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4963624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وزن الكرتونه كجم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4299295"/>
                  </a:ext>
                </a:extLst>
              </a:tr>
              <a:tr h="248608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5.20</a:t>
                      </a: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14163608"/>
                  </a:ext>
                </a:extLst>
              </a:tr>
              <a:tr h="22225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(</a:t>
                      </a: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</a:t>
                      </a:r>
                      <a:r>
                        <a:rPr kumimoji="0" lang="en-US" sz="900" b="0" i="0" u="none" strike="noStrike" kern="0" cap="none" spc="0" normalizeH="0" baseline="30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)</a:t>
                      </a:r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حجم الكرتونة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1325000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0.002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548827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صفحة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56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10761615"/>
              </p:ext>
            </p:extLst>
          </p:nvPr>
        </p:nvGraphicFramePr>
        <p:xfrm>
          <a:off x="3095625" y="256097"/>
          <a:ext cx="3334251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4251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القطاع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مكونات للأجهزة المنزلية - </a:t>
                      </a:r>
                      <a:r>
                        <a:rPr lang="ar-EG" sz="1000" dirty="0"/>
                        <a:t>مكونات الغسالة الأوتوماتك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مجموعة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/>
                        <a:t>قطع غيار الغسالة الأوتوماتيكية المعدنية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عائلة المنتج                                                                             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SRxx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74611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اسم المنتج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برشام الحلة الداخلى للغسالة الأوتوماتيكية - قطر الدائرة 10, 17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 كود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SR01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134216" y="2945184"/>
            <a:ext cx="3536476" cy="3240187"/>
            <a:chOff x="2998656" y="2895030"/>
            <a:chExt cx="3548546" cy="3339300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6216004" y="2896124"/>
              <a:ext cx="312206" cy="31220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6215062" y="4969255"/>
              <a:ext cx="332140" cy="33213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6221434" y="5924507"/>
              <a:ext cx="309821" cy="3098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998656" y="289503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3004485" y="3637802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3008393" y="4362848"/>
              <a:ext cx="282589" cy="28258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3010852" y="4988923"/>
              <a:ext cx="294829" cy="29482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3010896" y="5450435"/>
              <a:ext cx="294829" cy="29482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0156" y="5936952"/>
              <a:ext cx="279695" cy="2796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6210320" y="5465806"/>
              <a:ext cx="334557" cy="3041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6208680" y="4367171"/>
              <a:ext cx="334557" cy="33455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218118" y="3620966"/>
              <a:ext cx="317170" cy="315483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6E02D5FC-42F0-4724-B996-3007C3AA491B}"/>
              </a:ext>
            </a:extLst>
          </p:cNvPr>
          <p:cNvSpPr/>
          <p:nvPr/>
        </p:nvSpPr>
        <p:spPr>
          <a:xfrm>
            <a:off x="375553" y="242701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E404FF9B-972B-41AF-9714-10F41134026C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619131" y="290326"/>
            <a:ext cx="1999661" cy="1999661"/>
          </a:xfrm>
          <a:prstGeom prst="rect">
            <a:avLst/>
          </a:prstGeom>
        </p:spPr>
      </p:pic>
      <p:pic>
        <p:nvPicPr>
          <p:cNvPr id="29" name="Picture 28">
            <a:extLst>
              <a:ext uri="{FF2B5EF4-FFF2-40B4-BE49-F238E27FC236}">
                <a16:creationId xmlns:a16="http://schemas.microsoft.com/office/drawing/2014/main" id="{30A53376-1EF5-4D8A-B1BD-208595C9796F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657351" y="6519354"/>
            <a:ext cx="2149678" cy="2603358"/>
          </a:xfrm>
          <a:prstGeom prst="rect">
            <a:avLst/>
          </a:prstGeom>
        </p:spPr>
      </p:pic>
      <p:pic>
        <p:nvPicPr>
          <p:cNvPr id="30" name="Picture 29">
            <a:extLst>
              <a:ext uri="{FF2B5EF4-FFF2-40B4-BE49-F238E27FC236}">
                <a16:creationId xmlns:a16="http://schemas.microsoft.com/office/drawing/2014/main" id="{418CF286-EBB1-404F-9946-A8675DB09D81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9275" b="91304" l="9568" r="90741">
                        <a14:foregroundMark x1="54012" y1="91884" x2="42901" y2="91014"/>
                        <a14:foregroundMark x1="90741" y1="30435" x2="90741" y2="35072"/>
                        <a14:foregroundMark x1="9877" y1="52174" x2="9568" y2="47826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878145" y="7796659"/>
            <a:ext cx="1245337" cy="13260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6153370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1" name="Table 30">
            <a:extLst>
              <a:ext uri="{FF2B5EF4-FFF2-40B4-BE49-F238E27FC236}">
                <a16:creationId xmlns:a16="http://schemas.microsoft.com/office/drawing/2014/main" id="{AAB21151-A680-42EF-9F1D-9ABBD7DA6D0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84213965"/>
              </p:ext>
            </p:extLst>
          </p:nvPr>
        </p:nvGraphicFramePr>
        <p:xfrm>
          <a:off x="3531462" y="2516615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1314715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  <a:gridCol w="1453531">
                  <a:extLst>
                    <a:ext uri="{9D8B030D-6E8A-4147-A177-3AD203B41FA5}">
                      <a16:colId xmlns:a16="http://schemas.microsoft.com/office/drawing/2014/main" val="419919200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QC test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All Parts Dimension Check During Production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48 Hr. Salt Spray Test for all components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Door Weight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Dead Load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Application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Automatic Washing Machine (5 – 9) Kg.</a:t>
                      </a:r>
                    </a:p>
                    <a:p>
                      <a:pPr fontAlgn="base"/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Accessories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Life Span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 </a:t>
                      </a:r>
                      <a:endParaRPr lang="en-US" sz="9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Working temp (C°)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-30 C° +140 C°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graphicFrame>
        <p:nvGraphicFramePr>
          <p:cNvPr id="32" name="Table 31">
            <a:extLst>
              <a:ext uri="{FF2B5EF4-FFF2-40B4-BE49-F238E27FC236}">
                <a16:creationId xmlns:a16="http://schemas.microsoft.com/office/drawing/2014/main" id="{DA0FD8C3-B05F-4444-B377-F509A113B3B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04936412"/>
              </p:ext>
            </p:extLst>
          </p:nvPr>
        </p:nvGraphicFramePr>
        <p:xfrm>
          <a:off x="313600" y="2516337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2768246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Material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Main Body AISI 430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Color / Finish 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Polished Stainless Steel Body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Key Features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100% Product Checking for Best Functionality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Quantity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1000 Pcs.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Weight (Kg)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9.50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Volume (m</a:t>
                      </a:r>
                      <a:r>
                        <a:rPr lang="en-US" sz="900" b="0" baseline="3000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) 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0.004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dirty="0">
                <a:solidFill>
                  <a:srgbClr val="3F3F3F"/>
                </a:solidFill>
                <a:latin typeface="Calibri"/>
                <a:ea typeface="Calibri"/>
                <a:cs typeface="Calibri"/>
                <a:sym typeface="Calibri"/>
              </a:rPr>
              <a:t>Page 57</a:t>
            </a:r>
            <a:endParaRPr sz="2000" b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35643516"/>
              </p:ext>
            </p:extLst>
          </p:nvPr>
        </p:nvGraphicFramePr>
        <p:xfrm>
          <a:off x="320040" y="320040"/>
          <a:ext cx="3703320" cy="193700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3320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Sector </a:t>
                      </a: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Model Group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Component for Home Appliances – Washing Machine Components.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Model Group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Automatic Washing Machine Metal Parts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Family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SRxx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Item Name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Auto Washing Machine Inner Drum Rivet – Diam 10, L15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Item Code</a:t>
                      </a:r>
                    </a:p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05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SR02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92627" y="2523722"/>
            <a:ext cx="3521355" cy="3585771"/>
            <a:chOff x="268802" y="2523722"/>
            <a:chExt cx="3521355" cy="3585771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496391" y="2559491"/>
              <a:ext cx="280325" cy="280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3491933" y="4927308"/>
              <a:ext cx="298224" cy="2982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3501069" y="5831309"/>
              <a:ext cx="278184" cy="27818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68802" y="2523722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84176" y="3510164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281744" y="4120767"/>
              <a:ext cx="253734" cy="2537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284177" y="4913746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276250" y="5381893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478" y="5827555"/>
              <a:ext cx="251133" cy="2511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3484210" y="5411533"/>
              <a:ext cx="300395" cy="2730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3478163" y="4130491"/>
              <a:ext cx="300395" cy="3003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86686" y="3496103"/>
              <a:ext cx="284783" cy="283268"/>
            </a:xfrm>
            <a:prstGeom prst="rect">
              <a:avLst/>
            </a:prstGeom>
          </p:spPr>
        </p:pic>
      </p:grpSp>
      <p:sp>
        <p:nvSpPr>
          <p:cNvPr id="28" name="Rectangle 27">
            <a:extLst>
              <a:ext uri="{FF2B5EF4-FFF2-40B4-BE49-F238E27FC236}">
                <a16:creationId xmlns:a16="http://schemas.microsoft.com/office/drawing/2014/main" id="{0E215897-A16C-4EA6-A113-F11FAAB788F6}"/>
              </a:ext>
            </a:extLst>
          </p:cNvPr>
          <p:cNvSpPr/>
          <p:nvPr/>
        </p:nvSpPr>
        <p:spPr>
          <a:xfrm>
            <a:off x="4023360" y="320040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6098077A-CFFA-4125-BD55-59DF9B77B0BC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783342" y="6357524"/>
            <a:ext cx="2008019" cy="3192360"/>
          </a:xfrm>
          <a:prstGeom prst="rect">
            <a:avLst/>
          </a:prstGeom>
        </p:spPr>
      </p:pic>
      <p:pic>
        <p:nvPicPr>
          <p:cNvPr id="34" name="Picture 33">
            <a:extLst>
              <a:ext uri="{FF2B5EF4-FFF2-40B4-BE49-F238E27FC236}">
                <a16:creationId xmlns:a16="http://schemas.microsoft.com/office/drawing/2014/main" id="{FCE26810-9074-46D4-9E8A-0407E1CBC26B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8895" b="96496" l="3394" r="94517">
                        <a14:foregroundMark x1="7833" y1="36388" x2="7572" y2="43935"/>
                        <a14:foregroundMark x1="25326" y1="8895" x2="27154" y2="9434"/>
                        <a14:foregroundMark x1="93211" y1="35310" x2="94778" y2="49865"/>
                        <a14:foregroundMark x1="3916" y1="35849" x2="3655" y2="40701"/>
                        <a14:foregroundMark x1="57180" y1="92722" x2="57702" y2="96496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416736" y="7295821"/>
            <a:ext cx="1700066" cy="1646800"/>
          </a:xfrm>
          <a:prstGeom prst="rect">
            <a:avLst/>
          </a:prstGeom>
        </p:spPr>
      </p:pic>
      <p:pic>
        <p:nvPicPr>
          <p:cNvPr id="5" name="Picture 4" descr="A picture containing metalware&#10;&#10;Description automatically generated">
            <a:extLst>
              <a:ext uri="{FF2B5EF4-FFF2-40B4-BE49-F238E27FC236}">
                <a16:creationId xmlns:a16="http://schemas.microsoft.com/office/drawing/2014/main" id="{8B294554-2A9C-4B40-962F-FAFD3A2A9311}"/>
              </a:ext>
            </a:extLst>
          </p:cNvPr>
          <p:cNvPicPr>
            <a:picLocks noChangeAspect="1"/>
          </p:cNvPicPr>
          <p:nvPr/>
        </p:nvPicPr>
        <p:blipFill rotWithShape="1">
          <a:blip r:embed="rId21"/>
          <a:srcRect l="49285" t="33081" r="30501" b="27977"/>
          <a:stretch/>
        </p:blipFill>
        <p:spPr>
          <a:xfrm>
            <a:off x="4593491" y="427460"/>
            <a:ext cx="1523311" cy="19492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0608356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6" name="Table 45">
            <a:extLst>
              <a:ext uri="{FF2B5EF4-FFF2-40B4-BE49-F238E27FC236}">
                <a16:creationId xmlns:a16="http://schemas.microsoft.com/office/drawing/2014/main" id="{C996B378-9CAE-4783-87E9-9B0D67D4071A}"/>
              </a:ext>
            </a:extLst>
          </p:cNvPr>
          <p:cNvGraphicFramePr>
            <a:graphicFrameLocks noGrp="1"/>
          </p:cNvGraphicFramePr>
          <p:nvPr/>
        </p:nvGraphicFramePr>
        <p:xfrm>
          <a:off x="3533109" y="2520470"/>
          <a:ext cx="3186328" cy="3741544"/>
        </p:xfrm>
        <a:graphic>
          <a:graphicData uri="http://schemas.openxmlformats.org/drawingml/2006/table">
            <a:tbl>
              <a:tblPr/>
              <a:tblGrid>
                <a:gridCol w="1400841">
                  <a:extLst>
                    <a:ext uri="{9D8B030D-6E8A-4147-A177-3AD203B41FA5}">
                      <a16:colId xmlns:a16="http://schemas.microsoft.com/office/drawing/2014/main" val="3679284601"/>
                    </a:ext>
                  </a:extLst>
                </a:gridCol>
                <a:gridCol w="1339850">
                  <a:extLst>
                    <a:ext uri="{9D8B030D-6E8A-4147-A177-3AD203B41FA5}">
                      <a16:colId xmlns:a16="http://schemas.microsoft.com/office/drawing/2014/main" val="3496772389"/>
                    </a:ext>
                  </a:extLst>
                </a:gridCol>
                <a:gridCol w="445637">
                  <a:extLst>
                    <a:ext uri="{9D8B030D-6E8A-4147-A177-3AD203B41FA5}">
                      <a16:colId xmlns:a16="http://schemas.microsoft.com/office/drawing/2014/main" val="1725910461"/>
                    </a:ext>
                  </a:extLst>
                </a:gridCol>
              </a:tblGrid>
              <a:tr h="19511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إختبارات الجوده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1058253"/>
                  </a:ext>
                </a:extLst>
              </a:tr>
              <a:tr h="737986">
                <a:tc gridSpan="2">
                  <a:txBody>
                    <a:bodyPr/>
                    <a:lstStyle/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جميع الابعاد الخاصة بالمنتجات أثناء الإنتاج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عمل اختبار رذاذ الملح لكل الأجزاء لمدة 48 ساعة</a:t>
                      </a:r>
                    </a:p>
                    <a:p>
                      <a:pPr lvl="0"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إختبار قوة الإغلاق مع عدد مرات الإغلاق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93547832"/>
                  </a:ext>
                </a:extLst>
              </a:tr>
              <a:tr h="199684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وزن الباب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أقصي حمل 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1866788"/>
                  </a:ext>
                </a:extLst>
              </a:tr>
              <a:tr h="428966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dirty="0">
                          <a:latin typeface="+mj-lt"/>
                          <a:cs typeface="Times New Roman" panose="02020603050405020304" pitchFamily="18" charset="0"/>
                        </a:rPr>
                        <a:t> -</a:t>
                      </a: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-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068657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التطبيقات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3014999"/>
                  </a:ext>
                </a:extLst>
              </a:tr>
              <a:tr h="553356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/>
                        <a:t> </a:t>
                      </a:r>
                      <a:r>
                        <a:rPr lang="ar-EG" sz="900" dirty="0"/>
                        <a:t>غسالة أوتوماتيكية (5 – 9) كجم</a:t>
                      </a:r>
                      <a:endParaRPr lang="ar-EG" sz="9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0249448"/>
                  </a:ext>
                </a:extLst>
              </a:tr>
              <a:tr h="20944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ملحقات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7593164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-</a:t>
                      </a:r>
                      <a:endParaRPr lang="en-US" sz="9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40558517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العمر الإفتراضي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9933002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-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177199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متوسط درجة الحرارة 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1263180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-30 C° +140 C°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166662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CF7C063-5445-4271-BC48-A257DBBDFD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06369509"/>
              </p:ext>
            </p:extLst>
          </p:nvPr>
        </p:nvGraphicFramePr>
        <p:xfrm>
          <a:off x="376378" y="2520470"/>
          <a:ext cx="3124200" cy="3735940"/>
        </p:xfrm>
        <a:graphic>
          <a:graphicData uri="http://schemas.openxmlformats.org/drawingml/2006/table">
            <a:tbl>
              <a:tblPr/>
              <a:tblGrid>
                <a:gridCol w="2690672">
                  <a:extLst>
                    <a:ext uri="{9D8B030D-6E8A-4147-A177-3AD203B41FA5}">
                      <a16:colId xmlns:a16="http://schemas.microsoft.com/office/drawing/2014/main" val="1457824148"/>
                    </a:ext>
                  </a:extLst>
                </a:gridCol>
                <a:gridCol w="433528">
                  <a:extLst>
                    <a:ext uri="{9D8B030D-6E8A-4147-A177-3AD203B41FA5}">
                      <a16:colId xmlns:a16="http://schemas.microsoft.com/office/drawing/2014/main" val="3923836364"/>
                    </a:ext>
                  </a:extLst>
                </a:gridCol>
              </a:tblGrid>
              <a:tr h="22908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المادة الخام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6447345"/>
                  </a:ext>
                </a:extLst>
              </a:tr>
              <a:tr h="727075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ar-EG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AISI 304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 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الجسم الرئيسي: </a:t>
                      </a:r>
                    </a:p>
                    <a:p>
                      <a:pPr algn="r" rtl="1" fontAlgn="ctr"/>
                      <a:endParaRPr kumimoji="0" lang="ar-EG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4929120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اللون / التشطيب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3960408"/>
                  </a:ext>
                </a:extLst>
              </a:tr>
              <a:tr h="426408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الجسم مطلى إستانلس إستيل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9159021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مميزات المنتج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2821659"/>
                  </a:ext>
                </a:extLst>
              </a:tr>
              <a:tr h="578808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يتم فحص 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100٪ من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المنتج للحصول على أفضل وظيفة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8358185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العدد في الكرتونه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63878387"/>
                  </a:ext>
                </a:extLst>
              </a:tr>
              <a:tr h="253443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1000 قطعه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4963624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وزن الكرتونه كجم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4299295"/>
                  </a:ext>
                </a:extLst>
              </a:tr>
              <a:tr h="248608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9.50</a:t>
                      </a: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14163608"/>
                  </a:ext>
                </a:extLst>
              </a:tr>
              <a:tr h="22225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(</a:t>
                      </a: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</a:t>
                      </a:r>
                      <a:r>
                        <a:rPr kumimoji="0" lang="en-US" sz="900" b="0" i="0" u="none" strike="noStrike" kern="0" cap="none" spc="0" normalizeH="0" baseline="30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)</a:t>
                      </a:r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حجم الكرتونة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1325000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0.004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548827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صفحة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57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75093705"/>
              </p:ext>
            </p:extLst>
          </p:nvPr>
        </p:nvGraphicFramePr>
        <p:xfrm>
          <a:off x="3095625" y="256097"/>
          <a:ext cx="3334251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4251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القطاع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مكونات للأجهزة المنزلية - </a:t>
                      </a:r>
                      <a:r>
                        <a:rPr lang="ar-EG" sz="1000" dirty="0"/>
                        <a:t>مكونات الغسالة الأوتوماتك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مجموعة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/>
                        <a:t>قطع غيار الغسالة الأوتوماتيكية المعدنية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عائلة المنتج                                                                             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SRxx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74611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اسم المنتج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برشام الحلة الداخلى للغسالة الأوتوماتيكية - قطر الدائرة 10, 15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L</a:t>
                      </a:r>
                      <a:endParaRPr lang="ar-EG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 كود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SR02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134216" y="2945184"/>
            <a:ext cx="3536476" cy="3240187"/>
            <a:chOff x="2998656" y="2895030"/>
            <a:chExt cx="3548546" cy="3339300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6216004" y="2896124"/>
              <a:ext cx="312206" cy="31220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6215062" y="4969255"/>
              <a:ext cx="332140" cy="33213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6221434" y="5924507"/>
              <a:ext cx="309821" cy="3098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998656" y="289503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3004485" y="3637802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3008393" y="4362848"/>
              <a:ext cx="282589" cy="28258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3010852" y="4988923"/>
              <a:ext cx="294829" cy="29482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3010896" y="5450435"/>
              <a:ext cx="294829" cy="29482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0156" y="5936952"/>
              <a:ext cx="279695" cy="2796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6210320" y="5465806"/>
              <a:ext cx="334557" cy="3041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6208680" y="4367171"/>
              <a:ext cx="334557" cy="33455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218118" y="3620966"/>
              <a:ext cx="317170" cy="315483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6E02D5FC-42F0-4724-B996-3007C3AA491B}"/>
              </a:ext>
            </a:extLst>
          </p:cNvPr>
          <p:cNvSpPr/>
          <p:nvPr/>
        </p:nvSpPr>
        <p:spPr>
          <a:xfrm>
            <a:off x="375553" y="242701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28" name="Picture 27" descr="A picture containing metalware&#10;&#10;Description automatically generated">
            <a:extLst>
              <a:ext uri="{FF2B5EF4-FFF2-40B4-BE49-F238E27FC236}">
                <a16:creationId xmlns:a16="http://schemas.microsoft.com/office/drawing/2014/main" id="{8D69E1B1-5B14-4252-9B22-60818E0BDDF5}"/>
              </a:ext>
            </a:extLst>
          </p:cNvPr>
          <p:cNvPicPr>
            <a:picLocks noChangeAspect="1"/>
          </p:cNvPicPr>
          <p:nvPr/>
        </p:nvPicPr>
        <p:blipFill rotWithShape="1">
          <a:blip r:embed="rId18"/>
          <a:srcRect l="49285" t="33081" r="30501" b="27977"/>
          <a:stretch/>
        </p:blipFill>
        <p:spPr>
          <a:xfrm>
            <a:off x="869216" y="322685"/>
            <a:ext cx="1523311" cy="1949231"/>
          </a:xfrm>
          <a:prstGeom prst="rect">
            <a:avLst/>
          </a:prstGeom>
        </p:spPr>
      </p:pic>
      <p:pic>
        <p:nvPicPr>
          <p:cNvPr id="31" name="Picture 30">
            <a:extLst>
              <a:ext uri="{FF2B5EF4-FFF2-40B4-BE49-F238E27FC236}">
                <a16:creationId xmlns:a16="http://schemas.microsoft.com/office/drawing/2014/main" id="{1EE14CAC-DE44-49CB-912F-CB5DD21BEE03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783342" y="6357524"/>
            <a:ext cx="2008019" cy="3192360"/>
          </a:xfrm>
          <a:prstGeom prst="rect">
            <a:avLst/>
          </a:prstGeom>
        </p:spPr>
      </p:pic>
      <p:pic>
        <p:nvPicPr>
          <p:cNvPr id="32" name="Picture 31">
            <a:extLst>
              <a:ext uri="{FF2B5EF4-FFF2-40B4-BE49-F238E27FC236}">
                <a16:creationId xmlns:a16="http://schemas.microsoft.com/office/drawing/2014/main" id="{C0959AD2-4A75-4651-AD7E-AD654583CB6F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8895" b="96496" l="3394" r="94517">
                        <a14:foregroundMark x1="7833" y1="36388" x2="7572" y2="43935"/>
                        <a14:foregroundMark x1="25326" y1="8895" x2="27154" y2="9434"/>
                        <a14:foregroundMark x1="93211" y1="35310" x2="94778" y2="49865"/>
                        <a14:foregroundMark x1="3916" y1="35849" x2="3655" y2="40701"/>
                        <a14:foregroundMark x1="57180" y1="92722" x2="57702" y2="96496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416736" y="7295821"/>
            <a:ext cx="1700066" cy="1646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58915493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9" name="Table 68">
            <a:extLst>
              <a:ext uri="{FF2B5EF4-FFF2-40B4-BE49-F238E27FC236}">
                <a16:creationId xmlns:a16="http://schemas.microsoft.com/office/drawing/2014/main" id="{97FA8353-89A1-4536-9E28-8D468DACE7A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81807075"/>
              </p:ext>
            </p:extLst>
          </p:nvPr>
        </p:nvGraphicFramePr>
        <p:xfrm>
          <a:off x="3531462" y="2517945"/>
          <a:ext cx="3183460" cy="37459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1314715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  <a:gridCol w="1453531">
                  <a:extLst>
                    <a:ext uri="{9D8B030D-6E8A-4147-A177-3AD203B41FA5}">
                      <a16:colId xmlns:a16="http://schemas.microsoft.com/office/drawing/2014/main" val="419919200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QC test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All Parts Dimension Check During Production.</a:t>
                      </a:r>
                    </a:p>
                    <a:p>
                      <a:pPr fontAlgn="base"/>
                      <a:r>
                        <a:rPr lang="en-US" sz="10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Rivet Pin Force Check</a:t>
                      </a:r>
                    </a:p>
                    <a:p>
                      <a:pPr fontAlgn="base"/>
                      <a:endParaRPr lang="ar-EG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ar-EG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ar-EG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Door Weight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Dead Load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3 - 7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22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Application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Refrigerator 14 feet</a:t>
                      </a:r>
                    </a:p>
                    <a:p>
                      <a:pPr fontAlgn="base"/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Accessories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Life Span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 </a:t>
                      </a:r>
                      <a:endParaRPr lang="en-US" sz="9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20,000 Working Cycle.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Working temp (C°)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-40 C° +115 C°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" name="Google Shape;352;p18">
            <a:extLst>
              <a:ext uri="{FF2B5EF4-FFF2-40B4-BE49-F238E27FC236}">
                <a16:creationId xmlns:a16="http://schemas.microsoft.com/office/drawing/2014/main" id="{60BBBC67-4109-4A83-833B-C1D137E6089D}"/>
              </a:ext>
            </a:extLst>
          </p:cNvPr>
          <p:cNvSpPr/>
          <p:nvPr/>
        </p:nvSpPr>
        <p:spPr>
          <a:xfrm>
            <a:off x="649074" y="5675950"/>
            <a:ext cx="2744400" cy="21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">
                <a:solidFill>
                  <a:srgbClr val="3F3F3F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0.038 m</a:t>
            </a:r>
            <a:r>
              <a:rPr lang="en-US" sz="800" baseline="30000">
                <a:solidFill>
                  <a:srgbClr val="3F3F3F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3</a:t>
            </a:r>
            <a:endParaRPr/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dirty="0">
                <a:solidFill>
                  <a:srgbClr val="3F3F3F"/>
                </a:solidFill>
                <a:latin typeface="Calibri"/>
                <a:ea typeface="Calibri"/>
                <a:cs typeface="Calibri"/>
                <a:sym typeface="Calibri"/>
              </a:rPr>
              <a:t>Page 58</a:t>
            </a:r>
            <a:endParaRPr sz="2000" b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7386571"/>
              </p:ext>
            </p:extLst>
          </p:nvPr>
        </p:nvGraphicFramePr>
        <p:xfrm>
          <a:off x="320040" y="320040"/>
          <a:ext cx="3593942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93942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Sector </a:t>
                      </a: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Model Group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Components for Home Appliances – Refrigerator Components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Model Group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Refrigerator Door Hinge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Family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DFxx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Item Name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Fridge Upper Hinge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Item Code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DF01</a:t>
                      </a:r>
                      <a:endParaRPr lang="en-US" sz="10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graphicFrame>
        <p:nvGraphicFramePr>
          <p:cNvPr id="62" name="Table 61">
            <a:extLst>
              <a:ext uri="{FF2B5EF4-FFF2-40B4-BE49-F238E27FC236}">
                <a16:creationId xmlns:a16="http://schemas.microsoft.com/office/drawing/2014/main" id="{68DABE56-1BBA-42C9-88C0-E5C33C1600F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09761911"/>
              </p:ext>
            </p:extLst>
          </p:nvPr>
        </p:nvGraphicFramePr>
        <p:xfrm>
          <a:off x="313600" y="2516337"/>
          <a:ext cx="3183460" cy="373075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2768246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Material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Main Body Hot Rolled Steel – DD11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Pin C1010</a:t>
                      </a:r>
                    </a:p>
                    <a:p>
                      <a:pPr fontAlgn="base"/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Color / Finish 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solidFill>
                            <a:srgbClr val="3F3F3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Electroplating White Galvanization, </a:t>
                      </a:r>
                    </a:p>
                    <a:p>
                      <a:pPr fontAlgn="base"/>
                      <a:r>
                        <a:rPr lang="en-US" sz="1000" dirty="0">
                          <a:solidFill>
                            <a:srgbClr val="3F3F3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Min. Thickness 25 Microns</a:t>
                      </a:r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Key Features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Refrigerator 14 feet</a:t>
                      </a:r>
                    </a:p>
                    <a:p>
                      <a:pPr fontAlgn="base"/>
                      <a:endParaRPr lang="ar-EG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fontAlgn="base"/>
                      <a:endParaRPr lang="ar-EG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Quantity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100 Pcs.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Weight (Kg)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16.50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Volume (m</a:t>
                      </a:r>
                      <a:r>
                        <a:rPr lang="en-US" sz="900" b="0" baseline="3000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) 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0.027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92627" y="2523722"/>
            <a:ext cx="3521355" cy="3585771"/>
            <a:chOff x="268802" y="2523722"/>
            <a:chExt cx="3521355" cy="3585771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496391" y="2559491"/>
              <a:ext cx="280325" cy="280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3491933" y="4927308"/>
              <a:ext cx="298224" cy="2982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3501069" y="5831309"/>
              <a:ext cx="278184" cy="27818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68802" y="2523722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84176" y="3510164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281744" y="4120767"/>
              <a:ext cx="253734" cy="2537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284177" y="4913746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276250" y="5381893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478" y="5827555"/>
              <a:ext cx="251133" cy="2511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3484210" y="5411533"/>
              <a:ext cx="300395" cy="2730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3478163" y="4130491"/>
              <a:ext cx="300395" cy="3003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86686" y="3496103"/>
              <a:ext cx="284783" cy="283268"/>
            </a:xfrm>
            <a:prstGeom prst="rect">
              <a:avLst/>
            </a:prstGeom>
          </p:spPr>
        </p:pic>
      </p:grpSp>
      <p:pic>
        <p:nvPicPr>
          <p:cNvPr id="28" name="Picture 27" descr="A picture containing metalware&#10;&#10;Description automatically generated">
            <a:extLst>
              <a:ext uri="{FF2B5EF4-FFF2-40B4-BE49-F238E27FC236}">
                <a16:creationId xmlns:a16="http://schemas.microsoft.com/office/drawing/2014/main" id="{E9A87FC6-689D-4EB4-899A-DB7B08EF5C6F}"/>
              </a:ext>
            </a:extLst>
          </p:cNvPr>
          <p:cNvPicPr>
            <a:picLocks noChangeAspect="1"/>
          </p:cNvPicPr>
          <p:nvPr/>
        </p:nvPicPr>
        <p:blipFill rotWithShape="1">
          <a:blip r:embed="rId18"/>
          <a:srcRect l="17026" t="32284" r="13447" b="36758"/>
          <a:stretch/>
        </p:blipFill>
        <p:spPr>
          <a:xfrm>
            <a:off x="4008476" y="789709"/>
            <a:ext cx="2501702" cy="1113906"/>
          </a:xfrm>
          <a:prstGeom prst="rect">
            <a:avLst/>
          </a:prstGeom>
        </p:spPr>
      </p:pic>
      <p:sp>
        <p:nvSpPr>
          <p:cNvPr id="27" name="Rectangle 26">
            <a:extLst>
              <a:ext uri="{FF2B5EF4-FFF2-40B4-BE49-F238E27FC236}">
                <a16:creationId xmlns:a16="http://schemas.microsoft.com/office/drawing/2014/main" id="{8DB51D7A-6AB3-42C6-B545-57CBEF739F38}"/>
              </a:ext>
            </a:extLst>
          </p:cNvPr>
          <p:cNvSpPr/>
          <p:nvPr/>
        </p:nvSpPr>
        <p:spPr>
          <a:xfrm>
            <a:off x="4023360" y="320040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1" name="Picture 30">
            <a:extLst>
              <a:ext uri="{FF2B5EF4-FFF2-40B4-BE49-F238E27FC236}">
                <a16:creationId xmlns:a16="http://schemas.microsoft.com/office/drawing/2014/main" id="{37B7F282-5274-44FB-BC7E-9DD4DA9BFA2B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1019797" y="6320991"/>
            <a:ext cx="4954525" cy="26664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0511269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6" name="Table 45">
            <a:extLst>
              <a:ext uri="{FF2B5EF4-FFF2-40B4-BE49-F238E27FC236}">
                <a16:creationId xmlns:a16="http://schemas.microsoft.com/office/drawing/2014/main" id="{C996B378-9CAE-4783-87E9-9B0D67D407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20105822"/>
              </p:ext>
            </p:extLst>
          </p:nvPr>
        </p:nvGraphicFramePr>
        <p:xfrm>
          <a:off x="3533109" y="2520470"/>
          <a:ext cx="3186328" cy="3741544"/>
        </p:xfrm>
        <a:graphic>
          <a:graphicData uri="http://schemas.openxmlformats.org/drawingml/2006/table">
            <a:tbl>
              <a:tblPr/>
              <a:tblGrid>
                <a:gridCol w="1400841">
                  <a:extLst>
                    <a:ext uri="{9D8B030D-6E8A-4147-A177-3AD203B41FA5}">
                      <a16:colId xmlns:a16="http://schemas.microsoft.com/office/drawing/2014/main" val="3679284601"/>
                    </a:ext>
                  </a:extLst>
                </a:gridCol>
                <a:gridCol w="1339850">
                  <a:extLst>
                    <a:ext uri="{9D8B030D-6E8A-4147-A177-3AD203B41FA5}">
                      <a16:colId xmlns:a16="http://schemas.microsoft.com/office/drawing/2014/main" val="3496772389"/>
                    </a:ext>
                  </a:extLst>
                </a:gridCol>
                <a:gridCol w="445637">
                  <a:extLst>
                    <a:ext uri="{9D8B030D-6E8A-4147-A177-3AD203B41FA5}">
                      <a16:colId xmlns:a16="http://schemas.microsoft.com/office/drawing/2014/main" val="1725910461"/>
                    </a:ext>
                  </a:extLst>
                </a:gridCol>
              </a:tblGrid>
              <a:tr h="19511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إختبارات الجوده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1058253"/>
                  </a:ext>
                </a:extLst>
              </a:tr>
              <a:tr h="737986">
                <a:tc gridSpan="2">
                  <a:txBody>
                    <a:bodyPr/>
                    <a:lstStyle/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جميع الابعاد الخاصة بالمنتجات أثناء الإنتاج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عمل اختبار رذاذ الملح لكل الأجزاء لمدة 48 ساعة</a:t>
                      </a:r>
                    </a:p>
                    <a:p>
                      <a:pPr lvl="0"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إختبار قوة دبوس البرشام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93547832"/>
                  </a:ext>
                </a:extLst>
              </a:tr>
              <a:tr h="199684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وزن الباب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أقصي حمل 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1866788"/>
                  </a:ext>
                </a:extLst>
              </a:tr>
              <a:tr h="428966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3 - 7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22</a:t>
                      </a: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068657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التطبيقات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3014999"/>
                  </a:ext>
                </a:extLst>
              </a:tr>
              <a:tr h="553356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/>
                        <a:t> ثلاجة 14 قدم</a:t>
                      </a:r>
                      <a:endParaRPr lang="ar-EG" sz="9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0249448"/>
                  </a:ext>
                </a:extLst>
              </a:tr>
              <a:tr h="20944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ملحقات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7593164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-</a:t>
                      </a:r>
                      <a:endParaRPr lang="en-US" sz="9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40558517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العمر الإفتراضي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9933002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20,000 دورة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177199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متوسط درجة الحرارة 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1263180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-40 C° +115 C°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166662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CF7C063-5445-4271-BC48-A257DBBDFD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77145889"/>
              </p:ext>
            </p:extLst>
          </p:nvPr>
        </p:nvGraphicFramePr>
        <p:xfrm>
          <a:off x="376378" y="2520470"/>
          <a:ext cx="3124200" cy="3735940"/>
        </p:xfrm>
        <a:graphic>
          <a:graphicData uri="http://schemas.openxmlformats.org/drawingml/2006/table">
            <a:tbl>
              <a:tblPr/>
              <a:tblGrid>
                <a:gridCol w="2690672">
                  <a:extLst>
                    <a:ext uri="{9D8B030D-6E8A-4147-A177-3AD203B41FA5}">
                      <a16:colId xmlns:a16="http://schemas.microsoft.com/office/drawing/2014/main" val="1457824148"/>
                    </a:ext>
                  </a:extLst>
                </a:gridCol>
                <a:gridCol w="433528">
                  <a:extLst>
                    <a:ext uri="{9D8B030D-6E8A-4147-A177-3AD203B41FA5}">
                      <a16:colId xmlns:a16="http://schemas.microsoft.com/office/drawing/2014/main" val="3923836364"/>
                    </a:ext>
                  </a:extLst>
                </a:gridCol>
              </a:tblGrid>
              <a:tr h="22908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المادة الخام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6447345"/>
                  </a:ext>
                </a:extLst>
              </a:tr>
              <a:tr h="727075">
                <a:tc>
                  <a:txBody>
                    <a:bodyPr/>
                    <a:lstStyle/>
                    <a:p>
                      <a:pPr marL="0" marR="0" lvl="0" indent="0" algn="r" defTabSz="914400" rtl="1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ar-EG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جسم الرئيسى: صاج مدرفل على الساخن مزيت مخلل 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DD11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</a:p>
                    <a:p>
                      <a:pPr algn="r" rtl="1" fontAlgn="ctr"/>
                      <a:r>
                        <a:rPr kumimoji="0" lang="ar-EG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دبوس </a:t>
                      </a: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C1010</a:t>
                      </a:r>
                      <a:endParaRPr kumimoji="0" lang="ar-EG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4929120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اللون / التشطيب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3960408"/>
                  </a:ext>
                </a:extLst>
              </a:tr>
              <a:tr h="426408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يتم عمل طلاء كهربائى أبيض لجميع المكونات بطبقة لا تقل </a:t>
                      </a:r>
                    </a:p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سمكها عن 25 ميكرون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9159021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مميزات المنتج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2821659"/>
                  </a:ext>
                </a:extLst>
              </a:tr>
              <a:tr h="578808">
                <a:tc>
                  <a:txBody>
                    <a:bodyPr/>
                    <a:lstStyle/>
                    <a:p>
                      <a:pPr marL="0" marR="0" lvl="0" indent="0" algn="r" defTabSz="914400" rtl="1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ar-EG" sz="900" dirty="0"/>
                        <a:t>ثلاجة 14 قدم</a:t>
                      </a:r>
                      <a:endParaRPr lang="ar-EG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8358185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العدد في الكرتونه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63878387"/>
                  </a:ext>
                </a:extLst>
              </a:tr>
              <a:tr h="253443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100 قطعه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4963624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وزن الكرتونه كجم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4299295"/>
                  </a:ext>
                </a:extLst>
              </a:tr>
              <a:tr h="248608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16.50</a:t>
                      </a: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14163608"/>
                  </a:ext>
                </a:extLst>
              </a:tr>
              <a:tr h="22225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(</a:t>
                      </a: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</a:t>
                      </a:r>
                      <a:r>
                        <a:rPr kumimoji="0" lang="en-US" sz="900" b="0" i="0" u="none" strike="noStrike" kern="0" cap="none" spc="0" normalizeH="0" baseline="30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)</a:t>
                      </a:r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حجم الكرتونة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1325000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0.027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548827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صفحة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58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40930872"/>
              </p:ext>
            </p:extLst>
          </p:nvPr>
        </p:nvGraphicFramePr>
        <p:xfrm>
          <a:off x="3095625" y="256097"/>
          <a:ext cx="3334251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4251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القطاع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مكونات للأجهزة المنزلية - </a:t>
                      </a:r>
                      <a:r>
                        <a:rPr lang="ar-EG" sz="1000" dirty="0"/>
                        <a:t>مكونات الغسالة الأوتوماتك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مجموعة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/>
                        <a:t>مفصلة باب الثلاجة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عائلة المنتج                                                                             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DFxx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74611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اسم المنتج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المفصل العلوي للثلاجة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 كود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DF01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134216" y="2945184"/>
            <a:ext cx="3536476" cy="3240187"/>
            <a:chOff x="2998656" y="2895030"/>
            <a:chExt cx="3548546" cy="3339300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6216004" y="2896124"/>
              <a:ext cx="312206" cy="31220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6215062" y="4969255"/>
              <a:ext cx="332140" cy="33213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6221434" y="5924507"/>
              <a:ext cx="309821" cy="3098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998656" y="289503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3004485" y="3637802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3008393" y="4362848"/>
              <a:ext cx="282589" cy="28258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3010852" y="4988923"/>
              <a:ext cx="294829" cy="29482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3010896" y="5450435"/>
              <a:ext cx="294829" cy="29482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0156" y="5936952"/>
              <a:ext cx="279695" cy="2796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6210320" y="5465806"/>
              <a:ext cx="334557" cy="3041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6208680" y="4367171"/>
              <a:ext cx="334557" cy="33455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218118" y="3620966"/>
              <a:ext cx="317170" cy="315483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6E02D5FC-42F0-4724-B996-3007C3AA491B}"/>
              </a:ext>
            </a:extLst>
          </p:cNvPr>
          <p:cNvSpPr/>
          <p:nvPr/>
        </p:nvSpPr>
        <p:spPr>
          <a:xfrm>
            <a:off x="375553" y="242701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31" name="Picture 30">
            <a:extLst>
              <a:ext uri="{FF2B5EF4-FFF2-40B4-BE49-F238E27FC236}">
                <a16:creationId xmlns:a16="http://schemas.microsoft.com/office/drawing/2014/main" id="{9DC1F067-8BAF-4BE1-8B15-6B61DBFB583A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165719" y="6454566"/>
            <a:ext cx="3936895" cy="2180356"/>
          </a:xfrm>
          <a:prstGeom prst="rect">
            <a:avLst/>
          </a:prstGeom>
        </p:spPr>
      </p:pic>
      <p:pic>
        <p:nvPicPr>
          <p:cNvPr id="32" name="Picture 31">
            <a:extLst>
              <a:ext uri="{FF2B5EF4-FFF2-40B4-BE49-F238E27FC236}">
                <a16:creationId xmlns:a16="http://schemas.microsoft.com/office/drawing/2014/main" id="{58783DC6-E3CE-4791-9F65-FA0677C63924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3697" b="95775" l="3901" r="96809">
                        <a14:foregroundMark x1="93440" y1="8451" x2="93972" y2="24648"/>
                        <a14:foregroundMark x1="8865" y1="68838" x2="18085" y2="80282"/>
                        <a14:foregroundMark x1="7270" y1="92958" x2="3901" y2="95775"/>
                        <a14:foregroundMark x1="96809" y1="5634" x2="95213" y2="369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294350" y="6493587"/>
            <a:ext cx="2215828" cy="2231543"/>
          </a:xfrm>
          <a:prstGeom prst="rect">
            <a:avLst/>
          </a:prstGeom>
        </p:spPr>
      </p:pic>
      <p:pic>
        <p:nvPicPr>
          <p:cNvPr id="29" name="Picture 28" descr="A picture containing metalware&#10;&#10;Description automatically generated">
            <a:extLst>
              <a:ext uri="{FF2B5EF4-FFF2-40B4-BE49-F238E27FC236}">
                <a16:creationId xmlns:a16="http://schemas.microsoft.com/office/drawing/2014/main" id="{DC28CF90-766C-4F80-8916-29AD659C395C}"/>
              </a:ext>
            </a:extLst>
          </p:cNvPr>
          <p:cNvPicPr>
            <a:picLocks noChangeAspect="1"/>
          </p:cNvPicPr>
          <p:nvPr/>
        </p:nvPicPr>
        <p:blipFill rotWithShape="1">
          <a:blip r:embed="rId21"/>
          <a:srcRect l="17026" t="32284" r="13447" b="36758"/>
          <a:stretch/>
        </p:blipFill>
        <p:spPr>
          <a:xfrm>
            <a:off x="438150" y="788382"/>
            <a:ext cx="2376328" cy="1058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4925025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9" name="Table 68">
            <a:extLst>
              <a:ext uri="{FF2B5EF4-FFF2-40B4-BE49-F238E27FC236}">
                <a16:creationId xmlns:a16="http://schemas.microsoft.com/office/drawing/2014/main" id="{97FA8353-89A1-4536-9E28-8D468DACE7A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52588773"/>
              </p:ext>
            </p:extLst>
          </p:nvPr>
        </p:nvGraphicFramePr>
        <p:xfrm>
          <a:off x="3531462" y="2517945"/>
          <a:ext cx="3183460" cy="37459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1314715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  <a:gridCol w="1453531">
                  <a:extLst>
                    <a:ext uri="{9D8B030D-6E8A-4147-A177-3AD203B41FA5}">
                      <a16:colId xmlns:a16="http://schemas.microsoft.com/office/drawing/2014/main" val="419919200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QC test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All Parts Dimension Check During Production.</a:t>
                      </a:r>
                    </a:p>
                    <a:p>
                      <a:pPr fontAlgn="base"/>
                      <a:r>
                        <a:rPr lang="en-US" sz="10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Rivet Pin Force Check</a:t>
                      </a:r>
                    </a:p>
                    <a:p>
                      <a:pPr fontAlgn="base"/>
                      <a:endParaRPr lang="ar-EG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ar-EG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ar-EG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Door Weight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Dead Load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3 - 9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Application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Refrigerator 14 feet</a:t>
                      </a:r>
                    </a:p>
                    <a:p>
                      <a:pPr fontAlgn="base"/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Accessories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Life Span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 </a:t>
                      </a:r>
                      <a:endParaRPr lang="en-US" sz="9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20,000 Working Cycle.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Working temp (C°)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-40 C° +115 C°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" name="Google Shape;352;p18">
            <a:extLst>
              <a:ext uri="{FF2B5EF4-FFF2-40B4-BE49-F238E27FC236}">
                <a16:creationId xmlns:a16="http://schemas.microsoft.com/office/drawing/2014/main" id="{60BBBC67-4109-4A83-833B-C1D137E6089D}"/>
              </a:ext>
            </a:extLst>
          </p:cNvPr>
          <p:cNvSpPr/>
          <p:nvPr/>
        </p:nvSpPr>
        <p:spPr>
          <a:xfrm>
            <a:off x="649074" y="5675950"/>
            <a:ext cx="2744400" cy="21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">
                <a:solidFill>
                  <a:srgbClr val="3F3F3F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0.038 m</a:t>
            </a:r>
            <a:r>
              <a:rPr lang="en-US" sz="800" baseline="30000">
                <a:solidFill>
                  <a:srgbClr val="3F3F3F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3</a:t>
            </a:r>
            <a:endParaRPr/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dirty="0">
                <a:solidFill>
                  <a:srgbClr val="3F3F3F"/>
                </a:solidFill>
                <a:latin typeface="Calibri"/>
                <a:ea typeface="Calibri"/>
                <a:cs typeface="Calibri"/>
                <a:sym typeface="Calibri"/>
              </a:rPr>
              <a:t>Page 59</a:t>
            </a:r>
            <a:endParaRPr sz="2000" b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85536054"/>
              </p:ext>
            </p:extLst>
          </p:nvPr>
        </p:nvGraphicFramePr>
        <p:xfrm>
          <a:off x="320040" y="320040"/>
          <a:ext cx="3593942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93942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Sector </a:t>
                      </a: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Model Group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Components for Home Appliances – Refrigerator Components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Model Group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Refrigerator Door Hinge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Family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DFxx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Item Name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Fridge Middle Hinge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Item Code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DF02</a:t>
                      </a:r>
                      <a:endParaRPr lang="en-US" sz="10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graphicFrame>
        <p:nvGraphicFramePr>
          <p:cNvPr id="62" name="Table 61">
            <a:extLst>
              <a:ext uri="{FF2B5EF4-FFF2-40B4-BE49-F238E27FC236}">
                <a16:creationId xmlns:a16="http://schemas.microsoft.com/office/drawing/2014/main" id="{68DABE56-1BBA-42C9-88C0-E5C33C1600F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20247223"/>
              </p:ext>
            </p:extLst>
          </p:nvPr>
        </p:nvGraphicFramePr>
        <p:xfrm>
          <a:off x="313600" y="2516337"/>
          <a:ext cx="3183460" cy="373075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2768246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Material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Main Body (</a:t>
                      </a:r>
                      <a:r>
                        <a:rPr lang="en-US" sz="95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Zamac</a:t>
                      </a: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5)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Pin C1010</a:t>
                      </a:r>
                    </a:p>
                    <a:p>
                      <a:pPr fontAlgn="base"/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Color / Finish 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solidFill>
                            <a:srgbClr val="3F3F3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Electroplating White Electrostatic, </a:t>
                      </a:r>
                    </a:p>
                    <a:p>
                      <a:pPr fontAlgn="base"/>
                      <a:r>
                        <a:rPr lang="en-US" sz="1000" dirty="0">
                          <a:solidFill>
                            <a:srgbClr val="3F3F3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Min. Thickness 80 Microns</a:t>
                      </a:r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Key Features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Refrigerator 14 feet</a:t>
                      </a:r>
                    </a:p>
                    <a:p>
                      <a:pPr fontAlgn="base"/>
                      <a:endParaRPr lang="ar-EG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fontAlgn="base"/>
                      <a:endParaRPr lang="ar-EG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Quantity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100 Pcs.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Weight (Kg)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17.80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Volume (m</a:t>
                      </a:r>
                      <a:r>
                        <a:rPr lang="en-US" sz="900" b="0" baseline="3000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) 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0.027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92627" y="2523722"/>
            <a:ext cx="3521355" cy="3585771"/>
            <a:chOff x="268802" y="2523722"/>
            <a:chExt cx="3521355" cy="3585771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496391" y="2559491"/>
              <a:ext cx="280325" cy="280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3491933" y="4927308"/>
              <a:ext cx="298224" cy="2982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3501069" y="5831309"/>
              <a:ext cx="278184" cy="27818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68802" y="2523722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84176" y="3510164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281744" y="4120767"/>
              <a:ext cx="253734" cy="2537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284177" y="4913746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276250" y="5381893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478" y="5827555"/>
              <a:ext cx="251133" cy="2511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3484210" y="5411533"/>
              <a:ext cx="300395" cy="2730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3478163" y="4130491"/>
              <a:ext cx="300395" cy="3003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86686" y="3496103"/>
              <a:ext cx="284783" cy="283268"/>
            </a:xfrm>
            <a:prstGeom prst="rect">
              <a:avLst/>
            </a:prstGeom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8DB51D7A-6AB3-42C6-B545-57CBEF739F38}"/>
              </a:ext>
            </a:extLst>
          </p:cNvPr>
          <p:cNvSpPr/>
          <p:nvPr/>
        </p:nvSpPr>
        <p:spPr>
          <a:xfrm>
            <a:off x="4023360" y="320040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" name="Picture 8" descr="A picture containing bathroom&#10;&#10;Description automatically generated">
            <a:extLst>
              <a:ext uri="{FF2B5EF4-FFF2-40B4-BE49-F238E27FC236}">
                <a16:creationId xmlns:a16="http://schemas.microsoft.com/office/drawing/2014/main" id="{95A45BBA-5178-43D1-A2C5-1232BD252D32}"/>
              </a:ext>
            </a:extLst>
          </p:cNvPr>
          <p:cNvPicPr>
            <a:picLocks noChangeAspect="1"/>
          </p:cNvPicPr>
          <p:nvPr/>
        </p:nvPicPr>
        <p:blipFill rotWithShape="1">
          <a:blip r:embed="rId18"/>
          <a:srcRect l="24200" t="10693" r="19483" b="7004"/>
          <a:stretch/>
        </p:blipFill>
        <p:spPr>
          <a:xfrm>
            <a:off x="4234723" y="352384"/>
            <a:ext cx="2125158" cy="2062775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id="{5A9EC6FF-051B-4153-98D8-DA63852D12F8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532436" y="6444876"/>
            <a:ext cx="3356963" cy="2708193"/>
          </a:xfrm>
          <a:prstGeom prst="rect">
            <a:avLst/>
          </a:prstGeom>
        </p:spPr>
      </p:pic>
      <p:pic>
        <p:nvPicPr>
          <p:cNvPr id="29" name="Picture 28">
            <a:extLst>
              <a:ext uri="{FF2B5EF4-FFF2-40B4-BE49-F238E27FC236}">
                <a16:creationId xmlns:a16="http://schemas.microsoft.com/office/drawing/2014/main" id="{E50B872B-A5D0-40D2-984A-435F50CD3F2D}"/>
              </a:ext>
            </a:extLst>
          </p:cNvPr>
          <p:cNvPicPr>
            <a:picLocks noChangeAspect="1"/>
          </p:cNvPicPr>
          <p:nvPr/>
        </p:nvPicPr>
        <p:blipFill rotWithShape="1"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9857" b="89964" l="9971" r="92669">
                        <a14:foregroundMark x1="92669" y1="31541" x2="91496" y2="26523"/>
                      </a14:backgroundRemoval>
                    </a14:imgEffect>
                  </a14:imgLayer>
                </a14:imgProps>
              </a:ext>
            </a:extLst>
          </a:blip>
          <a:srcRect t="6123" r="4882"/>
          <a:stretch/>
        </p:blipFill>
        <p:spPr>
          <a:xfrm>
            <a:off x="4168356" y="7574796"/>
            <a:ext cx="2445899" cy="19750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56158056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6" name="Table 45">
            <a:extLst>
              <a:ext uri="{FF2B5EF4-FFF2-40B4-BE49-F238E27FC236}">
                <a16:creationId xmlns:a16="http://schemas.microsoft.com/office/drawing/2014/main" id="{C996B378-9CAE-4783-87E9-9B0D67D407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28166871"/>
              </p:ext>
            </p:extLst>
          </p:nvPr>
        </p:nvGraphicFramePr>
        <p:xfrm>
          <a:off x="3533109" y="2520470"/>
          <a:ext cx="3186328" cy="3741544"/>
        </p:xfrm>
        <a:graphic>
          <a:graphicData uri="http://schemas.openxmlformats.org/drawingml/2006/table">
            <a:tbl>
              <a:tblPr/>
              <a:tblGrid>
                <a:gridCol w="1400841">
                  <a:extLst>
                    <a:ext uri="{9D8B030D-6E8A-4147-A177-3AD203B41FA5}">
                      <a16:colId xmlns:a16="http://schemas.microsoft.com/office/drawing/2014/main" val="3679284601"/>
                    </a:ext>
                  </a:extLst>
                </a:gridCol>
                <a:gridCol w="1339850">
                  <a:extLst>
                    <a:ext uri="{9D8B030D-6E8A-4147-A177-3AD203B41FA5}">
                      <a16:colId xmlns:a16="http://schemas.microsoft.com/office/drawing/2014/main" val="3496772389"/>
                    </a:ext>
                  </a:extLst>
                </a:gridCol>
                <a:gridCol w="445637">
                  <a:extLst>
                    <a:ext uri="{9D8B030D-6E8A-4147-A177-3AD203B41FA5}">
                      <a16:colId xmlns:a16="http://schemas.microsoft.com/office/drawing/2014/main" val="1725910461"/>
                    </a:ext>
                  </a:extLst>
                </a:gridCol>
              </a:tblGrid>
              <a:tr h="19511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إختبارات الجوده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1058253"/>
                  </a:ext>
                </a:extLst>
              </a:tr>
              <a:tr h="737986">
                <a:tc gridSpan="2">
                  <a:txBody>
                    <a:bodyPr/>
                    <a:lstStyle/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جميع الابعاد الخاصة بالمنتجات أثناء الإنتاج</a:t>
                      </a:r>
                    </a:p>
                    <a:p>
                      <a:pPr lvl="0"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يتم إختبار قوة دبوس البرشام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93547832"/>
                  </a:ext>
                </a:extLst>
              </a:tr>
              <a:tr h="199684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وزن الباب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أقصي حمل 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1866788"/>
                  </a:ext>
                </a:extLst>
              </a:tr>
              <a:tr h="428966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3 - 9</a:t>
                      </a:r>
                    </a:p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25</a:t>
                      </a: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068657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التطبيقات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3014999"/>
                  </a:ext>
                </a:extLst>
              </a:tr>
              <a:tr h="553356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/>
                        <a:t> ثلاجة 14 قدم</a:t>
                      </a:r>
                      <a:endParaRPr lang="ar-EG" sz="9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0249448"/>
                  </a:ext>
                </a:extLst>
              </a:tr>
              <a:tr h="20944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ملحقات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7593164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-</a:t>
                      </a:r>
                      <a:endParaRPr lang="en-US" sz="9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40558517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العمر الإفتراضي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9933002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20,000 دورة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177199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متوسط درجة الحرارة 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1263180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-40 C° +115 C°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166662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CF7C063-5445-4271-BC48-A257DBBDFD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62355701"/>
              </p:ext>
            </p:extLst>
          </p:nvPr>
        </p:nvGraphicFramePr>
        <p:xfrm>
          <a:off x="376378" y="2520470"/>
          <a:ext cx="3124200" cy="3735940"/>
        </p:xfrm>
        <a:graphic>
          <a:graphicData uri="http://schemas.openxmlformats.org/drawingml/2006/table">
            <a:tbl>
              <a:tblPr/>
              <a:tblGrid>
                <a:gridCol w="2690672">
                  <a:extLst>
                    <a:ext uri="{9D8B030D-6E8A-4147-A177-3AD203B41FA5}">
                      <a16:colId xmlns:a16="http://schemas.microsoft.com/office/drawing/2014/main" val="1457824148"/>
                    </a:ext>
                  </a:extLst>
                </a:gridCol>
                <a:gridCol w="433528">
                  <a:extLst>
                    <a:ext uri="{9D8B030D-6E8A-4147-A177-3AD203B41FA5}">
                      <a16:colId xmlns:a16="http://schemas.microsoft.com/office/drawing/2014/main" val="3923836364"/>
                    </a:ext>
                  </a:extLst>
                </a:gridCol>
              </a:tblGrid>
              <a:tr h="22908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المادة الخام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6447345"/>
                  </a:ext>
                </a:extLst>
              </a:tr>
              <a:tr h="727075">
                <a:tc>
                  <a:txBody>
                    <a:bodyPr/>
                    <a:lstStyle/>
                    <a:p>
                      <a:pPr marL="0" marR="0" lvl="0" indent="0" algn="r" defTabSz="914400" rtl="1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ar-EG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lang="ar-EG" sz="1000" dirty="0"/>
                        <a:t>الجسم الرئيسي (زاماك 5)</a:t>
                      </a:r>
                      <a:endParaRPr lang="ar-EG" sz="950" b="0" i="0" u="none" strike="noStrike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  <a:p>
                      <a:pPr algn="r" rtl="1" fontAlgn="ctr"/>
                      <a:r>
                        <a:rPr kumimoji="0" lang="ar-EG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دبوس </a:t>
                      </a: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C1010</a:t>
                      </a:r>
                      <a:endParaRPr kumimoji="0" lang="ar-EG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4929120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اللون / التشطيب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3960408"/>
                  </a:ext>
                </a:extLst>
              </a:tr>
              <a:tr h="426408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يتم عمل طلاء كهربائى أبيض لجميع المكونات بطبقة لا تقل </a:t>
                      </a:r>
                    </a:p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سمكها عن 80 ميكرون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9159021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مميزات المنتج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2821659"/>
                  </a:ext>
                </a:extLst>
              </a:tr>
              <a:tr h="578808">
                <a:tc>
                  <a:txBody>
                    <a:bodyPr/>
                    <a:lstStyle/>
                    <a:p>
                      <a:pPr marL="0" marR="0" lvl="0" indent="0" algn="r" defTabSz="914400" rtl="1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ar-EG" sz="900" dirty="0"/>
                        <a:t>ثلاجة 14 قدم</a:t>
                      </a:r>
                      <a:endParaRPr lang="ar-EG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8358185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العدد في الكرتونه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63878387"/>
                  </a:ext>
                </a:extLst>
              </a:tr>
              <a:tr h="253443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100 قطعه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4963624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وزن الكرتونه كجم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4299295"/>
                  </a:ext>
                </a:extLst>
              </a:tr>
              <a:tr h="248608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17.80</a:t>
                      </a: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14163608"/>
                  </a:ext>
                </a:extLst>
              </a:tr>
              <a:tr h="22225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(</a:t>
                      </a: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</a:t>
                      </a:r>
                      <a:r>
                        <a:rPr kumimoji="0" lang="en-US" sz="900" b="0" i="0" u="none" strike="noStrike" kern="0" cap="none" spc="0" normalizeH="0" baseline="30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)</a:t>
                      </a:r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حجم الكرتونة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1325000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0.027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548827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صفحة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59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35634344"/>
              </p:ext>
            </p:extLst>
          </p:nvPr>
        </p:nvGraphicFramePr>
        <p:xfrm>
          <a:off x="3095625" y="256097"/>
          <a:ext cx="3334251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4251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القطاع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مكونات للأجهزة المنزلية - </a:t>
                      </a:r>
                      <a:r>
                        <a:rPr lang="ar-EG" sz="1000" dirty="0"/>
                        <a:t>مكونات الغسالة الأوتوماتك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مجموعة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/>
                        <a:t>مفصلة باب الثلاجة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عائلة المنتج                                                                             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DFxx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74611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اسم المنتج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المفصل الوسطى للثلاجة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 كود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DF02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134216" y="2945184"/>
            <a:ext cx="3536476" cy="3240187"/>
            <a:chOff x="2998656" y="2895030"/>
            <a:chExt cx="3548546" cy="3339300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6216004" y="2896124"/>
              <a:ext cx="312206" cy="31220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6215062" y="4969255"/>
              <a:ext cx="332140" cy="33213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6221434" y="5924507"/>
              <a:ext cx="309821" cy="3098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998656" y="289503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3004485" y="3637802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3008393" y="4362848"/>
              <a:ext cx="282589" cy="28258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3010852" y="4988923"/>
              <a:ext cx="294829" cy="29482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3010896" y="5450435"/>
              <a:ext cx="294829" cy="29482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0156" y="5936952"/>
              <a:ext cx="279695" cy="2796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6210320" y="5465806"/>
              <a:ext cx="334557" cy="3041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6208680" y="4367171"/>
              <a:ext cx="334557" cy="33455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218118" y="3620966"/>
              <a:ext cx="317170" cy="315483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6E02D5FC-42F0-4724-B996-3007C3AA491B}"/>
              </a:ext>
            </a:extLst>
          </p:cNvPr>
          <p:cNvSpPr/>
          <p:nvPr/>
        </p:nvSpPr>
        <p:spPr>
          <a:xfrm>
            <a:off x="375553" y="242701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28" name="Picture 27" descr="A picture containing bathroom&#10;&#10;Description automatically generated">
            <a:extLst>
              <a:ext uri="{FF2B5EF4-FFF2-40B4-BE49-F238E27FC236}">
                <a16:creationId xmlns:a16="http://schemas.microsoft.com/office/drawing/2014/main" id="{F28FBB8E-231D-40CE-ADE6-2F98DC9A2C67}"/>
              </a:ext>
            </a:extLst>
          </p:cNvPr>
          <p:cNvPicPr>
            <a:picLocks noChangeAspect="1"/>
          </p:cNvPicPr>
          <p:nvPr/>
        </p:nvPicPr>
        <p:blipFill rotWithShape="1">
          <a:blip r:embed="rId18"/>
          <a:srcRect l="24200" t="10693" r="19483" b="7004"/>
          <a:stretch/>
        </p:blipFill>
        <p:spPr>
          <a:xfrm>
            <a:off x="548548" y="266659"/>
            <a:ext cx="2125158" cy="2062775"/>
          </a:xfrm>
          <a:prstGeom prst="rect">
            <a:avLst/>
          </a:prstGeom>
        </p:spPr>
      </p:pic>
      <p:pic>
        <p:nvPicPr>
          <p:cNvPr id="30" name="Picture 29">
            <a:extLst>
              <a:ext uri="{FF2B5EF4-FFF2-40B4-BE49-F238E27FC236}">
                <a16:creationId xmlns:a16="http://schemas.microsoft.com/office/drawing/2014/main" id="{3217246C-943A-4E44-A07B-A69E249C46B0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532436" y="6444876"/>
            <a:ext cx="3356963" cy="2708193"/>
          </a:xfrm>
          <a:prstGeom prst="rect">
            <a:avLst/>
          </a:prstGeom>
        </p:spPr>
      </p:pic>
      <p:pic>
        <p:nvPicPr>
          <p:cNvPr id="33" name="Picture 32">
            <a:extLst>
              <a:ext uri="{FF2B5EF4-FFF2-40B4-BE49-F238E27FC236}">
                <a16:creationId xmlns:a16="http://schemas.microsoft.com/office/drawing/2014/main" id="{0E9974B2-5BA8-4C3A-A42F-D3ACBEEAA592}"/>
              </a:ext>
            </a:extLst>
          </p:cNvPr>
          <p:cNvPicPr>
            <a:picLocks noChangeAspect="1"/>
          </p:cNvPicPr>
          <p:nvPr/>
        </p:nvPicPr>
        <p:blipFill rotWithShape="1"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9857" b="89964" l="9971" r="92669">
                        <a14:foregroundMark x1="92669" y1="31541" x2="91496" y2="26523"/>
                      </a14:backgroundRemoval>
                    </a14:imgEffect>
                  </a14:imgLayer>
                </a14:imgProps>
              </a:ext>
            </a:extLst>
          </a:blip>
          <a:srcRect t="6123" r="4882"/>
          <a:stretch/>
        </p:blipFill>
        <p:spPr>
          <a:xfrm>
            <a:off x="4168356" y="7574796"/>
            <a:ext cx="2445899" cy="19750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69513859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9" name="Table 68">
            <a:extLst>
              <a:ext uri="{FF2B5EF4-FFF2-40B4-BE49-F238E27FC236}">
                <a16:creationId xmlns:a16="http://schemas.microsoft.com/office/drawing/2014/main" id="{97FA8353-89A1-4536-9E28-8D468DACE7A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04061532"/>
              </p:ext>
            </p:extLst>
          </p:nvPr>
        </p:nvGraphicFramePr>
        <p:xfrm>
          <a:off x="3531462" y="2517945"/>
          <a:ext cx="3183460" cy="37459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1314715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  <a:gridCol w="1453531">
                  <a:extLst>
                    <a:ext uri="{9D8B030D-6E8A-4147-A177-3AD203B41FA5}">
                      <a16:colId xmlns:a16="http://schemas.microsoft.com/office/drawing/2014/main" val="419919200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QC test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All Parts Dimension Check During Production.</a:t>
                      </a:r>
                    </a:p>
                    <a:p>
                      <a:pPr fontAlgn="base"/>
                      <a:r>
                        <a:rPr lang="en-US" sz="10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Rivet Pin Force Check</a:t>
                      </a:r>
                    </a:p>
                    <a:p>
                      <a:pPr fontAlgn="base"/>
                      <a:endParaRPr lang="ar-EG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ar-EG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ar-EG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Door Weight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Dead Load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4 - 25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Application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Refrigerator 14 feet</a:t>
                      </a:r>
                    </a:p>
                    <a:p>
                      <a:pPr fontAlgn="base"/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Accessories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Life Span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 </a:t>
                      </a:r>
                      <a:endParaRPr lang="en-US" sz="9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20,000 Working Cycle.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Working temp (C°)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-40 C° +115 C°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" name="Google Shape;352;p18">
            <a:extLst>
              <a:ext uri="{FF2B5EF4-FFF2-40B4-BE49-F238E27FC236}">
                <a16:creationId xmlns:a16="http://schemas.microsoft.com/office/drawing/2014/main" id="{60BBBC67-4109-4A83-833B-C1D137E6089D}"/>
              </a:ext>
            </a:extLst>
          </p:cNvPr>
          <p:cNvSpPr/>
          <p:nvPr/>
        </p:nvSpPr>
        <p:spPr>
          <a:xfrm>
            <a:off x="649074" y="5675950"/>
            <a:ext cx="2744400" cy="21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">
                <a:solidFill>
                  <a:srgbClr val="3F3F3F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0.038 m</a:t>
            </a:r>
            <a:r>
              <a:rPr lang="en-US" sz="800" baseline="30000">
                <a:solidFill>
                  <a:srgbClr val="3F3F3F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3</a:t>
            </a:r>
            <a:endParaRPr/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dirty="0">
                <a:solidFill>
                  <a:srgbClr val="3F3F3F"/>
                </a:solidFill>
                <a:latin typeface="Calibri"/>
                <a:ea typeface="Calibri"/>
                <a:cs typeface="Calibri"/>
                <a:sym typeface="Calibri"/>
              </a:rPr>
              <a:t>Page 60</a:t>
            </a:r>
            <a:endParaRPr sz="2000" b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18019324"/>
              </p:ext>
            </p:extLst>
          </p:nvPr>
        </p:nvGraphicFramePr>
        <p:xfrm>
          <a:off x="320040" y="320040"/>
          <a:ext cx="3593942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93942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Sector </a:t>
                      </a: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Model Group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Components for Home Appliances – Refrigerator Components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Model Group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Refrigerator Door Hinge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Family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DFxx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Item Name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Fridge Lower Hinge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Item Code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DF03</a:t>
                      </a:r>
                      <a:endParaRPr lang="en-US" sz="10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graphicFrame>
        <p:nvGraphicFramePr>
          <p:cNvPr id="62" name="Table 61">
            <a:extLst>
              <a:ext uri="{FF2B5EF4-FFF2-40B4-BE49-F238E27FC236}">
                <a16:creationId xmlns:a16="http://schemas.microsoft.com/office/drawing/2014/main" id="{68DABE56-1BBA-42C9-88C0-E5C33C1600F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97920926"/>
              </p:ext>
            </p:extLst>
          </p:nvPr>
        </p:nvGraphicFramePr>
        <p:xfrm>
          <a:off x="313600" y="2516337"/>
          <a:ext cx="3183460" cy="373075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2768246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Material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Main Body Hot Rolled Steel – DD11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Pin C1010</a:t>
                      </a:r>
                    </a:p>
                    <a:p>
                      <a:pPr fontAlgn="base"/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Color / Finish 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solidFill>
                            <a:srgbClr val="3F3F3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Electroplating White Galvanization, </a:t>
                      </a:r>
                    </a:p>
                    <a:p>
                      <a:pPr fontAlgn="base"/>
                      <a:r>
                        <a:rPr lang="en-US" sz="1000" dirty="0">
                          <a:solidFill>
                            <a:srgbClr val="3F3F3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Min. Thickness 25 Microns</a:t>
                      </a:r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Key Features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Refrigerator 14 feet</a:t>
                      </a:r>
                    </a:p>
                    <a:p>
                      <a:pPr fontAlgn="base"/>
                      <a:endParaRPr lang="ar-EG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fontAlgn="base"/>
                      <a:endParaRPr lang="ar-EG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Quantity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100 Pcs.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Weight (Kg)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21.95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Volume (m</a:t>
                      </a:r>
                      <a:r>
                        <a:rPr lang="en-US" sz="900" b="0" baseline="3000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) 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0.027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92627" y="2523722"/>
            <a:ext cx="3521355" cy="3585771"/>
            <a:chOff x="268802" y="2523722"/>
            <a:chExt cx="3521355" cy="3585771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496391" y="2559491"/>
              <a:ext cx="280325" cy="280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3491933" y="4927308"/>
              <a:ext cx="298224" cy="2982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3501069" y="5831309"/>
              <a:ext cx="278184" cy="27818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68802" y="2523722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84176" y="3510164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281744" y="4120767"/>
              <a:ext cx="253734" cy="2537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284177" y="4913746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276250" y="5381893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478" y="5827555"/>
              <a:ext cx="251133" cy="2511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3484210" y="5411533"/>
              <a:ext cx="300395" cy="2730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3478163" y="4130491"/>
              <a:ext cx="300395" cy="3003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86686" y="3496103"/>
              <a:ext cx="284783" cy="283268"/>
            </a:xfrm>
            <a:prstGeom prst="rect">
              <a:avLst/>
            </a:prstGeom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8DB51D7A-6AB3-42C6-B545-57CBEF739F38}"/>
              </a:ext>
            </a:extLst>
          </p:cNvPr>
          <p:cNvSpPr/>
          <p:nvPr/>
        </p:nvSpPr>
        <p:spPr>
          <a:xfrm>
            <a:off x="4023360" y="320040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 descr="A close up of ware&#10;&#10;Description automatically generated">
            <a:extLst>
              <a:ext uri="{FF2B5EF4-FFF2-40B4-BE49-F238E27FC236}">
                <a16:creationId xmlns:a16="http://schemas.microsoft.com/office/drawing/2014/main" id="{20D8DD82-8AF7-49DF-9822-588C30F88440}"/>
              </a:ext>
            </a:extLst>
          </p:cNvPr>
          <p:cNvPicPr>
            <a:picLocks noChangeAspect="1"/>
          </p:cNvPicPr>
          <p:nvPr/>
        </p:nvPicPr>
        <p:blipFill rotWithShape="1"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rightnessContrast contrast="20000"/>
                    </a14:imgEffect>
                  </a14:imgLayer>
                </a14:imgProps>
              </a:ext>
            </a:extLst>
          </a:blip>
          <a:srcRect l="17575" t="22773" r="19758" b="27108"/>
          <a:stretch/>
        </p:blipFill>
        <p:spPr>
          <a:xfrm>
            <a:off x="4084820" y="711095"/>
            <a:ext cx="2425358" cy="1454777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16CF5C9E-A085-4884-82D5-30954C86DE07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1185770" y="6356395"/>
            <a:ext cx="1466280" cy="3347389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F3E52DBC-28BA-49EC-A237-C90047AD37F8}"/>
              </a:ext>
            </a:extLst>
          </p:cNvPr>
          <p:cNvPicPr>
            <a:picLocks noChangeAspect="1"/>
          </p:cNvPicPr>
          <p:nvPr/>
        </p:nvPicPr>
        <p:blipFill rotWithShape="1">
          <a:blip r:embed="rId21"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ackgroundRemoval t="7307" b="98281" l="9426" r="89549">
                        <a14:foregroundMark x1="42623" y1="7307" x2="47131" y2="8166"/>
                        <a14:foregroundMark x1="64139" y1="73639" x2="62500" y2="93840"/>
                        <a14:foregroundMark x1="64549" y1="97278" x2="61680" y2="98281"/>
                      </a14:backgroundRemoval>
                    </a14:imgEffect>
                  </a14:imgLayer>
                </a14:imgProps>
              </a:ext>
            </a:extLst>
          </a:blip>
          <a:srcRect l="12317" t="4140" r="9780" b="2788"/>
          <a:stretch/>
        </p:blipFill>
        <p:spPr>
          <a:xfrm>
            <a:off x="3895294" y="6471734"/>
            <a:ext cx="1770165" cy="30249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67599029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6" name="Table 45">
            <a:extLst>
              <a:ext uri="{FF2B5EF4-FFF2-40B4-BE49-F238E27FC236}">
                <a16:creationId xmlns:a16="http://schemas.microsoft.com/office/drawing/2014/main" id="{C996B378-9CAE-4783-87E9-9B0D67D407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42053644"/>
              </p:ext>
            </p:extLst>
          </p:nvPr>
        </p:nvGraphicFramePr>
        <p:xfrm>
          <a:off x="3533109" y="2520470"/>
          <a:ext cx="3186328" cy="3741544"/>
        </p:xfrm>
        <a:graphic>
          <a:graphicData uri="http://schemas.openxmlformats.org/drawingml/2006/table">
            <a:tbl>
              <a:tblPr/>
              <a:tblGrid>
                <a:gridCol w="1400841">
                  <a:extLst>
                    <a:ext uri="{9D8B030D-6E8A-4147-A177-3AD203B41FA5}">
                      <a16:colId xmlns:a16="http://schemas.microsoft.com/office/drawing/2014/main" val="3679284601"/>
                    </a:ext>
                  </a:extLst>
                </a:gridCol>
                <a:gridCol w="1339850">
                  <a:extLst>
                    <a:ext uri="{9D8B030D-6E8A-4147-A177-3AD203B41FA5}">
                      <a16:colId xmlns:a16="http://schemas.microsoft.com/office/drawing/2014/main" val="3496772389"/>
                    </a:ext>
                  </a:extLst>
                </a:gridCol>
                <a:gridCol w="445637">
                  <a:extLst>
                    <a:ext uri="{9D8B030D-6E8A-4147-A177-3AD203B41FA5}">
                      <a16:colId xmlns:a16="http://schemas.microsoft.com/office/drawing/2014/main" val="1725910461"/>
                    </a:ext>
                  </a:extLst>
                </a:gridCol>
              </a:tblGrid>
              <a:tr h="19511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إختبارات الجوده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1058253"/>
                  </a:ext>
                </a:extLst>
              </a:tr>
              <a:tr h="737986">
                <a:tc gridSpan="2">
                  <a:txBody>
                    <a:bodyPr/>
                    <a:lstStyle/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جميع الابعاد الخاصة بالمنتجات أثناء الإنتاج</a:t>
                      </a:r>
                    </a:p>
                    <a:p>
                      <a:pPr lvl="0"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يتم إختبار قوة دبوس البرشام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93547832"/>
                  </a:ext>
                </a:extLst>
              </a:tr>
              <a:tr h="199684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وزن الباب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أقصي حمل 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1866788"/>
                  </a:ext>
                </a:extLst>
              </a:tr>
              <a:tr h="428966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4 - 25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</a:t>
                      </a: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068657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التطبيقات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3014999"/>
                  </a:ext>
                </a:extLst>
              </a:tr>
              <a:tr h="553356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/>
                        <a:t> ثلاجة 14 قدم</a:t>
                      </a:r>
                      <a:endParaRPr lang="ar-EG" sz="9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0249448"/>
                  </a:ext>
                </a:extLst>
              </a:tr>
              <a:tr h="20944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ملحقات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7593164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-</a:t>
                      </a:r>
                      <a:endParaRPr lang="en-US" sz="9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40558517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العمر الإفتراضي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9933002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20,000 دورة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177199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متوسط درجة الحرارة 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1263180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-40 C° +115 C°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166662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CF7C063-5445-4271-BC48-A257DBBDFD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83225667"/>
              </p:ext>
            </p:extLst>
          </p:nvPr>
        </p:nvGraphicFramePr>
        <p:xfrm>
          <a:off x="376378" y="2520470"/>
          <a:ext cx="3124200" cy="3735940"/>
        </p:xfrm>
        <a:graphic>
          <a:graphicData uri="http://schemas.openxmlformats.org/drawingml/2006/table">
            <a:tbl>
              <a:tblPr/>
              <a:tblGrid>
                <a:gridCol w="2690672">
                  <a:extLst>
                    <a:ext uri="{9D8B030D-6E8A-4147-A177-3AD203B41FA5}">
                      <a16:colId xmlns:a16="http://schemas.microsoft.com/office/drawing/2014/main" val="1457824148"/>
                    </a:ext>
                  </a:extLst>
                </a:gridCol>
                <a:gridCol w="433528">
                  <a:extLst>
                    <a:ext uri="{9D8B030D-6E8A-4147-A177-3AD203B41FA5}">
                      <a16:colId xmlns:a16="http://schemas.microsoft.com/office/drawing/2014/main" val="3923836364"/>
                    </a:ext>
                  </a:extLst>
                </a:gridCol>
              </a:tblGrid>
              <a:tr h="22908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المادة الخام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6447345"/>
                  </a:ext>
                </a:extLst>
              </a:tr>
              <a:tr h="727075">
                <a:tc>
                  <a:txBody>
                    <a:bodyPr/>
                    <a:lstStyle/>
                    <a:p>
                      <a:pPr marL="0" marR="0" lvl="0" indent="0" algn="r" defTabSz="914400" rtl="1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ar-EG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lang="ar-EG" sz="1000" dirty="0"/>
                        <a:t>الجسم الرئيسي (زاماك 5)</a:t>
                      </a:r>
                      <a:endParaRPr lang="ar-EG" sz="950" b="0" i="0" u="none" strike="noStrike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  <a:p>
                      <a:pPr algn="r" rtl="1" fontAlgn="ctr"/>
                      <a:r>
                        <a:rPr kumimoji="0" lang="ar-EG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دبوس </a:t>
                      </a: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C1010</a:t>
                      </a:r>
                      <a:endParaRPr kumimoji="0" lang="ar-EG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4929120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اللون / التشطيب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3960408"/>
                  </a:ext>
                </a:extLst>
              </a:tr>
              <a:tr h="426408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يتم عمل طلاء كهربائى أبيض لجميع المكونات بطبقة لا تقل </a:t>
                      </a:r>
                    </a:p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سمكها عن 25 ميكرون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9159021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مميزات المنتج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2821659"/>
                  </a:ext>
                </a:extLst>
              </a:tr>
              <a:tr h="578808">
                <a:tc>
                  <a:txBody>
                    <a:bodyPr/>
                    <a:lstStyle/>
                    <a:p>
                      <a:pPr marL="0" marR="0" lvl="0" indent="0" algn="r" defTabSz="914400" rtl="1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ar-EG" sz="900" dirty="0"/>
                        <a:t>ثلاجة 14 قدم</a:t>
                      </a:r>
                      <a:endParaRPr lang="ar-EG" sz="8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8358185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العدد في الكرتونه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63878387"/>
                  </a:ext>
                </a:extLst>
              </a:tr>
              <a:tr h="253443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100 قطعه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4963624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وزن الكرتونه كجم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4299295"/>
                  </a:ext>
                </a:extLst>
              </a:tr>
              <a:tr h="248608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21.95</a:t>
                      </a: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14163608"/>
                  </a:ext>
                </a:extLst>
              </a:tr>
              <a:tr h="22225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(</a:t>
                      </a: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</a:t>
                      </a:r>
                      <a:r>
                        <a:rPr kumimoji="0" lang="en-US" sz="900" b="0" i="0" u="none" strike="noStrike" kern="0" cap="none" spc="0" normalizeH="0" baseline="30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)</a:t>
                      </a:r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حجم الكرتونة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1325000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0.027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548827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صفحة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60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73396272"/>
              </p:ext>
            </p:extLst>
          </p:nvPr>
        </p:nvGraphicFramePr>
        <p:xfrm>
          <a:off x="3095625" y="256097"/>
          <a:ext cx="3334251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4251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القطاع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مكونات للأجهزة المنزلية - </a:t>
                      </a:r>
                      <a:r>
                        <a:rPr lang="ar-EG" sz="1000" dirty="0"/>
                        <a:t>مكونات الغسالة الأوتوماتك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مجموعة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/>
                        <a:t>مفصلة باب الثلاجة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عائلة المنتج                                                                             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DFxx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74611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اسم المنتج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المفصل السفلى للثلاجة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 كود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DF03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134216" y="2945184"/>
            <a:ext cx="3536476" cy="3240187"/>
            <a:chOff x="2998656" y="2895030"/>
            <a:chExt cx="3548546" cy="3339300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6216004" y="2896124"/>
              <a:ext cx="312206" cy="31220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6215062" y="4969255"/>
              <a:ext cx="332140" cy="33213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6221434" y="5924507"/>
              <a:ext cx="309821" cy="3098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998656" y="289503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3004485" y="3637802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3008393" y="4362848"/>
              <a:ext cx="282589" cy="28258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3010852" y="4988923"/>
              <a:ext cx="294829" cy="29482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3010896" y="5450435"/>
              <a:ext cx="294829" cy="29482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0156" y="5936952"/>
              <a:ext cx="279695" cy="2796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6210320" y="5465806"/>
              <a:ext cx="334557" cy="3041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6208680" y="4367171"/>
              <a:ext cx="334557" cy="33455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218118" y="3620966"/>
              <a:ext cx="317170" cy="315483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6E02D5FC-42F0-4724-B996-3007C3AA491B}"/>
              </a:ext>
            </a:extLst>
          </p:cNvPr>
          <p:cNvSpPr/>
          <p:nvPr/>
        </p:nvSpPr>
        <p:spPr>
          <a:xfrm>
            <a:off x="375553" y="242701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29" name="Picture 28" descr="A close up of ware&#10;&#10;Description automatically generated">
            <a:extLst>
              <a:ext uri="{FF2B5EF4-FFF2-40B4-BE49-F238E27FC236}">
                <a16:creationId xmlns:a16="http://schemas.microsoft.com/office/drawing/2014/main" id="{85BFAB3E-8AEA-442A-A888-B8FF7B4A3194}"/>
              </a:ext>
            </a:extLst>
          </p:cNvPr>
          <p:cNvPicPr>
            <a:picLocks noChangeAspect="1"/>
          </p:cNvPicPr>
          <p:nvPr/>
        </p:nvPicPr>
        <p:blipFill rotWithShape="1"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rightnessContrast contrast="20000"/>
                    </a14:imgEffect>
                  </a14:imgLayer>
                </a14:imgProps>
              </a:ext>
            </a:extLst>
          </a:blip>
          <a:srcRect l="17575" t="22773" r="19758" b="27108"/>
          <a:stretch/>
        </p:blipFill>
        <p:spPr>
          <a:xfrm>
            <a:off x="408170" y="615845"/>
            <a:ext cx="2425358" cy="1454777"/>
          </a:xfrm>
          <a:prstGeom prst="rect">
            <a:avLst/>
          </a:prstGeom>
        </p:spPr>
      </p:pic>
      <p:pic>
        <p:nvPicPr>
          <p:cNvPr id="31" name="Picture 30">
            <a:extLst>
              <a:ext uri="{FF2B5EF4-FFF2-40B4-BE49-F238E27FC236}">
                <a16:creationId xmlns:a16="http://schemas.microsoft.com/office/drawing/2014/main" id="{377272B0-9275-4CA6-B8E9-944FA384C607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1185770" y="6356395"/>
            <a:ext cx="1466280" cy="3347389"/>
          </a:xfrm>
          <a:prstGeom prst="rect">
            <a:avLst/>
          </a:prstGeom>
        </p:spPr>
      </p:pic>
      <p:pic>
        <p:nvPicPr>
          <p:cNvPr id="32" name="Picture 31">
            <a:extLst>
              <a:ext uri="{FF2B5EF4-FFF2-40B4-BE49-F238E27FC236}">
                <a16:creationId xmlns:a16="http://schemas.microsoft.com/office/drawing/2014/main" id="{7975F872-35E0-4625-8DA5-78BC771ED466}"/>
              </a:ext>
            </a:extLst>
          </p:cNvPr>
          <p:cNvPicPr>
            <a:picLocks noChangeAspect="1"/>
          </p:cNvPicPr>
          <p:nvPr/>
        </p:nvPicPr>
        <p:blipFill rotWithShape="1">
          <a:blip r:embed="rId21"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ackgroundRemoval t="7307" b="98281" l="9426" r="89549">
                        <a14:foregroundMark x1="42623" y1="7307" x2="47131" y2="8166"/>
                        <a14:foregroundMark x1="64139" y1="73639" x2="62500" y2="93840"/>
                        <a14:foregroundMark x1="64549" y1="97278" x2="61680" y2="98281"/>
                      </a14:backgroundRemoval>
                    </a14:imgEffect>
                  </a14:imgLayer>
                </a14:imgProps>
              </a:ext>
            </a:extLst>
          </a:blip>
          <a:srcRect l="12317" t="4140" r="9780" b="2788"/>
          <a:stretch/>
        </p:blipFill>
        <p:spPr>
          <a:xfrm>
            <a:off x="3895294" y="6471734"/>
            <a:ext cx="1770165" cy="30249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611786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7" name="Table 26">
            <a:extLst>
              <a:ext uri="{FF2B5EF4-FFF2-40B4-BE49-F238E27FC236}">
                <a16:creationId xmlns:a16="http://schemas.microsoft.com/office/drawing/2014/main" id="{8B7C4045-B62E-48FB-8FD7-5777F5F732D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27685772"/>
              </p:ext>
            </p:extLst>
          </p:nvPr>
        </p:nvGraphicFramePr>
        <p:xfrm>
          <a:off x="3531462" y="2516615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1314715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  <a:gridCol w="1453531">
                  <a:extLst>
                    <a:ext uri="{9D8B030D-6E8A-4147-A177-3AD203B41FA5}">
                      <a16:colId xmlns:a16="http://schemas.microsoft.com/office/drawing/2014/main" val="419919200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QC test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All Parts Dimension Check During Production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48 Hr. Salt Spray Test for all components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Closing Force VS Working Cycles.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Spring Stiffness VS Working Cycles &amp; Temperature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Door Weight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Dead Load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9 - 12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35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Application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60x80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60x90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Accessories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MB20, MB21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Life Span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 </a:t>
                      </a:r>
                      <a:endParaRPr lang="en-US" sz="9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30,000 Working Cycle.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Working temp (C°)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-30 C° +130 C°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graphicFrame>
        <p:nvGraphicFramePr>
          <p:cNvPr id="28" name="Table 27">
            <a:extLst>
              <a:ext uri="{FF2B5EF4-FFF2-40B4-BE49-F238E27FC236}">
                <a16:creationId xmlns:a16="http://schemas.microsoft.com/office/drawing/2014/main" id="{C52B4BF8-5011-41FF-824C-AD1D291C01D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70991653"/>
              </p:ext>
            </p:extLst>
          </p:nvPr>
        </p:nvGraphicFramePr>
        <p:xfrm>
          <a:off x="313600" y="2516337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2768246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Material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Main Body Hot Rolled Steel – DD11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Rear and Front Arm Hot Rolled Steel – DD11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Spring C98 UNI 3832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Rivets Fe CB4FF &amp;  C35 Temp – Pin C45 Temp.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Color / Finish 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Electroplating White or Yellow Galvanization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Min. Thickness 25 Microns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Key Features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100% Product Checking for Best Functionality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Springs Imported from Specialized Italian Supplier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Rivets Imported from Specialized Italian Supplier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Quantity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100 Pcs.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Weight (Kg)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23.20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Volume (m</a:t>
                      </a:r>
                      <a:r>
                        <a:rPr lang="en-US" sz="900" b="0" baseline="3000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) 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0.027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dirty="0">
                <a:solidFill>
                  <a:srgbClr val="3F3F3F"/>
                </a:solidFill>
                <a:latin typeface="Calibri"/>
                <a:ea typeface="Calibri"/>
                <a:cs typeface="Calibri"/>
                <a:sym typeface="Calibri"/>
              </a:rPr>
              <a:t>Page 07</a:t>
            </a:r>
            <a:endParaRPr sz="2000" b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398718" y="9256734"/>
            <a:ext cx="1371996" cy="591984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/>
        </p:nvGraphicFramePr>
        <p:xfrm>
          <a:off x="320040" y="320040"/>
          <a:ext cx="3575254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75254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Sector </a:t>
                      </a: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Model Group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Components for Home Appliances - Gas Cooker Components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Model Group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Oven Hinges – Main Door - Single Point of Rotation – Type SP02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Family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MTxx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Item Name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Gas Cooker Main Door Hinge – SP02 Family – Model 01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Item Code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MT53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92627" y="2523722"/>
            <a:ext cx="3521355" cy="3585771"/>
            <a:chOff x="268802" y="2523722"/>
            <a:chExt cx="3521355" cy="3585771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496391" y="2559491"/>
              <a:ext cx="280325" cy="280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3491933" y="4927308"/>
              <a:ext cx="298224" cy="2982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3501069" y="5831309"/>
              <a:ext cx="278184" cy="27818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68802" y="2523722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84176" y="3510164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281744" y="4120767"/>
              <a:ext cx="253734" cy="2537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284177" y="4913746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276250" y="5381893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478" y="5827555"/>
              <a:ext cx="251133" cy="2511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3484210" y="5411533"/>
              <a:ext cx="300395" cy="2730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3478163" y="4130491"/>
              <a:ext cx="300395" cy="3003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86686" y="3496103"/>
              <a:ext cx="284783" cy="283268"/>
            </a:xfrm>
            <a:prstGeom prst="rect">
              <a:avLst/>
            </a:prstGeom>
          </p:spPr>
        </p:pic>
      </p:grpSp>
      <p:pic>
        <p:nvPicPr>
          <p:cNvPr id="9" name="Picture 8" descr="A picture containing sewing machine, appliance&#10;&#10;Description automatically generated">
            <a:extLst>
              <a:ext uri="{FF2B5EF4-FFF2-40B4-BE49-F238E27FC236}">
                <a16:creationId xmlns:a16="http://schemas.microsoft.com/office/drawing/2014/main" id="{FF4C0381-761F-4C63-B721-BA7E55D34035}"/>
              </a:ext>
            </a:extLst>
          </p:cNvPr>
          <p:cNvPicPr>
            <a:picLocks noChangeAspect="1"/>
          </p:cNvPicPr>
          <p:nvPr/>
        </p:nvPicPr>
        <p:blipFill rotWithShape="1">
          <a:blip r:embed="rId18"/>
          <a:srcRect l="5833" t="2479" r="21279" b="2479"/>
          <a:stretch/>
        </p:blipFill>
        <p:spPr>
          <a:xfrm>
            <a:off x="4074332" y="320040"/>
            <a:ext cx="2432633" cy="2106798"/>
          </a:xfrm>
          <a:prstGeom prst="rect">
            <a:avLst/>
          </a:prstGeom>
        </p:spPr>
      </p:pic>
      <p:sp>
        <p:nvSpPr>
          <p:cNvPr id="26" name="Rectangle 25">
            <a:extLst>
              <a:ext uri="{FF2B5EF4-FFF2-40B4-BE49-F238E27FC236}">
                <a16:creationId xmlns:a16="http://schemas.microsoft.com/office/drawing/2014/main" id="{E30C92AC-C19F-4B7A-87FF-FC9A3F76E5C7}"/>
              </a:ext>
            </a:extLst>
          </p:cNvPr>
          <p:cNvSpPr/>
          <p:nvPr/>
        </p:nvSpPr>
        <p:spPr>
          <a:xfrm>
            <a:off x="4023360" y="320040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9" name="Picture 28">
            <a:extLst>
              <a:ext uri="{FF2B5EF4-FFF2-40B4-BE49-F238E27FC236}">
                <a16:creationId xmlns:a16="http://schemas.microsoft.com/office/drawing/2014/main" id="{42E2B252-D38F-471F-979F-20B3FA7BFA69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320040" y="6392375"/>
            <a:ext cx="4106460" cy="3108960"/>
          </a:xfrm>
          <a:prstGeom prst="rect">
            <a:avLst/>
          </a:prstGeom>
        </p:spPr>
      </p:pic>
      <p:pic>
        <p:nvPicPr>
          <p:cNvPr id="30" name="Picture 29">
            <a:extLst>
              <a:ext uri="{FF2B5EF4-FFF2-40B4-BE49-F238E27FC236}">
                <a16:creationId xmlns:a16="http://schemas.microsoft.com/office/drawing/2014/main" id="{28A860ED-016E-4E3C-B03A-AE6977F530F5}"/>
              </a:ext>
            </a:extLst>
          </p:cNvPr>
          <p:cNvPicPr>
            <a:picLocks noChangeAspect="1"/>
          </p:cNvPicPr>
          <p:nvPr/>
        </p:nvPicPr>
        <p:blipFill rotWithShape="1"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2458" b="96378" l="760" r="91255">
                        <a14:foregroundMark x1="49810" y1="2458" x2="54753" y2="6856"/>
                        <a14:foregroundMark x1="7858" y1="56404" x2="5450" y2="71798"/>
                        <a14:foregroundMark x1="61090" y1="92109" x2="78200" y2="92109"/>
                        <a14:foregroundMark x1="78200" y1="92109" x2="85298" y2="90944"/>
                        <a14:foregroundMark x1="85298" y1="90944" x2="88466" y2="87969"/>
                        <a14:foregroundMark x1="72243" y1="95990" x2="80989" y2="96507"/>
                        <a14:foregroundMark x1="887" y1="57956" x2="3042" y2="69987"/>
                        <a14:foregroundMark x1="91255" y1="86028" x2="86439" y2="94308"/>
                      </a14:backgroundRemoval>
                    </a14:imgEffect>
                    <a14:imgEffect>
                      <a14:brightnessContrast bright="25000" contrast="-40000"/>
                    </a14:imgEffect>
                  </a14:imgLayer>
                </a14:imgProps>
              </a:ext>
            </a:extLst>
          </a:blip>
          <a:srcRect t="525" r="7500"/>
          <a:stretch/>
        </p:blipFill>
        <p:spPr>
          <a:xfrm>
            <a:off x="4333310" y="6802728"/>
            <a:ext cx="2438400" cy="2569106"/>
          </a:xfrm>
          <a:prstGeom prst="rect">
            <a:avLst/>
          </a:prstGeom>
        </p:spPr>
      </p:pic>
      <p:sp>
        <p:nvSpPr>
          <p:cNvPr id="31" name="TextBox 30">
            <a:extLst>
              <a:ext uri="{FF2B5EF4-FFF2-40B4-BE49-F238E27FC236}">
                <a16:creationId xmlns:a16="http://schemas.microsoft.com/office/drawing/2014/main" id="{A72C415E-27FB-45B7-B739-9841C6850E2E}"/>
              </a:ext>
            </a:extLst>
          </p:cNvPr>
          <p:cNvSpPr txBox="1"/>
          <p:nvPr/>
        </p:nvSpPr>
        <p:spPr>
          <a:xfrm>
            <a:off x="224444" y="6577619"/>
            <a:ext cx="185373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Spring Wire Diameter=Ø4.2 mm</a:t>
            </a:r>
          </a:p>
          <a:p>
            <a:r>
              <a:rPr lang="en-US" sz="9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Total Number of Coils=12.5</a:t>
            </a:r>
          </a:p>
        </p:txBody>
      </p:sp>
      <p:pic>
        <p:nvPicPr>
          <p:cNvPr id="32" name="Picture 31">
            <a:extLst>
              <a:ext uri="{FF2B5EF4-FFF2-40B4-BE49-F238E27FC236}">
                <a16:creationId xmlns:a16="http://schemas.microsoft.com/office/drawing/2014/main" id="{0D7E0DB5-FA4C-4B7D-BE3F-9239218FEB7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49415" y="6343826"/>
            <a:ext cx="1510245" cy="12081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536276453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9" name="Table 68">
            <a:extLst>
              <a:ext uri="{FF2B5EF4-FFF2-40B4-BE49-F238E27FC236}">
                <a16:creationId xmlns:a16="http://schemas.microsoft.com/office/drawing/2014/main" id="{97FA8353-89A1-4536-9E28-8D468DACE7A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45694629"/>
              </p:ext>
            </p:extLst>
          </p:nvPr>
        </p:nvGraphicFramePr>
        <p:xfrm>
          <a:off x="3531462" y="2517945"/>
          <a:ext cx="3183460" cy="370027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1314715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  <a:gridCol w="1453531">
                  <a:extLst>
                    <a:ext uri="{9D8B030D-6E8A-4147-A177-3AD203B41FA5}">
                      <a16:colId xmlns:a16="http://schemas.microsoft.com/office/drawing/2014/main" val="419919200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QC test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All Parts Dimension Check During Production.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Crack Free Flanging.</a:t>
                      </a:r>
                    </a:p>
                    <a:p>
                      <a:pPr fontAlgn="base"/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Door Weight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Dead Load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Application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Electric Water Heater 30 Liter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Electric Water Heater 50 Liter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Electric Water Heater 80 Liter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Accessories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Life Span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 </a:t>
                      </a:r>
                      <a:endParaRPr lang="en-US" sz="9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Working temp (C°)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-30 C° +130 C°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" name="Google Shape;352;p18">
            <a:extLst>
              <a:ext uri="{FF2B5EF4-FFF2-40B4-BE49-F238E27FC236}">
                <a16:creationId xmlns:a16="http://schemas.microsoft.com/office/drawing/2014/main" id="{60BBBC67-4109-4A83-833B-C1D137E6089D}"/>
              </a:ext>
            </a:extLst>
          </p:cNvPr>
          <p:cNvSpPr/>
          <p:nvPr/>
        </p:nvSpPr>
        <p:spPr>
          <a:xfrm>
            <a:off x="649074" y="5675950"/>
            <a:ext cx="2744400" cy="21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">
                <a:solidFill>
                  <a:srgbClr val="3F3F3F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0.038 m</a:t>
            </a:r>
            <a:r>
              <a:rPr lang="en-US" sz="800" baseline="30000">
                <a:solidFill>
                  <a:srgbClr val="3F3F3F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3</a:t>
            </a:r>
            <a:endParaRPr/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dirty="0">
                <a:solidFill>
                  <a:srgbClr val="3F3F3F"/>
                </a:solidFill>
                <a:latin typeface="Calibri"/>
                <a:ea typeface="Calibri"/>
                <a:cs typeface="Calibri"/>
                <a:sym typeface="Calibri"/>
              </a:rPr>
              <a:t>Page 61</a:t>
            </a:r>
            <a:endParaRPr sz="2000" b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78032482"/>
              </p:ext>
            </p:extLst>
          </p:nvPr>
        </p:nvGraphicFramePr>
        <p:xfrm>
          <a:off x="320040" y="320040"/>
          <a:ext cx="3703319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3319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Sector </a:t>
                      </a: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Model Group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Components for Home Appliances – Electric Water Heater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Model Group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Electric Water Heaters Tubes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Family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CTxx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Item Name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Hot Water Outlet Tube for Electric Water Heaters – Model 01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Item Code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lvl="0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CT01</a:t>
                      </a:r>
                      <a:endParaRPr lang="en-US" sz="10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graphicFrame>
        <p:nvGraphicFramePr>
          <p:cNvPr id="62" name="Table 61">
            <a:extLst>
              <a:ext uri="{FF2B5EF4-FFF2-40B4-BE49-F238E27FC236}">
                <a16:creationId xmlns:a16="http://schemas.microsoft.com/office/drawing/2014/main" id="{68DABE56-1BBA-42C9-88C0-E5C33C1600F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15684746"/>
              </p:ext>
            </p:extLst>
          </p:nvPr>
        </p:nvGraphicFramePr>
        <p:xfrm>
          <a:off x="313600" y="2516337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2768246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Material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Stainless Steel AISI 304</a:t>
                      </a:r>
                    </a:p>
                    <a:p>
                      <a:pPr fontAlgn="base"/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Color / Finish 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solidFill>
                            <a:srgbClr val="3F3F3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Matt Surface </a:t>
                      </a:r>
                    </a:p>
                    <a:p>
                      <a:pPr fontAlgn="base"/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Key Features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+mj-cs"/>
                        </a:rPr>
                        <a:t>High Resistance for rust</a:t>
                      </a:r>
                    </a:p>
                    <a:p>
                      <a:pPr fontAlgn="base"/>
                      <a:endParaRPr lang="ar-EG" sz="950" dirty="0">
                        <a:latin typeface="Calibri" panose="020F0502020204030204" pitchFamily="34" charset="0"/>
                        <a:cs typeface="+mj-cs"/>
                      </a:endParaRPr>
                    </a:p>
                    <a:p>
                      <a:pPr fontAlgn="base"/>
                      <a:endParaRPr lang="ar-EG" sz="950" dirty="0">
                        <a:latin typeface="Calibri" panose="020F0502020204030204" pitchFamily="34" charset="0"/>
                        <a:cs typeface="+mj-cs"/>
                      </a:endParaRP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+mj-cs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Quantity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200 Pcs.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Weight (Kg)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14.30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Volume (m</a:t>
                      </a:r>
                      <a:r>
                        <a:rPr lang="en-US" sz="900" b="0" baseline="3000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) 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0.067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92627" y="2523722"/>
            <a:ext cx="3521355" cy="3585771"/>
            <a:chOff x="268802" y="2523722"/>
            <a:chExt cx="3521355" cy="3585771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496391" y="2559491"/>
              <a:ext cx="280325" cy="280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3491933" y="4927308"/>
              <a:ext cx="298224" cy="2982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3501069" y="5831309"/>
              <a:ext cx="278184" cy="27818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68802" y="2523722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84176" y="3510164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281744" y="4120767"/>
              <a:ext cx="253734" cy="2537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284177" y="4913746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276250" y="5381893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478" y="5827555"/>
              <a:ext cx="251133" cy="2511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3484210" y="5411533"/>
              <a:ext cx="300395" cy="2730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3478163" y="4130491"/>
              <a:ext cx="300395" cy="3003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86686" y="3496103"/>
              <a:ext cx="284783" cy="283268"/>
            </a:xfrm>
            <a:prstGeom prst="rect">
              <a:avLst/>
            </a:prstGeom>
          </p:spPr>
        </p:pic>
      </p:grpSp>
      <p:pic>
        <p:nvPicPr>
          <p:cNvPr id="28" name="Picture 27" descr="A close up of an object&#10;&#10;Description automatically generated">
            <a:extLst>
              <a:ext uri="{FF2B5EF4-FFF2-40B4-BE49-F238E27FC236}">
                <a16:creationId xmlns:a16="http://schemas.microsoft.com/office/drawing/2014/main" id="{6D7CE1A2-3333-4B38-823D-8679E8B20D14}"/>
              </a:ext>
            </a:extLst>
          </p:cNvPr>
          <p:cNvPicPr>
            <a:picLocks noChangeAspect="1"/>
          </p:cNvPicPr>
          <p:nvPr/>
        </p:nvPicPr>
        <p:blipFill rotWithShape="1">
          <a:blip r:embed="rId18"/>
          <a:srcRect l="11753" t="23973" r="16263" b="24234"/>
          <a:stretch/>
        </p:blipFill>
        <p:spPr>
          <a:xfrm>
            <a:off x="4043553" y="511232"/>
            <a:ext cx="2466626" cy="1774767"/>
          </a:xfrm>
          <a:prstGeom prst="rect">
            <a:avLst/>
          </a:prstGeom>
        </p:spPr>
      </p:pic>
      <p:sp>
        <p:nvSpPr>
          <p:cNvPr id="27" name="Rectangle 26">
            <a:extLst>
              <a:ext uri="{FF2B5EF4-FFF2-40B4-BE49-F238E27FC236}">
                <a16:creationId xmlns:a16="http://schemas.microsoft.com/office/drawing/2014/main" id="{7C5744F7-D85E-455F-91B1-C6E36251BD24}"/>
              </a:ext>
            </a:extLst>
          </p:cNvPr>
          <p:cNvSpPr/>
          <p:nvPr/>
        </p:nvSpPr>
        <p:spPr>
          <a:xfrm>
            <a:off x="4023360" y="320040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9" name="Picture 28">
            <a:extLst>
              <a:ext uri="{FF2B5EF4-FFF2-40B4-BE49-F238E27FC236}">
                <a16:creationId xmlns:a16="http://schemas.microsoft.com/office/drawing/2014/main" id="{9F4EBAF1-BEF8-4750-99B7-E84BF4092494}"/>
              </a:ext>
            </a:extLst>
          </p:cNvPr>
          <p:cNvPicPr>
            <a:picLocks noChangeAspect="1"/>
          </p:cNvPicPr>
          <p:nvPr/>
        </p:nvPicPr>
        <p:blipFill rotWithShape="1">
          <a:blip r:embed="rId19"/>
          <a:srcRect l="7171" t="1089" r="13826"/>
          <a:stretch/>
        </p:blipFill>
        <p:spPr>
          <a:xfrm rot="5400000">
            <a:off x="2799249" y="4207866"/>
            <a:ext cx="1454733" cy="5610592"/>
          </a:xfrm>
          <a:prstGeom prst="rect">
            <a:avLst/>
          </a:prstGeom>
        </p:spPr>
      </p:pic>
      <p:pic>
        <p:nvPicPr>
          <p:cNvPr id="30" name="Picture 29">
            <a:extLst>
              <a:ext uri="{FF2B5EF4-FFF2-40B4-BE49-F238E27FC236}">
                <a16:creationId xmlns:a16="http://schemas.microsoft.com/office/drawing/2014/main" id="{E06AD7A0-549F-4774-9E89-A207B132EC8E}"/>
              </a:ext>
            </a:extLst>
          </p:cNvPr>
          <p:cNvPicPr>
            <a:picLocks noChangeAspect="1"/>
          </p:cNvPicPr>
          <p:nvPr/>
        </p:nvPicPr>
        <p:blipFill rotWithShape="1"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9627" b="89784" l="9128" r="90470">
                        <a14:foregroundMark x1="90201" y1="76621" x2="90604" y2="78978"/>
                        <a14:foregroundMark x1="10201" y1="17485" x2="9128" y2="21611"/>
                      </a14:backgroundRemoval>
                    </a14:imgEffect>
                  </a14:imgLayer>
                </a14:imgProps>
              </a:ext>
            </a:extLst>
          </a:blip>
          <a:srcRect l="8535" t="4690" r="8535" b="4900"/>
          <a:stretch/>
        </p:blipFill>
        <p:spPr>
          <a:xfrm>
            <a:off x="4678179" y="7817956"/>
            <a:ext cx="1758478" cy="13098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64610750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6" name="Table 45">
            <a:extLst>
              <a:ext uri="{FF2B5EF4-FFF2-40B4-BE49-F238E27FC236}">
                <a16:creationId xmlns:a16="http://schemas.microsoft.com/office/drawing/2014/main" id="{C996B378-9CAE-4783-87E9-9B0D67D407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94103549"/>
              </p:ext>
            </p:extLst>
          </p:nvPr>
        </p:nvGraphicFramePr>
        <p:xfrm>
          <a:off x="3533109" y="2520470"/>
          <a:ext cx="3186328" cy="3741544"/>
        </p:xfrm>
        <a:graphic>
          <a:graphicData uri="http://schemas.openxmlformats.org/drawingml/2006/table">
            <a:tbl>
              <a:tblPr/>
              <a:tblGrid>
                <a:gridCol w="1400841">
                  <a:extLst>
                    <a:ext uri="{9D8B030D-6E8A-4147-A177-3AD203B41FA5}">
                      <a16:colId xmlns:a16="http://schemas.microsoft.com/office/drawing/2014/main" val="3679284601"/>
                    </a:ext>
                  </a:extLst>
                </a:gridCol>
                <a:gridCol w="1339850">
                  <a:extLst>
                    <a:ext uri="{9D8B030D-6E8A-4147-A177-3AD203B41FA5}">
                      <a16:colId xmlns:a16="http://schemas.microsoft.com/office/drawing/2014/main" val="3496772389"/>
                    </a:ext>
                  </a:extLst>
                </a:gridCol>
                <a:gridCol w="445637">
                  <a:extLst>
                    <a:ext uri="{9D8B030D-6E8A-4147-A177-3AD203B41FA5}">
                      <a16:colId xmlns:a16="http://schemas.microsoft.com/office/drawing/2014/main" val="1725910461"/>
                    </a:ext>
                  </a:extLst>
                </a:gridCol>
              </a:tblGrid>
              <a:tr h="19511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إختبارات الجوده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1058253"/>
                  </a:ext>
                </a:extLst>
              </a:tr>
              <a:tr h="737986">
                <a:tc gridSpan="2">
                  <a:txBody>
                    <a:bodyPr/>
                    <a:lstStyle/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جميع الابعاد الخاصة بالمنتجات أثناء الإنتاج</a:t>
                      </a:r>
                    </a:p>
                    <a:p>
                      <a:pPr marL="0" marR="0" lvl="0" indent="0" algn="r" defTabSz="914400" rtl="1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شفة خالية من التشقق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93547832"/>
                  </a:ext>
                </a:extLst>
              </a:tr>
              <a:tr h="199684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وزن الباب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أقصي حمل 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1866788"/>
                  </a:ext>
                </a:extLst>
              </a:tr>
              <a:tr h="428966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-</a:t>
                      </a: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-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068657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التطبيقات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3014999"/>
                  </a:ext>
                </a:extLst>
              </a:tr>
              <a:tr h="553356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/>
                        <a:t> سخانات المياه الكهربائية 30 لتر</a:t>
                      </a:r>
                    </a:p>
                    <a:p>
                      <a:pPr marL="0" marR="0" lvl="0" indent="0" algn="r" defTabSz="914400" rtl="1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/>
                        <a:t> سخانات المياه الكهربائية 50 لتر</a:t>
                      </a:r>
                    </a:p>
                    <a:p>
                      <a:pPr marL="0" marR="0" lvl="0" indent="0" algn="r" defTabSz="914400" rtl="1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/>
                        <a:t> سخانات المياه الكهربائية 80 لتر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0249448"/>
                  </a:ext>
                </a:extLst>
              </a:tr>
              <a:tr h="20944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ملحقات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7593164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-</a:t>
                      </a:r>
                      <a:endParaRPr lang="en-US" sz="9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40558517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العمر الإفتراضي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9933002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-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177199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متوسط درجة الحرارة 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1263180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-30 C° +130 C°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166662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CF7C063-5445-4271-BC48-A257DBBDFD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50265301"/>
              </p:ext>
            </p:extLst>
          </p:nvPr>
        </p:nvGraphicFramePr>
        <p:xfrm>
          <a:off x="376378" y="2520470"/>
          <a:ext cx="3124200" cy="3745465"/>
        </p:xfrm>
        <a:graphic>
          <a:graphicData uri="http://schemas.openxmlformats.org/drawingml/2006/table">
            <a:tbl>
              <a:tblPr/>
              <a:tblGrid>
                <a:gridCol w="2690672">
                  <a:extLst>
                    <a:ext uri="{9D8B030D-6E8A-4147-A177-3AD203B41FA5}">
                      <a16:colId xmlns:a16="http://schemas.microsoft.com/office/drawing/2014/main" val="1457824148"/>
                    </a:ext>
                  </a:extLst>
                </a:gridCol>
                <a:gridCol w="433528">
                  <a:extLst>
                    <a:ext uri="{9D8B030D-6E8A-4147-A177-3AD203B41FA5}">
                      <a16:colId xmlns:a16="http://schemas.microsoft.com/office/drawing/2014/main" val="3923836364"/>
                    </a:ext>
                  </a:extLst>
                </a:gridCol>
              </a:tblGrid>
              <a:tr h="22908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المادة الخام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6447345"/>
                  </a:ext>
                </a:extLst>
              </a:tr>
              <a:tr h="727075">
                <a:tc>
                  <a:txBody>
                    <a:bodyPr/>
                    <a:lstStyle/>
                    <a:p>
                      <a:pPr marL="0" marR="0" lvl="0" indent="0" algn="r" defTabSz="914400" rtl="1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ar-EG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إستانلس إستيل </a:t>
                      </a: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AISI 304</a:t>
                      </a:r>
                      <a:endParaRPr lang="ar-EG" sz="950" b="0" i="0" u="none" strike="noStrike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4929120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اللون / التشطيب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3960408"/>
                  </a:ext>
                </a:extLst>
              </a:tr>
              <a:tr h="435933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 سطح باهت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9159021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مميزات المنتج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2821659"/>
                  </a:ext>
                </a:extLst>
              </a:tr>
              <a:tr h="578808">
                <a:tc>
                  <a:txBody>
                    <a:bodyPr/>
                    <a:lstStyle/>
                    <a:p>
                      <a:pPr marL="0" marR="0" lvl="0" indent="0" algn="r" defTabSz="914400" rtl="1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مقاومة عالية للصدأ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8358185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العدد في الكرتونه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63878387"/>
                  </a:ext>
                </a:extLst>
              </a:tr>
              <a:tr h="253443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200 قطعه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4963624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وزن الكرتونه كجم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4299295"/>
                  </a:ext>
                </a:extLst>
              </a:tr>
              <a:tr h="248608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14.30</a:t>
                      </a: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14163608"/>
                  </a:ext>
                </a:extLst>
              </a:tr>
              <a:tr h="22225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(</a:t>
                      </a: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</a:t>
                      </a:r>
                      <a:r>
                        <a:rPr kumimoji="0" lang="en-US" sz="900" b="0" i="0" u="none" strike="noStrike" kern="0" cap="none" spc="0" normalizeH="0" baseline="30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)</a:t>
                      </a:r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حجم الكرتونة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1325000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0.067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548827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صفحة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61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21868605"/>
              </p:ext>
            </p:extLst>
          </p:nvPr>
        </p:nvGraphicFramePr>
        <p:xfrm>
          <a:off x="3095625" y="256097"/>
          <a:ext cx="3334251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4251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القطاع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مكونات للأجهزة المنزلية - </a:t>
                      </a:r>
                      <a:r>
                        <a:rPr lang="ar-EG" sz="1000" dirty="0"/>
                        <a:t>سخان المياه الكهربائي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مجموعة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/>
                        <a:t>مواسير سخانات المياه الكهربائية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عائلة المنتج                                                                             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CTxx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74611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اسم المنتج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/>
                        <a:t>أنبوب مخرج الماء الساخن لسخانات المياه الكهربائية – موديل 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01</a:t>
                      </a:r>
                      <a:endParaRPr lang="ar-EG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 كود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CT01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134216" y="2945184"/>
            <a:ext cx="3536476" cy="3240187"/>
            <a:chOff x="2998656" y="2895030"/>
            <a:chExt cx="3548546" cy="3339300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6216004" y="2896124"/>
              <a:ext cx="312206" cy="31220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6215062" y="4969255"/>
              <a:ext cx="332140" cy="33213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6221434" y="5924507"/>
              <a:ext cx="309821" cy="3098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998656" y="289503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3004485" y="3637802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3008393" y="4362848"/>
              <a:ext cx="282589" cy="28258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3010852" y="4988923"/>
              <a:ext cx="294829" cy="29482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3010896" y="5450435"/>
              <a:ext cx="294829" cy="29482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0156" y="5936952"/>
              <a:ext cx="279695" cy="2796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6210320" y="5465806"/>
              <a:ext cx="334557" cy="3041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6208680" y="4367171"/>
              <a:ext cx="334557" cy="33455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218118" y="3620966"/>
              <a:ext cx="317170" cy="315483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6E02D5FC-42F0-4724-B996-3007C3AA491B}"/>
              </a:ext>
            </a:extLst>
          </p:cNvPr>
          <p:cNvSpPr/>
          <p:nvPr/>
        </p:nvSpPr>
        <p:spPr>
          <a:xfrm>
            <a:off x="375553" y="242701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28" name="Picture 27" descr="A close up of an object&#10;&#10;Description automatically generated">
            <a:extLst>
              <a:ext uri="{FF2B5EF4-FFF2-40B4-BE49-F238E27FC236}">
                <a16:creationId xmlns:a16="http://schemas.microsoft.com/office/drawing/2014/main" id="{87CD1B00-8A7A-48E7-8C0A-3B81087ADBC3}"/>
              </a:ext>
            </a:extLst>
          </p:cNvPr>
          <p:cNvPicPr>
            <a:picLocks noChangeAspect="1"/>
          </p:cNvPicPr>
          <p:nvPr/>
        </p:nvPicPr>
        <p:blipFill rotWithShape="1">
          <a:blip r:embed="rId18"/>
          <a:srcRect l="11753" t="23973" r="16263" b="24234"/>
          <a:stretch/>
        </p:blipFill>
        <p:spPr>
          <a:xfrm>
            <a:off x="424053" y="400050"/>
            <a:ext cx="2409340" cy="1733549"/>
          </a:xfrm>
          <a:prstGeom prst="rect">
            <a:avLst/>
          </a:prstGeom>
        </p:spPr>
      </p:pic>
      <p:pic>
        <p:nvPicPr>
          <p:cNvPr id="30" name="Picture 29">
            <a:extLst>
              <a:ext uri="{FF2B5EF4-FFF2-40B4-BE49-F238E27FC236}">
                <a16:creationId xmlns:a16="http://schemas.microsoft.com/office/drawing/2014/main" id="{25C40C43-6D7C-4145-AC46-F88CF761E125}"/>
              </a:ext>
            </a:extLst>
          </p:cNvPr>
          <p:cNvPicPr>
            <a:picLocks noChangeAspect="1"/>
          </p:cNvPicPr>
          <p:nvPr/>
        </p:nvPicPr>
        <p:blipFill rotWithShape="1">
          <a:blip r:embed="rId19"/>
          <a:srcRect l="7171" t="1089" r="13826"/>
          <a:stretch/>
        </p:blipFill>
        <p:spPr>
          <a:xfrm rot="5400000">
            <a:off x="2799249" y="4207866"/>
            <a:ext cx="1454733" cy="5610592"/>
          </a:xfrm>
          <a:prstGeom prst="rect">
            <a:avLst/>
          </a:prstGeom>
        </p:spPr>
      </p:pic>
      <p:pic>
        <p:nvPicPr>
          <p:cNvPr id="33" name="Picture 32">
            <a:extLst>
              <a:ext uri="{FF2B5EF4-FFF2-40B4-BE49-F238E27FC236}">
                <a16:creationId xmlns:a16="http://schemas.microsoft.com/office/drawing/2014/main" id="{A0574CE0-7254-4806-B43F-11D113808C09}"/>
              </a:ext>
            </a:extLst>
          </p:cNvPr>
          <p:cNvPicPr>
            <a:picLocks noChangeAspect="1"/>
          </p:cNvPicPr>
          <p:nvPr/>
        </p:nvPicPr>
        <p:blipFill rotWithShape="1"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9627" b="89784" l="9128" r="90470">
                        <a14:foregroundMark x1="90201" y1="76621" x2="90604" y2="78978"/>
                        <a14:foregroundMark x1="10201" y1="17485" x2="9128" y2="21611"/>
                      </a14:backgroundRemoval>
                    </a14:imgEffect>
                  </a14:imgLayer>
                </a14:imgProps>
              </a:ext>
            </a:extLst>
          </a:blip>
          <a:srcRect l="8535" t="4690" r="8535" b="4900"/>
          <a:stretch/>
        </p:blipFill>
        <p:spPr>
          <a:xfrm>
            <a:off x="4678179" y="7817956"/>
            <a:ext cx="1758478" cy="13098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7545842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9" name="Table 28">
            <a:extLst>
              <a:ext uri="{FF2B5EF4-FFF2-40B4-BE49-F238E27FC236}">
                <a16:creationId xmlns:a16="http://schemas.microsoft.com/office/drawing/2014/main" id="{66403D10-17CF-4B1E-8140-2AB1FB87F13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45892252"/>
              </p:ext>
            </p:extLst>
          </p:nvPr>
        </p:nvGraphicFramePr>
        <p:xfrm>
          <a:off x="3531462" y="2517945"/>
          <a:ext cx="3183460" cy="370027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1314715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  <a:gridCol w="1453531">
                  <a:extLst>
                    <a:ext uri="{9D8B030D-6E8A-4147-A177-3AD203B41FA5}">
                      <a16:colId xmlns:a16="http://schemas.microsoft.com/office/drawing/2014/main" val="419919200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QC test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All Parts Dimension Check During Production.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Crack Free Flanging.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Burr Free Holes.</a:t>
                      </a:r>
                    </a:p>
                    <a:p>
                      <a:pPr fontAlgn="base"/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Door Weight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Dead Load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Application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Electric Water Heater 30 Liter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Electric Water Heater 50 Liter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Electric Water Heater 80 Liter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Accessories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Life Span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 </a:t>
                      </a:r>
                      <a:endParaRPr lang="en-US" sz="9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Working temp (C°)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-30 C° +130 C°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graphicFrame>
        <p:nvGraphicFramePr>
          <p:cNvPr id="30" name="Table 29">
            <a:extLst>
              <a:ext uri="{FF2B5EF4-FFF2-40B4-BE49-F238E27FC236}">
                <a16:creationId xmlns:a16="http://schemas.microsoft.com/office/drawing/2014/main" id="{5F42D698-CF92-4B0C-B4CE-8E647B52E32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99861640"/>
              </p:ext>
            </p:extLst>
          </p:nvPr>
        </p:nvGraphicFramePr>
        <p:xfrm>
          <a:off x="320040" y="320040"/>
          <a:ext cx="3703319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3319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Sector </a:t>
                      </a: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Model Group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Components for Home Appliances – Electric Water Heater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Model Group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Electric Water Heaters Tubes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Family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CTxx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Item Name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Cold Water Inlet Tube for Electric Water Heaters – Model 50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Item Code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lvl="0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CT50</a:t>
                      </a:r>
                      <a:endParaRPr lang="en-US" sz="10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graphicFrame>
        <p:nvGraphicFramePr>
          <p:cNvPr id="31" name="Table 30">
            <a:extLst>
              <a:ext uri="{FF2B5EF4-FFF2-40B4-BE49-F238E27FC236}">
                <a16:creationId xmlns:a16="http://schemas.microsoft.com/office/drawing/2014/main" id="{16614BB9-AAC8-4A49-9876-6E219114987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55898844"/>
              </p:ext>
            </p:extLst>
          </p:nvPr>
        </p:nvGraphicFramePr>
        <p:xfrm>
          <a:off x="313600" y="2516337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2768246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Material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Stainless Steel AISI 304</a:t>
                      </a:r>
                    </a:p>
                    <a:p>
                      <a:pPr fontAlgn="base"/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Color / Finish 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solidFill>
                            <a:srgbClr val="3F3F3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Matt Surface </a:t>
                      </a:r>
                    </a:p>
                    <a:p>
                      <a:pPr fontAlgn="base"/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Key Features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+mj-cs"/>
                        </a:rPr>
                        <a:t>High Resistance for rust</a:t>
                      </a:r>
                    </a:p>
                    <a:p>
                      <a:pPr fontAlgn="base"/>
                      <a:endParaRPr lang="ar-EG" sz="950" dirty="0">
                        <a:latin typeface="Calibri" panose="020F0502020204030204" pitchFamily="34" charset="0"/>
                        <a:cs typeface="+mj-cs"/>
                      </a:endParaRPr>
                    </a:p>
                    <a:p>
                      <a:pPr fontAlgn="base"/>
                      <a:endParaRPr lang="ar-EG" sz="950" dirty="0">
                        <a:latin typeface="Calibri" panose="020F0502020204030204" pitchFamily="34" charset="0"/>
                        <a:cs typeface="+mj-cs"/>
                      </a:endParaRP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+mj-cs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Quantity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600 Pcs.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Weight (Kg)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12.90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Volume (m</a:t>
                      </a:r>
                      <a:r>
                        <a:rPr lang="en-US" sz="900" b="0" baseline="3000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) 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0.067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dirty="0">
                <a:solidFill>
                  <a:srgbClr val="3F3F3F"/>
                </a:solidFill>
                <a:latin typeface="Calibri"/>
                <a:ea typeface="Calibri"/>
                <a:cs typeface="Calibri"/>
                <a:sym typeface="Calibri"/>
              </a:rPr>
              <a:t>Page 62</a:t>
            </a:r>
            <a:endParaRPr sz="2000" b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92627" y="2523722"/>
            <a:ext cx="3521355" cy="3585771"/>
            <a:chOff x="268802" y="2523722"/>
            <a:chExt cx="3521355" cy="3585771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496391" y="2559491"/>
              <a:ext cx="280325" cy="280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3491933" y="4927308"/>
              <a:ext cx="298224" cy="2982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3501069" y="5831309"/>
              <a:ext cx="278184" cy="27818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68802" y="2523722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84176" y="3510164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281744" y="4120767"/>
              <a:ext cx="253734" cy="2537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284177" y="4913746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276250" y="5381893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478" y="5827555"/>
              <a:ext cx="251133" cy="2511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3484210" y="5411533"/>
              <a:ext cx="300395" cy="2730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3478163" y="4130491"/>
              <a:ext cx="300395" cy="3003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86686" y="3496103"/>
              <a:ext cx="284783" cy="283268"/>
            </a:xfrm>
            <a:prstGeom prst="rect">
              <a:avLst/>
            </a:prstGeom>
          </p:spPr>
        </p:pic>
      </p:grpSp>
      <p:pic>
        <p:nvPicPr>
          <p:cNvPr id="27" name="Picture 26" descr="A close up of a device&#10;&#10;Description automatically generated">
            <a:extLst>
              <a:ext uri="{FF2B5EF4-FFF2-40B4-BE49-F238E27FC236}">
                <a16:creationId xmlns:a16="http://schemas.microsoft.com/office/drawing/2014/main" id="{918CD9FA-868F-4683-801C-7102F8BDC60E}"/>
              </a:ext>
            </a:extLst>
          </p:cNvPr>
          <p:cNvPicPr>
            <a:picLocks noChangeAspect="1"/>
          </p:cNvPicPr>
          <p:nvPr/>
        </p:nvPicPr>
        <p:blipFill rotWithShape="1">
          <a:blip r:embed="rId18"/>
          <a:srcRect l="13418" t="31373" r="11836" b="20340"/>
          <a:stretch/>
        </p:blipFill>
        <p:spPr>
          <a:xfrm>
            <a:off x="4020290" y="586049"/>
            <a:ext cx="2489887" cy="1608513"/>
          </a:xfrm>
          <a:prstGeom prst="rect">
            <a:avLst/>
          </a:prstGeom>
        </p:spPr>
      </p:pic>
      <p:sp>
        <p:nvSpPr>
          <p:cNvPr id="28" name="Rectangle 27">
            <a:extLst>
              <a:ext uri="{FF2B5EF4-FFF2-40B4-BE49-F238E27FC236}">
                <a16:creationId xmlns:a16="http://schemas.microsoft.com/office/drawing/2014/main" id="{AD10746C-A2AB-4016-BBF8-46D3D2A2A5BA}"/>
              </a:ext>
            </a:extLst>
          </p:cNvPr>
          <p:cNvSpPr/>
          <p:nvPr/>
        </p:nvSpPr>
        <p:spPr>
          <a:xfrm>
            <a:off x="4023360" y="320040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2" name="Picture 31">
            <a:extLst>
              <a:ext uri="{FF2B5EF4-FFF2-40B4-BE49-F238E27FC236}">
                <a16:creationId xmlns:a16="http://schemas.microsoft.com/office/drawing/2014/main" id="{69BE9568-64F1-4FAD-A263-6B809F87AC14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 rot="5400000">
            <a:off x="2560736" y="4227887"/>
            <a:ext cx="1800313" cy="5856914"/>
          </a:xfrm>
          <a:prstGeom prst="rect">
            <a:avLst/>
          </a:prstGeom>
        </p:spPr>
      </p:pic>
      <p:pic>
        <p:nvPicPr>
          <p:cNvPr id="33" name="Picture 32">
            <a:extLst>
              <a:ext uri="{FF2B5EF4-FFF2-40B4-BE49-F238E27FC236}">
                <a16:creationId xmlns:a16="http://schemas.microsoft.com/office/drawing/2014/main" id="{D5EAA17B-276D-43C6-8A1A-01B6EC489BAB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8913" b="90000" l="6139" r="93215">
                        <a14:foregroundMark x1="11147" y1="11957" x2="10178" y2="17609"/>
                        <a14:foregroundMark x1="91115" y1="74565" x2="93215" y2="71957"/>
                        <a14:foregroundMark x1="7108" y1="16739" x2="6139" y2="18696"/>
                        <a14:foregroundMark x1="12278" y1="9783" x2="10985" y2="8913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450408" y="7891272"/>
            <a:ext cx="1865951" cy="13866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68037524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Picture 30">
            <a:extLst>
              <a:ext uri="{FF2B5EF4-FFF2-40B4-BE49-F238E27FC236}">
                <a16:creationId xmlns:a16="http://schemas.microsoft.com/office/drawing/2014/main" id="{93781FE4-FF2F-4246-A948-A8B4A44282B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5400000">
            <a:off x="2560736" y="4227887"/>
            <a:ext cx="1800313" cy="5856914"/>
          </a:xfrm>
          <a:prstGeom prst="rect">
            <a:avLst/>
          </a:prstGeom>
        </p:spPr>
      </p:pic>
      <p:graphicFrame>
        <p:nvGraphicFramePr>
          <p:cNvPr id="46" name="Table 45">
            <a:extLst>
              <a:ext uri="{FF2B5EF4-FFF2-40B4-BE49-F238E27FC236}">
                <a16:creationId xmlns:a16="http://schemas.microsoft.com/office/drawing/2014/main" id="{C996B378-9CAE-4783-87E9-9B0D67D407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30646882"/>
              </p:ext>
            </p:extLst>
          </p:nvPr>
        </p:nvGraphicFramePr>
        <p:xfrm>
          <a:off x="3533109" y="2520470"/>
          <a:ext cx="3186328" cy="3741544"/>
        </p:xfrm>
        <a:graphic>
          <a:graphicData uri="http://schemas.openxmlformats.org/drawingml/2006/table">
            <a:tbl>
              <a:tblPr/>
              <a:tblGrid>
                <a:gridCol w="1400841">
                  <a:extLst>
                    <a:ext uri="{9D8B030D-6E8A-4147-A177-3AD203B41FA5}">
                      <a16:colId xmlns:a16="http://schemas.microsoft.com/office/drawing/2014/main" val="3679284601"/>
                    </a:ext>
                  </a:extLst>
                </a:gridCol>
                <a:gridCol w="1339850">
                  <a:extLst>
                    <a:ext uri="{9D8B030D-6E8A-4147-A177-3AD203B41FA5}">
                      <a16:colId xmlns:a16="http://schemas.microsoft.com/office/drawing/2014/main" val="3496772389"/>
                    </a:ext>
                  </a:extLst>
                </a:gridCol>
                <a:gridCol w="445637">
                  <a:extLst>
                    <a:ext uri="{9D8B030D-6E8A-4147-A177-3AD203B41FA5}">
                      <a16:colId xmlns:a16="http://schemas.microsoft.com/office/drawing/2014/main" val="1725910461"/>
                    </a:ext>
                  </a:extLst>
                </a:gridCol>
              </a:tblGrid>
              <a:tr h="19511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إختبارات الجوده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1058253"/>
                  </a:ext>
                </a:extLst>
              </a:tr>
              <a:tr h="737986">
                <a:tc gridSpan="2">
                  <a:txBody>
                    <a:bodyPr/>
                    <a:lstStyle/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جميع الابعاد الخاصة بالمنتجات أثناء الإنتاج</a:t>
                      </a:r>
                    </a:p>
                    <a:p>
                      <a:pPr lvl="0"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شفة خالية من التشقق</a:t>
                      </a:r>
                    </a:p>
                    <a:p>
                      <a:pPr lvl="0"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إخرام خالية من اللدغ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93547832"/>
                  </a:ext>
                </a:extLst>
              </a:tr>
              <a:tr h="199684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وزن الباب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أقصي حمل 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1866788"/>
                  </a:ext>
                </a:extLst>
              </a:tr>
              <a:tr h="428966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-</a:t>
                      </a: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-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068657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التطبيقات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3014999"/>
                  </a:ext>
                </a:extLst>
              </a:tr>
              <a:tr h="553356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/>
                        <a:t> سخانات المياه الكهربائية 30 لتر</a:t>
                      </a:r>
                    </a:p>
                    <a:p>
                      <a:pPr marL="0" marR="0" lvl="0" indent="0" algn="r" defTabSz="914400" rtl="1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/>
                        <a:t> سخانات المياه الكهربائية 50 لتر</a:t>
                      </a:r>
                    </a:p>
                    <a:p>
                      <a:pPr marL="0" marR="0" lvl="0" indent="0" algn="r" defTabSz="914400" rtl="1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/>
                        <a:t> سخانات المياه الكهربائية 80 لتر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0249448"/>
                  </a:ext>
                </a:extLst>
              </a:tr>
              <a:tr h="20944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ملحقات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7593164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-</a:t>
                      </a:r>
                      <a:endParaRPr lang="en-US" sz="9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40558517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العمر الإفتراضي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9933002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-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177199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متوسط درجة الحرارة 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1263180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-30 C° +130 C°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166662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CF7C063-5445-4271-BC48-A257DBBDFD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89331460"/>
              </p:ext>
            </p:extLst>
          </p:nvPr>
        </p:nvGraphicFramePr>
        <p:xfrm>
          <a:off x="376378" y="2520470"/>
          <a:ext cx="3124200" cy="3745465"/>
        </p:xfrm>
        <a:graphic>
          <a:graphicData uri="http://schemas.openxmlformats.org/drawingml/2006/table">
            <a:tbl>
              <a:tblPr/>
              <a:tblGrid>
                <a:gridCol w="2690672">
                  <a:extLst>
                    <a:ext uri="{9D8B030D-6E8A-4147-A177-3AD203B41FA5}">
                      <a16:colId xmlns:a16="http://schemas.microsoft.com/office/drawing/2014/main" val="1457824148"/>
                    </a:ext>
                  </a:extLst>
                </a:gridCol>
                <a:gridCol w="433528">
                  <a:extLst>
                    <a:ext uri="{9D8B030D-6E8A-4147-A177-3AD203B41FA5}">
                      <a16:colId xmlns:a16="http://schemas.microsoft.com/office/drawing/2014/main" val="3923836364"/>
                    </a:ext>
                  </a:extLst>
                </a:gridCol>
              </a:tblGrid>
              <a:tr h="22908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المادة الخام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6447345"/>
                  </a:ext>
                </a:extLst>
              </a:tr>
              <a:tr h="727075">
                <a:tc>
                  <a:txBody>
                    <a:bodyPr/>
                    <a:lstStyle/>
                    <a:p>
                      <a:pPr marL="0" marR="0" lvl="0" indent="0" algn="r" defTabSz="914400" rtl="1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ar-EG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إستانلس إستيل </a:t>
                      </a: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AISI 304</a:t>
                      </a:r>
                      <a:endParaRPr lang="ar-EG" sz="950" b="0" i="0" u="none" strike="noStrike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4929120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اللون / التشطيب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3960408"/>
                  </a:ext>
                </a:extLst>
              </a:tr>
              <a:tr h="435933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 سطح باهت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9159021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مميزات المنتج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2821659"/>
                  </a:ext>
                </a:extLst>
              </a:tr>
              <a:tr h="578808">
                <a:tc>
                  <a:txBody>
                    <a:bodyPr/>
                    <a:lstStyle/>
                    <a:p>
                      <a:pPr marL="0" marR="0" lvl="0" indent="0" algn="r" defTabSz="914400" rtl="1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مقاومة عالية للصدأ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8358185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العدد في الكرتونه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63878387"/>
                  </a:ext>
                </a:extLst>
              </a:tr>
              <a:tr h="253443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600 قطعه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4963624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وزن الكرتونه كجم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4299295"/>
                  </a:ext>
                </a:extLst>
              </a:tr>
              <a:tr h="248608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12.90</a:t>
                      </a: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14163608"/>
                  </a:ext>
                </a:extLst>
              </a:tr>
              <a:tr h="22225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(</a:t>
                      </a: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</a:t>
                      </a:r>
                      <a:r>
                        <a:rPr kumimoji="0" lang="en-US" sz="900" b="0" i="0" u="none" strike="noStrike" kern="0" cap="none" spc="0" normalizeH="0" baseline="30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)</a:t>
                      </a:r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حجم الكرتونة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1325000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0.067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548827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صفحة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62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04792601"/>
              </p:ext>
            </p:extLst>
          </p:nvPr>
        </p:nvGraphicFramePr>
        <p:xfrm>
          <a:off x="3095625" y="256097"/>
          <a:ext cx="3334251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4251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القطاع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مكونات للأجهزة المنزلية - </a:t>
                      </a:r>
                      <a:r>
                        <a:rPr lang="ar-EG" sz="1000" dirty="0"/>
                        <a:t>سخان المياه الكهربائي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مجموعة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/>
                        <a:t>مواسير سخانات المياه الكهربائية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عائلة المنتج                                                                             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CTxx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74611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اسم المنتج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/>
                        <a:t>أنبوب مخرج الماء الساخن لسخانات المياه الكهربائية – موديل 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50</a:t>
                      </a:r>
                      <a:endParaRPr lang="ar-EG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 كود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CT50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134216" y="2945184"/>
            <a:ext cx="3536476" cy="3240187"/>
            <a:chOff x="2998656" y="2895030"/>
            <a:chExt cx="3548546" cy="3339300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6216004" y="2896124"/>
              <a:ext cx="312206" cy="31220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6215062" y="4969255"/>
              <a:ext cx="332140" cy="33213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6221434" y="5924507"/>
              <a:ext cx="309821" cy="3098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998656" y="289503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3004485" y="3637802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3008393" y="4362848"/>
              <a:ext cx="282589" cy="28258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3010852" y="4988923"/>
              <a:ext cx="294829" cy="29482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2">
              <a:alphaModFix/>
            </a:blip>
            <a:srcRect/>
            <a:stretch/>
          </p:blipFill>
          <p:spPr>
            <a:xfrm>
              <a:off x="3010896" y="5450435"/>
              <a:ext cx="294829" cy="29482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BEBA8EAE-BF5A-486C-A8C5-ECC9F3942E4B}">
                  <a14:imgProps xmlns:a14="http://schemas.microsoft.com/office/drawing/2010/main">
                    <a14:imgLayer r:embed="rId14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0156" y="5936952"/>
              <a:ext cx="279695" cy="2796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5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6210320" y="5465806"/>
              <a:ext cx="334557" cy="3041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6">
              <a:alphaModFix/>
            </a:blip>
            <a:srcRect/>
            <a:stretch/>
          </p:blipFill>
          <p:spPr>
            <a:xfrm>
              <a:off x="6208680" y="4367171"/>
              <a:ext cx="334557" cy="33455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BEBA8EAE-BF5A-486C-A8C5-ECC9F3942E4B}">
                  <a14:imgProps xmlns:a14="http://schemas.microsoft.com/office/drawing/2010/main">
                    <a14:imgLayer r:embed="rId18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218118" y="3620966"/>
              <a:ext cx="317170" cy="315483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6E02D5FC-42F0-4724-B996-3007C3AA491B}"/>
              </a:ext>
            </a:extLst>
          </p:cNvPr>
          <p:cNvSpPr/>
          <p:nvPr/>
        </p:nvSpPr>
        <p:spPr>
          <a:xfrm>
            <a:off x="375553" y="242701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29" name="Picture 28" descr="A close up of a device&#10;&#10;Description automatically generated">
            <a:extLst>
              <a:ext uri="{FF2B5EF4-FFF2-40B4-BE49-F238E27FC236}">
                <a16:creationId xmlns:a16="http://schemas.microsoft.com/office/drawing/2014/main" id="{BA720B0A-7C47-4FFF-AC27-FE7A01594BE5}"/>
              </a:ext>
            </a:extLst>
          </p:cNvPr>
          <p:cNvPicPr>
            <a:picLocks noChangeAspect="1"/>
          </p:cNvPicPr>
          <p:nvPr/>
        </p:nvPicPr>
        <p:blipFill rotWithShape="1">
          <a:blip r:embed="rId19"/>
          <a:srcRect l="13418" t="31373" r="11836" b="20340"/>
          <a:stretch/>
        </p:blipFill>
        <p:spPr>
          <a:xfrm>
            <a:off x="457200" y="575877"/>
            <a:ext cx="2328702" cy="1504385"/>
          </a:xfrm>
          <a:prstGeom prst="rect">
            <a:avLst/>
          </a:prstGeom>
        </p:spPr>
      </p:pic>
      <p:pic>
        <p:nvPicPr>
          <p:cNvPr id="32" name="Picture 31">
            <a:extLst>
              <a:ext uri="{FF2B5EF4-FFF2-40B4-BE49-F238E27FC236}">
                <a16:creationId xmlns:a16="http://schemas.microsoft.com/office/drawing/2014/main" id="{5BB5E79C-51EB-40D4-9C64-8C4BB9AEE681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8913" b="90000" l="6139" r="93215">
                        <a14:foregroundMark x1="11147" y1="11957" x2="10178" y2="17609"/>
                        <a14:foregroundMark x1="91115" y1="74565" x2="93215" y2="71957"/>
                        <a14:foregroundMark x1="7108" y1="16739" x2="6139" y2="18696"/>
                        <a14:foregroundMark x1="12278" y1="9783" x2="10985" y2="8913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450408" y="7891272"/>
            <a:ext cx="1865951" cy="13866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12187173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0" name="Table 29">
            <a:extLst>
              <a:ext uri="{FF2B5EF4-FFF2-40B4-BE49-F238E27FC236}">
                <a16:creationId xmlns:a16="http://schemas.microsoft.com/office/drawing/2014/main" id="{E2C3C298-BDD4-4ADE-A47D-BF3D55B636A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84658774"/>
              </p:ext>
            </p:extLst>
          </p:nvPr>
        </p:nvGraphicFramePr>
        <p:xfrm>
          <a:off x="3531462" y="2517945"/>
          <a:ext cx="3183460" cy="370027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1314715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  <a:gridCol w="1453531">
                  <a:extLst>
                    <a:ext uri="{9D8B030D-6E8A-4147-A177-3AD203B41FA5}">
                      <a16:colId xmlns:a16="http://schemas.microsoft.com/office/drawing/2014/main" val="419919200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QC test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All Parts Dimension Check During Production.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Crack Free Flanging.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Burr Free Holes.</a:t>
                      </a:r>
                    </a:p>
                    <a:p>
                      <a:pPr fontAlgn="base"/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Door Weight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Dead Load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Application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Electric Water Heater 30 Liter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Electric Water Heater 50 Liter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Electric Water Heater 80 Liter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Accessories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Life Span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 </a:t>
                      </a:r>
                      <a:endParaRPr lang="en-US" sz="9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Working temp (C°)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-30 C° +130 C°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graphicFrame>
        <p:nvGraphicFramePr>
          <p:cNvPr id="31" name="Table 30">
            <a:extLst>
              <a:ext uri="{FF2B5EF4-FFF2-40B4-BE49-F238E27FC236}">
                <a16:creationId xmlns:a16="http://schemas.microsoft.com/office/drawing/2014/main" id="{91240BE7-2011-420B-A53B-FCB0671645F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66013159"/>
              </p:ext>
            </p:extLst>
          </p:nvPr>
        </p:nvGraphicFramePr>
        <p:xfrm>
          <a:off x="320040" y="320040"/>
          <a:ext cx="3703319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03319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Sector </a:t>
                      </a: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Model Group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Components for Home Appliances – Electric Water Heater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Model Group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Electric Water Heaters Tubes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Family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CTxx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Item Name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Main Outer Tube for Electric Water Heaters – Model 50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Item Code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lvl="0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CT90</a:t>
                      </a:r>
                      <a:endParaRPr lang="en-US" sz="10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graphicFrame>
        <p:nvGraphicFramePr>
          <p:cNvPr id="32" name="Table 31">
            <a:extLst>
              <a:ext uri="{FF2B5EF4-FFF2-40B4-BE49-F238E27FC236}">
                <a16:creationId xmlns:a16="http://schemas.microsoft.com/office/drawing/2014/main" id="{55D47412-0FB3-4730-B478-7BFD5DB6D8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18388040"/>
              </p:ext>
            </p:extLst>
          </p:nvPr>
        </p:nvGraphicFramePr>
        <p:xfrm>
          <a:off x="313600" y="2516337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2768246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Material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Stainless Steel AISI 304</a:t>
                      </a:r>
                    </a:p>
                    <a:p>
                      <a:pPr fontAlgn="base"/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Color / Finish 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solidFill>
                            <a:srgbClr val="3F3F3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Matt Surface </a:t>
                      </a:r>
                    </a:p>
                    <a:p>
                      <a:pPr fontAlgn="base"/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Key Features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+mj-cs"/>
                        </a:rPr>
                        <a:t>High Resistance for rust</a:t>
                      </a:r>
                    </a:p>
                    <a:p>
                      <a:pPr fontAlgn="base"/>
                      <a:endParaRPr lang="ar-EG" sz="950" dirty="0">
                        <a:latin typeface="Calibri" panose="020F0502020204030204" pitchFamily="34" charset="0"/>
                        <a:cs typeface="+mj-cs"/>
                      </a:endParaRPr>
                    </a:p>
                    <a:p>
                      <a:pPr fontAlgn="base"/>
                      <a:endParaRPr lang="ar-EG" sz="950" dirty="0">
                        <a:latin typeface="Calibri" panose="020F0502020204030204" pitchFamily="34" charset="0"/>
                        <a:cs typeface="+mj-cs"/>
                      </a:endParaRP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+mj-cs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Quantity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100 Pcs.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Weight (Kg)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15.50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Volume (m</a:t>
                      </a:r>
                      <a:r>
                        <a:rPr lang="en-US" sz="900" b="0" baseline="3000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) 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0.027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dirty="0">
                <a:solidFill>
                  <a:srgbClr val="3F3F3F"/>
                </a:solidFill>
                <a:latin typeface="Calibri"/>
                <a:ea typeface="Calibri"/>
                <a:cs typeface="Calibri"/>
                <a:sym typeface="Calibri"/>
              </a:rPr>
              <a:t>Page 63</a:t>
            </a:r>
            <a:endParaRPr sz="2000" b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92627" y="2523722"/>
            <a:ext cx="3521355" cy="3585771"/>
            <a:chOff x="268802" y="2523722"/>
            <a:chExt cx="3521355" cy="3585771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496391" y="2559491"/>
              <a:ext cx="280325" cy="280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3491933" y="4927308"/>
              <a:ext cx="298224" cy="2982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3501069" y="5831309"/>
              <a:ext cx="278184" cy="27818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68802" y="2523722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84176" y="3510164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281744" y="4120767"/>
              <a:ext cx="253734" cy="2537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284177" y="4913746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276250" y="5381893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478" y="5827555"/>
              <a:ext cx="251133" cy="2511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3484210" y="5411533"/>
              <a:ext cx="300395" cy="2730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3478163" y="4130491"/>
              <a:ext cx="300395" cy="3003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86686" y="3496103"/>
              <a:ext cx="284783" cy="283268"/>
            </a:xfrm>
            <a:prstGeom prst="rect">
              <a:avLst/>
            </a:prstGeom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7C5744F7-D85E-455F-91B1-C6E36251BD24}"/>
              </a:ext>
            </a:extLst>
          </p:cNvPr>
          <p:cNvSpPr/>
          <p:nvPr/>
        </p:nvSpPr>
        <p:spPr>
          <a:xfrm>
            <a:off x="4023360" y="320040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7" name="Picture 6" descr="A close up of a device&#10;&#10;Description automatically generated">
            <a:extLst>
              <a:ext uri="{FF2B5EF4-FFF2-40B4-BE49-F238E27FC236}">
                <a16:creationId xmlns:a16="http://schemas.microsoft.com/office/drawing/2014/main" id="{11B34664-3C07-478C-813C-36795E668F9A}"/>
              </a:ext>
            </a:extLst>
          </p:cNvPr>
          <p:cNvPicPr>
            <a:picLocks noChangeAspect="1"/>
          </p:cNvPicPr>
          <p:nvPr/>
        </p:nvPicPr>
        <p:blipFill rotWithShape="1">
          <a:blip r:embed="rId18"/>
          <a:srcRect l="21748" t="23283" r="17049" b="23858"/>
          <a:stretch/>
        </p:blipFill>
        <p:spPr>
          <a:xfrm>
            <a:off x="4048403" y="634258"/>
            <a:ext cx="2443263" cy="1474684"/>
          </a:xfrm>
          <a:prstGeom prst="rect">
            <a:avLst/>
          </a:prstGeom>
        </p:spPr>
      </p:pic>
      <p:pic>
        <p:nvPicPr>
          <p:cNvPr id="33" name="Picture 32">
            <a:extLst>
              <a:ext uri="{FF2B5EF4-FFF2-40B4-BE49-F238E27FC236}">
                <a16:creationId xmlns:a16="http://schemas.microsoft.com/office/drawing/2014/main" id="{CD5F5FFA-1AB1-48CD-B6DC-C0BF658DABA8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 rot="5400000">
            <a:off x="1188519" y="5915385"/>
            <a:ext cx="2392416" cy="4129374"/>
          </a:xfrm>
          <a:prstGeom prst="rect">
            <a:avLst/>
          </a:prstGeom>
        </p:spPr>
      </p:pic>
      <p:pic>
        <p:nvPicPr>
          <p:cNvPr id="34" name="Picture 33">
            <a:extLst>
              <a:ext uri="{FF2B5EF4-FFF2-40B4-BE49-F238E27FC236}">
                <a16:creationId xmlns:a16="http://schemas.microsoft.com/office/drawing/2014/main" id="{EF117DD9-19F2-40B8-A8AE-6B0F3F9EEB03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9470" b="99432" l="840" r="97479">
                        <a14:foregroundMark x1="9944" y1="9848" x2="4622" y2="23485"/>
                        <a14:foregroundMark x1="92437" y1="76515" x2="89916" y2="87121"/>
                        <a14:foregroundMark x1="89916" y1="87121" x2="89076" y2="87500"/>
                        <a14:foregroundMark x1="97759" y1="80492" x2="93137" y2="87689"/>
                        <a14:foregroundMark x1="91457" y1="87311" x2="86975" y2="98295"/>
                        <a14:foregroundMark x1="86975" y1="98295" x2="85994" y2="99432"/>
                        <a14:foregroundMark x1="5602" y1="20076" x2="840" y2="2215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564598" y="7532557"/>
            <a:ext cx="2150323" cy="15901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52495321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6" name="Table 45">
            <a:extLst>
              <a:ext uri="{FF2B5EF4-FFF2-40B4-BE49-F238E27FC236}">
                <a16:creationId xmlns:a16="http://schemas.microsoft.com/office/drawing/2014/main" id="{C996B378-9CAE-4783-87E9-9B0D67D4071A}"/>
              </a:ext>
            </a:extLst>
          </p:cNvPr>
          <p:cNvGraphicFramePr>
            <a:graphicFrameLocks noGrp="1"/>
          </p:cNvGraphicFramePr>
          <p:nvPr/>
        </p:nvGraphicFramePr>
        <p:xfrm>
          <a:off x="3533109" y="2520470"/>
          <a:ext cx="3186328" cy="3741544"/>
        </p:xfrm>
        <a:graphic>
          <a:graphicData uri="http://schemas.openxmlformats.org/drawingml/2006/table">
            <a:tbl>
              <a:tblPr/>
              <a:tblGrid>
                <a:gridCol w="1400841">
                  <a:extLst>
                    <a:ext uri="{9D8B030D-6E8A-4147-A177-3AD203B41FA5}">
                      <a16:colId xmlns:a16="http://schemas.microsoft.com/office/drawing/2014/main" val="3679284601"/>
                    </a:ext>
                  </a:extLst>
                </a:gridCol>
                <a:gridCol w="1339850">
                  <a:extLst>
                    <a:ext uri="{9D8B030D-6E8A-4147-A177-3AD203B41FA5}">
                      <a16:colId xmlns:a16="http://schemas.microsoft.com/office/drawing/2014/main" val="3496772389"/>
                    </a:ext>
                  </a:extLst>
                </a:gridCol>
                <a:gridCol w="445637">
                  <a:extLst>
                    <a:ext uri="{9D8B030D-6E8A-4147-A177-3AD203B41FA5}">
                      <a16:colId xmlns:a16="http://schemas.microsoft.com/office/drawing/2014/main" val="1725910461"/>
                    </a:ext>
                  </a:extLst>
                </a:gridCol>
              </a:tblGrid>
              <a:tr h="19511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إختبارات الجوده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1058253"/>
                  </a:ext>
                </a:extLst>
              </a:tr>
              <a:tr h="737986">
                <a:tc gridSpan="2">
                  <a:txBody>
                    <a:bodyPr/>
                    <a:lstStyle/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جميع الابعاد الخاصة بالمنتجات أثناء الإنتاج</a:t>
                      </a:r>
                    </a:p>
                    <a:p>
                      <a:pPr lvl="0"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شفة خالية من التشقق</a:t>
                      </a:r>
                    </a:p>
                    <a:p>
                      <a:pPr lvl="0"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إخرام خالية من اللدغ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93547832"/>
                  </a:ext>
                </a:extLst>
              </a:tr>
              <a:tr h="199684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وزن الباب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أقصي حمل 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1866788"/>
                  </a:ext>
                </a:extLst>
              </a:tr>
              <a:tr h="428966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-</a:t>
                      </a: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-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068657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التطبيقات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3014999"/>
                  </a:ext>
                </a:extLst>
              </a:tr>
              <a:tr h="553356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/>
                        <a:t> سخانات المياه الكهربائية 30 لتر</a:t>
                      </a:r>
                    </a:p>
                    <a:p>
                      <a:pPr marL="0" marR="0" lvl="0" indent="0" algn="r" defTabSz="914400" rtl="1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/>
                        <a:t> سخانات المياه الكهربائية 50 لتر</a:t>
                      </a:r>
                    </a:p>
                    <a:p>
                      <a:pPr marL="0" marR="0" lvl="0" indent="0" algn="r" defTabSz="914400" rtl="1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/>
                        <a:t> سخانات المياه الكهربائية 80 لتر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0249448"/>
                  </a:ext>
                </a:extLst>
              </a:tr>
              <a:tr h="20944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ملحقات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7593164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-</a:t>
                      </a:r>
                      <a:endParaRPr lang="en-US" sz="9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40558517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العمر الإفتراضي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9933002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-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177199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متوسط درجة الحرارة 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1263180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-30 C° +130 C°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166662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CF7C063-5445-4271-BC48-A257DBBDFD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21820979"/>
              </p:ext>
            </p:extLst>
          </p:nvPr>
        </p:nvGraphicFramePr>
        <p:xfrm>
          <a:off x="376378" y="2520470"/>
          <a:ext cx="3124200" cy="3745465"/>
        </p:xfrm>
        <a:graphic>
          <a:graphicData uri="http://schemas.openxmlformats.org/drawingml/2006/table">
            <a:tbl>
              <a:tblPr/>
              <a:tblGrid>
                <a:gridCol w="2690672">
                  <a:extLst>
                    <a:ext uri="{9D8B030D-6E8A-4147-A177-3AD203B41FA5}">
                      <a16:colId xmlns:a16="http://schemas.microsoft.com/office/drawing/2014/main" val="1457824148"/>
                    </a:ext>
                  </a:extLst>
                </a:gridCol>
                <a:gridCol w="433528">
                  <a:extLst>
                    <a:ext uri="{9D8B030D-6E8A-4147-A177-3AD203B41FA5}">
                      <a16:colId xmlns:a16="http://schemas.microsoft.com/office/drawing/2014/main" val="3923836364"/>
                    </a:ext>
                  </a:extLst>
                </a:gridCol>
              </a:tblGrid>
              <a:tr h="22908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المادة الخام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6447345"/>
                  </a:ext>
                </a:extLst>
              </a:tr>
              <a:tr h="727075">
                <a:tc>
                  <a:txBody>
                    <a:bodyPr/>
                    <a:lstStyle/>
                    <a:p>
                      <a:pPr marL="0" marR="0" lvl="0" indent="0" algn="r" defTabSz="914400" rtl="1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ar-EG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إستانلس إستيل </a:t>
                      </a: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AISI 304</a:t>
                      </a:r>
                      <a:endParaRPr lang="ar-EG" sz="950" b="0" i="0" u="none" strike="noStrike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4929120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اللون / التشطيب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3960408"/>
                  </a:ext>
                </a:extLst>
              </a:tr>
              <a:tr h="435933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 سطح باهت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9159021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مميزات المنتج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2821659"/>
                  </a:ext>
                </a:extLst>
              </a:tr>
              <a:tr h="578808">
                <a:tc>
                  <a:txBody>
                    <a:bodyPr/>
                    <a:lstStyle/>
                    <a:p>
                      <a:pPr marL="0" marR="0" lvl="0" indent="0" algn="r" defTabSz="914400" rtl="1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مقاومة عالية للصدأ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8358185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العدد في الكرتونه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63878387"/>
                  </a:ext>
                </a:extLst>
              </a:tr>
              <a:tr h="253443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100 قطعه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4963624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وزن الكرتونه كجم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4299295"/>
                  </a:ext>
                </a:extLst>
              </a:tr>
              <a:tr h="248608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15.50</a:t>
                      </a: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14163608"/>
                  </a:ext>
                </a:extLst>
              </a:tr>
              <a:tr h="22225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(</a:t>
                      </a: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</a:t>
                      </a:r>
                      <a:r>
                        <a:rPr kumimoji="0" lang="en-US" sz="900" b="0" i="0" u="none" strike="noStrike" kern="0" cap="none" spc="0" normalizeH="0" baseline="30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)</a:t>
                      </a:r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حجم الكرتونة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1325000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0.027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548827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صفحة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62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79400946"/>
              </p:ext>
            </p:extLst>
          </p:nvPr>
        </p:nvGraphicFramePr>
        <p:xfrm>
          <a:off x="3095625" y="256097"/>
          <a:ext cx="3334251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4251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القطاع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مكونات للأجهزة المنزلية - </a:t>
                      </a:r>
                      <a:r>
                        <a:rPr lang="ar-EG" sz="1000" dirty="0"/>
                        <a:t>سخان المياه الكهربائي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مجموعة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/>
                        <a:t>مواسير سخانات المياه الكهربائية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عائلة المنتج                                                                             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CTxx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74611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اسم المنتج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/>
                        <a:t>أنبوب مخرج الماء الساخن لسخانات المياه الكهربائية – موديل 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50</a:t>
                      </a:r>
                      <a:endParaRPr lang="ar-EG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 كود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CT90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134216" y="2945184"/>
            <a:ext cx="3536476" cy="3240187"/>
            <a:chOff x="2998656" y="2895030"/>
            <a:chExt cx="3548546" cy="3339300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6216004" y="2896124"/>
              <a:ext cx="312206" cy="31220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6215062" y="4969255"/>
              <a:ext cx="332140" cy="33213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6221434" y="5924507"/>
              <a:ext cx="309821" cy="3098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998656" y="289503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3004485" y="3637802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3008393" y="4362848"/>
              <a:ext cx="282589" cy="28258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3010852" y="4988923"/>
              <a:ext cx="294829" cy="29482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3010896" y="5450435"/>
              <a:ext cx="294829" cy="29482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0156" y="5936952"/>
              <a:ext cx="279695" cy="2796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6210320" y="5465806"/>
              <a:ext cx="334557" cy="3041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6208680" y="4367171"/>
              <a:ext cx="334557" cy="33455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218118" y="3620966"/>
              <a:ext cx="317170" cy="315483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6E02D5FC-42F0-4724-B996-3007C3AA491B}"/>
              </a:ext>
            </a:extLst>
          </p:cNvPr>
          <p:cNvSpPr/>
          <p:nvPr/>
        </p:nvSpPr>
        <p:spPr>
          <a:xfrm>
            <a:off x="375553" y="242701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28" name="Picture 27" descr="A close up of a device&#10;&#10;Description automatically generated">
            <a:extLst>
              <a:ext uri="{FF2B5EF4-FFF2-40B4-BE49-F238E27FC236}">
                <a16:creationId xmlns:a16="http://schemas.microsoft.com/office/drawing/2014/main" id="{0C690479-F6F6-4CD8-93B6-EBA9D7148844}"/>
              </a:ext>
            </a:extLst>
          </p:cNvPr>
          <p:cNvPicPr>
            <a:picLocks noChangeAspect="1"/>
          </p:cNvPicPr>
          <p:nvPr/>
        </p:nvPicPr>
        <p:blipFill rotWithShape="1">
          <a:blip r:embed="rId18"/>
          <a:srcRect l="21748" t="23283" r="17049" b="23858"/>
          <a:stretch/>
        </p:blipFill>
        <p:spPr>
          <a:xfrm>
            <a:off x="465760" y="574894"/>
            <a:ext cx="2320681" cy="1400697"/>
          </a:xfrm>
          <a:prstGeom prst="rect">
            <a:avLst/>
          </a:prstGeom>
        </p:spPr>
      </p:pic>
      <p:pic>
        <p:nvPicPr>
          <p:cNvPr id="30" name="Picture 29">
            <a:extLst>
              <a:ext uri="{FF2B5EF4-FFF2-40B4-BE49-F238E27FC236}">
                <a16:creationId xmlns:a16="http://schemas.microsoft.com/office/drawing/2014/main" id="{E5D0840A-2DE8-464D-8732-C86FE2E87D0E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 rot="5400000">
            <a:off x="1188519" y="5915385"/>
            <a:ext cx="2392416" cy="4129374"/>
          </a:xfrm>
          <a:prstGeom prst="rect">
            <a:avLst/>
          </a:prstGeom>
        </p:spPr>
      </p:pic>
      <p:pic>
        <p:nvPicPr>
          <p:cNvPr id="33" name="Picture 32">
            <a:extLst>
              <a:ext uri="{FF2B5EF4-FFF2-40B4-BE49-F238E27FC236}">
                <a16:creationId xmlns:a16="http://schemas.microsoft.com/office/drawing/2014/main" id="{DE16D180-3A9A-49B2-B93A-DA0C95E9EBF8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9470" b="99432" l="840" r="97479">
                        <a14:foregroundMark x1="9944" y1="9848" x2="4622" y2="23485"/>
                        <a14:foregroundMark x1="92437" y1="76515" x2="89916" y2="87121"/>
                        <a14:foregroundMark x1="89916" y1="87121" x2="89076" y2="87500"/>
                        <a14:foregroundMark x1="97759" y1="80492" x2="93137" y2="87689"/>
                        <a14:foregroundMark x1="91457" y1="87311" x2="86975" y2="98295"/>
                        <a14:foregroundMark x1="86975" y1="98295" x2="85994" y2="99432"/>
                        <a14:foregroundMark x1="5602" y1="20076" x2="840" y2="2215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564598" y="7532557"/>
            <a:ext cx="2150323" cy="15901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36630549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picture containing text, map&#10;&#10;Description automatically generated">
            <a:extLst>
              <a:ext uri="{FF2B5EF4-FFF2-40B4-BE49-F238E27FC236}">
                <a16:creationId xmlns:a16="http://schemas.microsoft.com/office/drawing/2014/main" id="{2CC357CA-2DAE-4109-BBAA-6DA4C2CBC5A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6858000" cy="9906000"/>
          </a:xfrm>
          <a:prstGeom prst="rect">
            <a:avLst/>
          </a:prstGeom>
        </p:spPr>
      </p:pic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F84F1307-B194-4011-B672-D0D070F5AE2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34945" y="6346849"/>
            <a:ext cx="4102964" cy="3109229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15AD6CF2-5D98-4BE8-B41A-A4015D65309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325854" y="6587030"/>
            <a:ext cx="2438611" cy="2566638"/>
          </a:xfrm>
          <a:prstGeom prst="rect">
            <a:avLst/>
          </a:prstGeom>
        </p:spPr>
      </p:pic>
      <p:graphicFrame>
        <p:nvGraphicFramePr>
          <p:cNvPr id="46" name="Table 45">
            <a:extLst>
              <a:ext uri="{FF2B5EF4-FFF2-40B4-BE49-F238E27FC236}">
                <a16:creationId xmlns:a16="http://schemas.microsoft.com/office/drawing/2014/main" id="{C996B378-9CAE-4783-87E9-9B0D67D407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90969986"/>
              </p:ext>
            </p:extLst>
          </p:nvPr>
        </p:nvGraphicFramePr>
        <p:xfrm>
          <a:off x="3533109" y="2520470"/>
          <a:ext cx="3186328" cy="3644182"/>
        </p:xfrm>
        <a:graphic>
          <a:graphicData uri="http://schemas.openxmlformats.org/drawingml/2006/table">
            <a:tbl>
              <a:tblPr/>
              <a:tblGrid>
                <a:gridCol w="1400841">
                  <a:extLst>
                    <a:ext uri="{9D8B030D-6E8A-4147-A177-3AD203B41FA5}">
                      <a16:colId xmlns:a16="http://schemas.microsoft.com/office/drawing/2014/main" val="3679284601"/>
                    </a:ext>
                  </a:extLst>
                </a:gridCol>
                <a:gridCol w="1339850">
                  <a:extLst>
                    <a:ext uri="{9D8B030D-6E8A-4147-A177-3AD203B41FA5}">
                      <a16:colId xmlns:a16="http://schemas.microsoft.com/office/drawing/2014/main" val="3496772389"/>
                    </a:ext>
                  </a:extLst>
                </a:gridCol>
                <a:gridCol w="445637">
                  <a:extLst>
                    <a:ext uri="{9D8B030D-6E8A-4147-A177-3AD203B41FA5}">
                      <a16:colId xmlns:a16="http://schemas.microsoft.com/office/drawing/2014/main" val="1725910461"/>
                    </a:ext>
                  </a:extLst>
                </a:gridCol>
              </a:tblGrid>
              <a:tr h="19511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إختبارات الجوده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1058253"/>
                  </a:ext>
                </a:extLst>
              </a:tr>
              <a:tr h="795136">
                <a:tc gridSpan="2">
                  <a:txBody>
                    <a:bodyPr/>
                    <a:lstStyle/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جميع الابعاد الخاصة بالمنتجات أثناء الإنتاج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عمل اختبار رذاذ الملح لكل الأجزاء لمدة 48 ساعة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إختبار قوة الإغلاق مع عدد مرات الإغلاق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إختبار السوسته مع عدد مرات الإغلاق ودرجه الحرارة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93547832"/>
                  </a:ext>
                </a:extLst>
              </a:tr>
              <a:tr h="199684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وزن الباب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أقصي حمل 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1866788"/>
                  </a:ext>
                </a:extLst>
              </a:tr>
              <a:tr h="346416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+mj-lt"/>
                          <a:cs typeface="Times New Roman" panose="02020603050405020304" pitchFamily="18" charset="0"/>
                        </a:rPr>
                        <a:t>9 - 12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en-US" sz="950" dirty="0">
                          <a:latin typeface="+mj-lt"/>
                          <a:cs typeface="Times New Roman" panose="02020603050405020304" pitchFamily="18" charset="0"/>
                        </a:rPr>
                        <a:t>35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068657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التطبيقات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3014999"/>
                  </a:ext>
                </a:extLst>
              </a:tr>
              <a:tr h="48139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60×80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60×90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0249448"/>
                  </a:ext>
                </a:extLst>
              </a:tr>
              <a:tr h="20944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ملحقات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7593164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MB20, MB21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40558517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العمر الإفتراضي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9933002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en-US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30,000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دورة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177199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متوسط درجة الحرارة 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1263180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-30 C° +1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30</a:t>
                      </a:r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C°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166662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CF7C063-5445-4271-BC48-A257DBBDFD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40197875"/>
              </p:ext>
            </p:extLst>
          </p:nvPr>
        </p:nvGraphicFramePr>
        <p:xfrm>
          <a:off x="376378" y="2520470"/>
          <a:ext cx="3124200" cy="3651730"/>
        </p:xfrm>
        <a:graphic>
          <a:graphicData uri="http://schemas.openxmlformats.org/drawingml/2006/table">
            <a:tbl>
              <a:tblPr/>
              <a:tblGrid>
                <a:gridCol w="2690672">
                  <a:extLst>
                    <a:ext uri="{9D8B030D-6E8A-4147-A177-3AD203B41FA5}">
                      <a16:colId xmlns:a16="http://schemas.microsoft.com/office/drawing/2014/main" val="1457824148"/>
                    </a:ext>
                  </a:extLst>
                </a:gridCol>
                <a:gridCol w="433528">
                  <a:extLst>
                    <a:ext uri="{9D8B030D-6E8A-4147-A177-3AD203B41FA5}">
                      <a16:colId xmlns:a16="http://schemas.microsoft.com/office/drawing/2014/main" val="3923836364"/>
                    </a:ext>
                  </a:extLst>
                </a:gridCol>
              </a:tblGrid>
              <a:tr h="22908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المادة الخام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6447345"/>
                  </a:ext>
                </a:extLst>
              </a:tr>
              <a:tr h="8001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DD11  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الجسم الرئيسي: صاج مدرفل على الساخن مزيت مخلل</a:t>
                      </a:r>
                    </a:p>
                    <a:p>
                      <a:pPr algn="r" rtl="0" fontAlgn="ctr"/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DD11  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الذراع الخلفي والامامي: صاج مدرفل على الساخن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   C98 UNI3832 :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السوسته</a:t>
                      </a:r>
                    </a:p>
                    <a:p>
                      <a:pPr algn="r" rtl="0" fontAlgn="ctr"/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C45 Temp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الإبرة 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- Fe CB4FF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&amp;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C35 Temp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: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البرشام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4929120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اللون / التشطيب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3960408"/>
                  </a:ext>
                </a:extLst>
              </a:tr>
              <a:tr h="343858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يتم عمل طلاء كهربائى بالزنك لجميع المكونات بطبقة لا تقل سمكها  </a:t>
                      </a:r>
                    </a:p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عن 25 ميكرون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9159021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مميزات المنتج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2821659"/>
                  </a:ext>
                </a:extLst>
              </a:tr>
              <a:tr h="504123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يتم فحص المنتج كاملا والتأكد من أن كل جزء يقوم بدوره علي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أكمل وجه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البرشام و السوستة المستخدمة من شركة إيطالية متخصصة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8358185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العدد في الكرتونه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63878387"/>
                  </a:ext>
                </a:extLst>
              </a:tr>
              <a:tr h="253443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100 قطعه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4963624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وزن الكرتونه كجم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4299295"/>
                  </a:ext>
                </a:extLst>
              </a:tr>
              <a:tr h="248608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3</a:t>
                      </a:r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.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20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14163608"/>
                  </a:ext>
                </a:extLst>
              </a:tr>
              <a:tr h="22225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(</a:t>
                      </a: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</a:t>
                      </a:r>
                      <a:r>
                        <a:rPr kumimoji="0" lang="en-US" sz="900" b="0" i="0" u="none" strike="noStrike" kern="0" cap="none" spc="0" normalizeH="0" baseline="30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)</a:t>
                      </a:r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حجم الكرتونة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1325000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0.027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548827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صفحة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07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56310782"/>
              </p:ext>
            </p:extLst>
          </p:nvPr>
        </p:nvGraphicFramePr>
        <p:xfrm>
          <a:off x="3095625" y="256097"/>
          <a:ext cx="3334251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4251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القطاع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مكونات للأجهزة المنزلية-مكونات للبوتاجاز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مجموعة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مفصلات باب الفرن- الباب الرئيسي  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عائلة المنتج                                                                             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MTxx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اسم المنتج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r" rtl="1" fontAlgn="base"/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مفصلة باب الفرن الرئيسية – عائلة 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SP02</a:t>
                      </a: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-موديل 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01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 كود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MT53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134216" y="2945184"/>
            <a:ext cx="3536476" cy="3154450"/>
            <a:chOff x="2998656" y="2895030"/>
            <a:chExt cx="3548546" cy="3250947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6216004" y="2896124"/>
              <a:ext cx="312206" cy="31220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6215062" y="4890726"/>
              <a:ext cx="332140" cy="3321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6221434" y="5836154"/>
              <a:ext cx="309821" cy="3098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2998656" y="289503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3004485" y="367707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3008393" y="4303951"/>
              <a:ext cx="282589" cy="28259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2">
              <a:alphaModFix/>
            </a:blip>
            <a:srcRect/>
            <a:stretch/>
          </p:blipFill>
          <p:spPr>
            <a:xfrm>
              <a:off x="3010852" y="4910391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3">
              <a:alphaModFix/>
            </a:blip>
            <a:srcRect/>
            <a:stretch/>
          </p:blipFill>
          <p:spPr>
            <a:xfrm>
              <a:off x="3010896" y="5381723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BEBA8EAE-BF5A-486C-A8C5-ECC9F3942E4B}">
                  <a14:imgProps xmlns:a14="http://schemas.microsoft.com/office/drawing/2010/main">
                    <a14:imgLayer r:embed="rId15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0156" y="5848612"/>
              <a:ext cx="279695" cy="2796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6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6210320" y="5377459"/>
              <a:ext cx="334557" cy="304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7">
              <a:alphaModFix/>
            </a:blip>
            <a:srcRect/>
            <a:stretch/>
          </p:blipFill>
          <p:spPr>
            <a:xfrm>
              <a:off x="6208680" y="4308274"/>
              <a:ext cx="334557" cy="33455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>
              <a:extLst>
                <a:ext uri="{BEBA8EAE-BF5A-486C-A8C5-ECC9F3942E4B}">
                  <a14:imgProps xmlns:a14="http://schemas.microsoft.com/office/drawing/2010/main">
                    <a14:imgLayer r:embed="rId19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218118" y="3660233"/>
              <a:ext cx="317170" cy="315483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6E02D5FC-42F0-4724-B996-3007C3AA491B}"/>
              </a:ext>
            </a:extLst>
          </p:cNvPr>
          <p:cNvSpPr/>
          <p:nvPr/>
        </p:nvSpPr>
        <p:spPr>
          <a:xfrm>
            <a:off x="375553" y="242701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C8795A52-9BF7-4FE3-A93C-EB47976D4B5E}"/>
              </a:ext>
            </a:extLst>
          </p:cNvPr>
          <p:cNvSpPr txBox="1"/>
          <p:nvPr/>
        </p:nvSpPr>
        <p:spPr>
          <a:xfrm>
            <a:off x="-8119" y="6577619"/>
            <a:ext cx="187675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Ø4.2mm</a:t>
            </a: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قطر السوستة = </a:t>
            </a:r>
            <a:endParaRPr kumimoji="0" lang="en-US" sz="9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إجمالى عدد اللفات </a:t>
            </a:r>
            <a:r>
              <a:rPr kumimoji="0" 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=</a:t>
            </a: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12.5</a:t>
            </a:r>
            <a:endParaRPr kumimoji="0" lang="en-US" sz="9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D4726C76-2645-4846-91B7-67E71CD407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08719112"/>
              </p:ext>
            </p:extLst>
          </p:nvPr>
        </p:nvGraphicFramePr>
        <p:xfrm>
          <a:off x="4102048" y="6270421"/>
          <a:ext cx="1244825" cy="987629"/>
        </p:xfrm>
        <a:graphic>
          <a:graphicData uri="http://schemas.openxmlformats.org/drawingml/2006/table">
            <a:tbl>
              <a:tblPr/>
              <a:tblGrid>
                <a:gridCol w="410060">
                  <a:extLst>
                    <a:ext uri="{9D8B030D-6E8A-4147-A177-3AD203B41FA5}">
                      <a16:colId xmlns:a16="http://schemas.microsoft.com/office/drawing/2014/main" val="985386739"/>
                    </a:ext>
                  </a:extLst>
                </a:gridCol>
                <a:gridCol w="453995">
                  <a:extLst>
                    <a:ext uri="{9D8B030D-6E8A-4147-A177-3AD203B41FA5}">
                      <a16:colId xmlns:a16="http://schemas.microsoft.com/office/drawing/2014/main" val="270973906"/>
                    </a:ext>
                  </a:extLst>
                </a:gridCol>
                <a:gridCol w="380770">
                  <a:extLst>
                    <a:ext uri="{9D8B030D-6E8A-4147-A177-3AD203B41FA5}">
                      <a16:colId xmlns:a16="http://schemas.microsoft.com/office/drawing/2014/main" val="3093605234"/>
                    </a:ext>
                  </a:extLst>
                </a:gridCol>
              </a:tblGrid>
              <a:tr h="435179">
                <a:tc>
                  <a:txBody>
                    <a:bodyPr/>
                    <a:lstStyle/>
                    <a:p>
                      <a:pPr algn="ctr" rtl="1" fontAlgn="ctr"/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وزن</a:t>
                      </a:r>
                      <a:b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 الباب </a:t>
                      </a:r>
                      <a:b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(كجم)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قطر</a:t>
                      </a:r>
                      <a:b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 السوستة</a:t>
                      </a:r>
                      <a:b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(مم)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موديل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1027636"/>
                  </a:ext>
                </a:extLst>
              </a:tr>
              <a:tr h="184150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3 - 5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3.4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MT51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92773861"/>
                  </a:ext>
                </a:extLst>
              </a:tr>
              <a:tr h="184150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6 - 9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+mn-cs"/>
                          <a:sym typeface="Arial"/>
                        </a:rPr>
                        <a:t>3.8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MT52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91980209"/>
                  </a:ext>
                </a:extLst>
              </a:tr>
              <a:tr h="184150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9 -12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+mn-cs"/>
                          <a:sym typeface="Arial"/>
                        </a:rPr>
                        <a:t>4.2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MT53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73827848"/>
                  </a:ext>
                </a:extLst>
              </a:tr>
            </a:tbl>
          </a:graphicData>
        </a:graphic>
      </p:graphicFrame>
      <p:pic>
        <p:nvPicPr>
          <p:cNvPr id="7" name="Picture 6">
            <a:extLst>
              <a:ext uri="{FF2B5EF4-FFF2-40B4-BE49-F238E27FC236}">
                <a16:creationId xmlns:a16="http://schemas.microsoft.com/office/drawing/2014/main" id="{FC3271D6-CB45-4CA2-A33B-63A9DEDA9E66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455257" y="297359"/>
            <a:ext cx="2326044" cy="20112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27988412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" name="Google Shape;358;p18">
            <a:extLst>
              <a:ext uri="{FF2B5EF4-FFF2-40B4-BE49-F238E27FC236}">
                <a16:creationId xmlns:a16="http://schemas.microsoft.com/office/drawing/2014/main" id="{7854851F-F365-4C27-9F2E-8465712328A0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31" name="Table 30">
            <a:extLst>
              <a:ext uri="{FF2B5EF4-FFF2-40B4-BE49-F238E27FC236}">
                <a16:creationId xmlns:a16="http://schemas.microsoft.com/office/drawing/2014/main" id="{DF2185D8-ACE5-44BD-B43D-B528EBF4BCC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22866767"/>
              </p:ext>
            </p:extLst>
          </p:nvPr>
        </p:nvGraphicFramePr>
        <p:xfrm>
          <a:off x="3531462" y="2516615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1314715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  <a:gridCol w="1453531">
                  <a:extLst>
                    <a:ext uri="{9D8B030D-6E8A-4147-A177-3AD203B41FA5}">
                      <a16:colId xmlns:a16="http://schemas.microsoft.com/office/drawing/2014/main" val="419919200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QC test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All Parts Dimension Check During Production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48 Hr. Salt Spray Test for all components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Closing Force VS Working Cycles.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Spring Stiffness VS Working Cycles &amp; Temperature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Door Weight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Dead Load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6 - 9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30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Application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60x60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60x80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Accessories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MB30, MB31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Life Span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 </a:t>
                      </a:r>
                      <a:endParaRPr lang="en-US" sz="9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25,000 Working Cycle.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Working temp (C°)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-30 C° +130 C°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graphicFrame>
        <p:nvGraphicFramePr>
          <p:cNvPr id="32" name="Table 31">
            <a:extLst>
              <a:ext uri="{FF2B5EF4-FFF2-40B4-BE49-F238E27FC236}">
                <a16:creationId xmlns:a16="http://schemas.microsoft.com/office/drawing/2014/main" id="{EA25C185-E5FA-4C1B-8415-372D679A2FE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9976370"/>
              </p:ext>
            </p:extLst>
          </p:nvPr>
        </p:nvGraphicFramePr>
        <p:xfrm>
          <a:off x="313600" y="2516337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2768246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Material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Main Body Hot Rolled Steel – DD11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Rear and Front Arm Hot Rolled Steel – DD11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Spring C98 UNI 3832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Rivets Fe CB4FF &amp; C35 Temp.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Color / Finish 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Electroplating White or Yellow Galvanization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Min. Thickness 25 Microns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Key Features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100% Product Checking for Best Functionality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Springs Imported from Specialized Italian Supplier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Rivets Imported from Specialized Italian Supplier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Quantity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75 Pcs.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Weight (Kg)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22.50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Volume (m</a:t>
                      </a:r>
                      <a:r>
                        <a:rPr lang="en-US" sz="900" b="0" baseline="3000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) 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0.027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dirty="0">
                <a:solidFill>
                  <a:srgbClr val="3F3F3F"/>
                </a:solidFill>
                <a:latin typeface="Calibri"/>
                <a:ea typeface="Calibri"/>
                <a:cs typeface="Calibri"/>
                <a:sym typeface="Calibri"/>
              </a:rPr>
              <a:t>Page 08</a:t>
            </a:r>
            <a:endParaRPr sz="2000" b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66031254"/>
              </p:ext>
            </p:extLst>
          </p:nvPr>
        </p:nvGraphicFramePr>
        <p:xfrm>
          <a:off x="320038" y="320040"/>
          <a:ext cx="3575255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75255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Sector </a:t>
                      </a: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Model Group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Components for Home Appliances - Gas Cooker Components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Model Group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Oven Hinges – Main Door - Double Point of Rotation – Type DP01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Family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MUxx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Item Name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Gas Cooker Main Door Hinge – DP01 Family – Model 01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Item Code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MU01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92627" y="2523722"/>
            <a:ext cx="3521355" cy="3585771"/>
            <a:chOff x="268802" y="2523722"/>
            <a:chExt cx="3521355" cy="3585771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496391" y="2559491"/>
              <a:ext cx="280325" cy="280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3491933" y="4927308"/>
              <a:ext cx="298224" cy="2982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3501069" y="5831309"/>
              <a:ext cx="278184" cy="27818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68802" y="2523722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84176" y="3510164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281744" y="4120767"/>
              <a:ext cx="253734" cy="2537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284177" y="4913746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276250" y="5381893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478" y="5827555"/>
              <a:ext cx="251133" cy="2511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3484210" y="5411533"/>
              <a:ext cx="300395" cy="2730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3478163" y="4130491"/>
              <a:ext cx="300395" cy="3003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86686" y="3496103"/>
              <a:ext cx="284783" cy="283268"/>
            </a:xfrm>
            <a:prstGeom prst="rect">
              <a:avLst/>
            </a:prstGeom>
          </p:spPr>
        </p:pic>
      </p:grpSp>
      <p:pic>
        <p:nvPicPr>
          <p:cNvPr id="8" name="Picture 7">
            <a:extLst>
              <a:ext uri="{FF2B5EF4-FFF2-40B4-BE49-F238E27FC236}">
                <a16:creationId xmlns:a16="http://schemas.microsoft.com/office/drawing/2014/main" id="{D568AD74-4107-43F3-AC3F-F29DFC8697B0}"/>
              </a:ext>
            </a:extLst>
          </p:cNvPr>
          <p:cNvPicPr>
            <a:picLocks noChangeAspect="1"/>
          </p:cNvPicPr>
          <p:nvPr/>
        </p:nvPicPr>
        <p:blipFill rotWithShape="1"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6897" b="97972" l="3933" r="95225">
                        <a14:foregroundMark x1="4213" y1="89452" x2="19382" y2="93915"/>
                        <a14:foregroundMark x1="19382" y1="93915" x2="26124" y2="92089"/>
                        <a14:foregroundMark x1="16011" y1="98174" x2="19101" y2="98580"/>
                        <a14:foregroundMark x1="3933" y1="89249" x2="3933" y2="92292"/>
                        <a14:foregroundMark x1="89326" y1="54564" x2="95225" y2="64097"/>
                        <a14:foregroundMark x1="95225" y1="64097" x2="94663" y2="65112"/>
                        <a14:foregroundMark x1="60393" y1="6897" x2="69944" y2="7099"/>
                      </a14:backgroundRemoval>
                    </a14:imgEffect>
                    <a14:imgEffect>
                      <a14:brightnessContrast bright="25000" contrast="-50000"/>
                    </a14:imgEffect>
                  </a14:imgLayer>
                </a14:imgProps>
              </a:ext>
            </a:extLst>
          </a:blip>
          <a:srcRect t="3320" r="823"/>
          <a:stretch/>
        </p:blipFill>
        <p:spPr>
          <a:xfrm>
            <a:off x="4608975" y="6619410"/>
            <a:ext cx="1991647" cy="2688639"/>
          </a:xfrm>
          <a:prstGeom prst="rect">
            <a:avLst/>
          </a:prstGeom>
        </p:spPr>
      </p:pic>
      <p:sp>
        <p:nvSpPr>
          <p:cNvPr id="28" name="Rectangle 27">
            <a:extLst>
              <a:ext uri="{FF2B5EF4-FFF2-40B4-BE49-F238E27FC236}">
                <a16:creationId xmlns:a16="http://schemas.microsoft.com/office/drawing/2014/main" id="{8B2B41DA-5218-452D-9B15-84D7181E25A8}"/>
              </a:ext>
            </a:extLst>
          </p:cNvPr>
          <p:cNvSpPr/>
          <p:nvPr/>
        </p:nvSpPr>
        <p:spPr>
          <a:xfrm>
            <a:off x="4023360" y="320040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5" name="Picture 34">
            <a:extLst>
              <a:ext uri="{FF2B5EF4-FFF2-40B4-BE49-F238E27FC236}">
                <a16:creationId xmlns:a16="http://schemas.microsoft.com/office/drawing/2014/main" id="{BD94E5C9-4516-40D0-AD86-978DFE76D023}"/>
              </a:ext>
            </a:extLst>
          </p:cNvPr>
          <p:cNvPicPr>
            <a:picLocks noChangeAspect="1"/>
          </p:cNvPicPr>
          <p:nvPr/>
        </p:nvPicPr>
        <p:blipFill rotWithShape="1">
          <a:blip r:embed="rId20"/>
          <a:srcRect t="3090" r="1805"/>
          <a:stretch/>
        </p:blipFill>
        <p:spPr>
          <a:xfrm>
            <a:off x="-486" y="6696350"/>
            <a:ext cx="4678405" cy="2527848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663F2F0A-5CD3-47F2-B6D1-AE44F11E7E2B}"/>
              </a:ext>
            </a:extLst>
          </p:cNvPr>
          <p:cNvPicPr>
            <a:picLocks noChangeAspect="1"/>
          </p:cNvPicPr>
          <p:nvPr/>
        </p:nvPicPr>
        <p:blipFill rotWithShape="1">
          <a:blip r:embed="rId21"/>
          <a:srcRect t="1955" b="1864"/>
          <a:stretch/>
        </p:blipFill>
        <p:spPr>
          <a:xfrm>
            <a:off x="4493082" y="379312"/>
            <a:ext cx="1811271" cy="2024330"/>
          </a:xfrm>
          <a:prstGeom prst="rect">
            <a:avLst/>
          </a:prstGeom>
        </p:spPr>
      </p:pic>
      <p:sp>
        <p:nvSpPr>
          <p:cNvPr id="38" name="TextBox 37">
            <a:extLst>
              <a:ext uri="{FF2B5EF4-FFF2-40B4-BE49-F238E27FC236}">
                <a16:creationId xmlns:a16="http://schemas.microsoft.com/office/drawing/2014/main" id="{4ABB7521-8295-46E5-A163-9A74DBC424E2}"/>
              </a:ext>
            </a:extLst>
          </p:cNvPr>
          <p:cNvSpPr txBox="1"/>
          <p:nvPr/>
        </p:nvSpPr>
        <p:spPr>
          <a:xfrm>
            <a:off x="224444" y="6577619"/>
            <a:ext cx="185373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Spring Wire Diameter=Ø3.25 mm</a:t>
            </a:r>
          </a:p>
          <a:p>
            <a:r>
              <a:rPr lang="en-US" sz="9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Total Number of Coils=13</a:t>
            </a:r>
          </a:p>
        </p:txBody>
      </p:sp>
      <p:pic>
        <p:nvPicPr>
          <p:cNvPr id="29" name="Picture 28">
            <a:extLst>
              <a:ext uri="{FF2B5EF4-FFF2-40B4-BE49-F238E27FC236}">
                <a16:creationId xmlns:a16="http://schemas.microsoft.com/office/drawing/2014/main" id="{780E07B0-CEB6-48AD-A966-2765CB41B91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1270" y="6317962"/>
            <a:ext cx="1526088" cy="13941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219560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F796E995-8907-4A7A-8694-1F9551FB770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957" y="6478890"/>
            <a:ext cx="6614733" cy="2700762"/>
          </a:xfrm>
          <a:prstGeom prst="rect">
            <a:avLst/>
          </a:prstGeom>
        </p:spPr>
      </p:pic>
      <p:graphicFrame>
        <p:nvGraphicFramePr>
          <p:cNvPr id="46" name="Table 45">
            <a:extLst>
              <a:ext uri="{FF2B5EF4-FFF2-40B4-BE49-F238E27FC236}">
                <a16:creationId xmlns:a16="http://schemas.microsoft.com/office/drawing/2014/main" id="{C996B378-9CAE-4783-87E9-9B0D67D407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18931926"/>
              </p:ext>
            </p:extLst>
          </p:nvPr>
        </p:nvGraphicFramePr>
        <p:xfrm>
          <a:off x="3533109" y="2520470"/>
          <a:ext cx="3186328" cy="3644182"/>
        </p:xfrm>
        <a:graphic>
          <a:graphicData uri="http://schemas.openxmlformats.org/drawingml/2006/table">
            <a:tbl>
              <a:tblPr/>
              <a:tblGrid>
                <a:gridCol w="1400841">
                  <a:extLst>
                    <a:ext uri="{9D8B030D-6E8A-4147-A177-3AD203B41FA5}">
                      <a16:colId xmlns:a16="http://schemas.microsoft.com/office/drawing/2014/main" val="3679284601"/>
                    </a:ext>
                  </a:extLst>
                </a:gridCol>
                <a:gridCol w="1339850">
                  <a:extLst>
                    <a:ext uri="{9D8B030D-6E8A-4147-A177-3AD203B41FA5}">
                      <a16:colId xmlns:a16="http://schemas.microsoft.com/office/drawing/2014/main" val="3496772389"/>
                    </a:ext>
                  </a:extLst>
                </a:gridCol>
                <a:gridCol w="445637">
                  <a:extLst>
                    <a:ext uri="{9D8B030D-6E8A-4147-A177-3AD203B41FA5}">
                      <a16:colId xmlns:a16="http://schemas.microsoft.com/office/drawing/2014/main" val="1725910461"/>
                    </a:ext>
                  </a:extLst>
                </a:gridCol>
              </a:tblGrid>
              <a:tr h="19511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إختبارات الجوده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1058253"/>
                  </a:ext>
                </a:extLst>
              </a:tr>
              <a:tr h="795136">
                <a:tc gridSpan="2">
                  <a:txBody>
                    <a:bodyPr/>
                    <a:lstStyle/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جميع الابعاد الخاصة بالمنتجات أثناء الإنتاج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عمل اختبار رذاذ الملح لكل الأجزاء لمدة 48 ساعة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إختبار قوة الإغلاق مع عدد مرات الإغلاق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إختبار السوسته مع عدد مرات الإغلاق ودرجه الحرارة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93547832"/>
                  </a:ext>
                </a:extLst>
              </a:tr>
              <a:tr h="199684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وزن الباب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أقصي حمل 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1866788"/>
                  </a:ext>
                </a:extLst>
              </a:tr>
              <a:tr h="346416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+mj-lt"/>
                          <a:cs typeface="Times New Roman" panose="02020603050405020304" pitchFamily="18" charset="0"/>
                        </a:rPr>
                        <a:t>6 - 9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en-US" sz="950" dirty="0">
                          <a:latin typeface="+mj-lt"/>
                          <a:cs typeface="Times New Roman" panose="02020603050405020304" pitchFamily="18" charset="0"/>
                        </a:rPr>
                        <a:t>30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068657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التطبيقات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3014999"/>
                  </a:ext>
                </a:extLst>
              </a:tr>
              <a:tr h="48139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60×60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60×80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0249448"/>
                  </a:ext>
                </a:extLst>
              </a:tr>
              <a:tr h="20944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ملحقات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7593164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MB30, MB31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40558517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العمر الإفتراضي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9933002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en-US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25,000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دورة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177199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متوسط درجة الحرارة 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1263180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-30 C° +1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30</a:t>
                      </a:r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C°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166662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CF7C063-5445-4271-BC48-A257DBBDFD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62234960"/>
              </p:ext>
            </p:extLst>
          </p:nvPr>
        </p:nvGraphicFramePr>
        <p:xfrm>
          <a:off x="376378" y="2520470"/>
          <a:ext cx="3124200" cy="3651730"/>
        </p:xfrm>
        <a:graphic>
          <a:graphicData uri="http://schemas.openxmlformats.org/drawingml/2006/table">
            <a:tbl>
              <a:tblPr/>
              <a:tblGrid>
                <a:gridCol w="2690672">
                  <a:extLst>
                    <a:ext uri="{9D8B030D-6E8A-4147-A177-3AD203B41FA5}">
                      <a16:colId xmlns:a16="http://schemas.microsoft.com/office/drawing/2014/main" val="1457824148"/>
                    </a:ext>
                  </a:extLst>
                </a:gridCol>
                <a:gridCol w="433528">
                  <a:extLst>
                    <a:ext uri="{9D8B030D-6E8A-4147-A177-3AD203B41FA5}">
                      <a16:colId xmlns:a16="http://schemas.microsoft.com/office/drawing/2014/main" val="3923836364"/>
                    </a:ext>
                  </a:extLst>
                </a:gridCol>
              </a:tblGrid>
              <a:tr h="22908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المادة الخام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6447345"/>
                  </a:ext>
                </a:extLst>
              </a:tr>
              <a:tr h="8001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DD11  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الجسم الرئيسي: صاج مدرفل على الساخن مزيت مخلل</a:t>
                      </a:r>
                    </a:p>
                    <a:p>
                      <a:pPr algn="r" rtl="0" fontAlgn="ctr"/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DD11  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الذراع الخلفي والامامي: صاج مدرفل على الساخن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   C98 UNI3832 :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السوسته</a:t>
                      </a:r>
                    </a:p>
                    <a:p>
                      <a:pPr algn="r" rtl="0" fontAlgn="ctr"/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Fe CB4FF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&amp;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C35 Temp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: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البرشام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4929120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اللون / التشطيب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3960408"/>
                  </a:ext>
                </a:extLst>
              </a:tr>
              <a:tr h="343858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يتم عمل طلاء كهربائى بالزنك لجميع المكونات بطبقة لا تقل سمكها  </a:t>
                      </a:r>
                    </a:p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عن 25 ميكرون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9159021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مميزات المنتج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2821659"/>
                  </a:ext>
                </a:extLst>
              </a:tr>
              <a:tr h="504123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يتم فحص المنتج كاملا والتأكد من أن كل جزء يقوم بدوره علي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أكمل وجه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البرشام و السوستة المستخدمة من شركة إيطالية متخصصة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8358185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العدد في الكرتونه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63878387"/>
                  </a:ext>
                </a:extLst>
              </a:tr>
              <a:tr h="253443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75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قطعه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4963624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وزن الكرتونه كجم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4299295"/>
                  </a:ext>
                </a:extLst>
              </a:tr>
              <a:tr h="248608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</a:t>
                      </a:r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.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50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14163608"/>
                  </a:ext>
                </a:extLst>
              </a:tr>
              <a:tr h="22225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(</a:t>
                      </a: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</a:t>
                      </a:r>
                      <a:r>
                        <a:rPr kumimoji="0" lang="en-US" sz="900" b="0" i="0" u="none" strike="noStrike" kern="0" cap="none" spc="0" normalizeH="0" baseline="30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)</a:t>
                      </a:r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حجم الكرتونة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1325000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0.027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548827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صفحة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08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36134902"/>
              </p:ext>
            </p:extLst>
          </p:nvPr>
        </p:nvGraphicFramePr>
        <p:xfrm>
          <a:off x="3095625" y="256097"/>
          <a:ext cx="3334251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4251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القطاع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مكونات للأجهزة المنزلية-مكونات للبوتاجاز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مجموعة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مفصلات باب الفرن- الباب الرئيسي  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عائلة المنتج                                                                             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MUxx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اسم المنتج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r" rtl="1" fontAlgn="base"/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مفصلة باب الفرن الرئيسية – عائلة 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DP01</a:t>
                      </a: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-موديل 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01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 كود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MU01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134216" y="2945184"/>
            <a:ext cx="3536476" cy="3154450"/>
            <a:chOff x="2998656" y="2895030"/>
            <a:chExt cx="3548546" cy="3250947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6216004" y="2896124"/>
              <a:ext cx="312206" cy="31220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6215062" y="4890726"/>
              <a:ext cx="332140" cy="3321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6221434" y="5836154"/>
              <a:ext cx="309821" cy="3098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998656" y="289503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3004485" y="367707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3008393" y="4303951"/>
              <a:ext cx="282589" cy="28259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3010852" y="4910391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2">
              <a:alphaModFix/>
            </a:blip>
            <a:srcRect/>
            <a:stretch/>
          </p:blipFill>
          <p:spPr>
            <a:xfrm>
              <a:off x="3010896" y="5381723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BEBA8EAE-BF5A-486C-A8C5-ECC9F3942E4B}">
                  <a14:imgProps xmlns:a14="http://schemas.microsoft.com/office/drawing/2010/main">
                    <a14:imgLayer r:embed="rId14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0156" y="5848612"/>
              <a:ext cx="279695" cy="2796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5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6210320" y="5377459"/>
              <a:ext cx="334557" cy="304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6">
              <a:alphaModFix/>
            </a:blip>
            <a:srcRect/>
            <a:stretch/>
          </p:blipFill>
          <p:spPr>
            <a:xfrm>
              <a:off x="6208680" y="4308274"/>
              <a:ext cx="334557" cy="33455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BEBA8EAE-BF5A-486C-A8C5-ECC9F3942E4B}">
                  <a14:imgProps xmlns:a14="http://schemas.microsoft.com/office/drawing/2010/main">
                    <a14:imgLayer r:embed="rId18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218118" y="3660233"/>
              <a:ext cx="317170" cy="315483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6E02D5FC-42F0-4724-B996-3007C3AA491B}"/>
              </a:ext>
            </a:extLst>
          </p:cNvPr>
          <p:cNvSpPr/>
          <p:nvPr/>
        </p:nvSpPr>
        <p:spPr>
          <a:xfrm>
            <a:off x="375553" y="242701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C8795A52-9BF7-4FE3-A93C-EB47976D4B5E}"/>
              </a:ext>
            </a:extLst>
          </p:cNvPr>
          <p:cNvSpPr txBox="1"/>
          <p:nvPr/>
        </p:nvSpPr>
        <p:spPr>
          <a:xfrm>
            <a:off x="-8119" y="6577619"/>
            <a:ext cx="187675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Ø3.25mm</a:t>
            </a: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قطر السوستة = </a:t>
            </a:r>
            <a:endParaRPr kumimoji="0" lang="en-US" sz="9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إجمالى عدد اللفات </a:t>
            </a:r>
            <a:r>
              <a:rPr kumimoji="0" 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=</a:t>
            </a: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13</a:t>
            </a:r>
          </a:p>
        </p:txBody>
      </p:sp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D4726C76-2645-4846-91B7-67E71CD407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61324372"/>
              </p:ext>
            </p:extLst>
          </p:nvPr>
        </p:nvGraphicFramePr>
        <p:xfrm>
          <a:off x="4102048" y="6270421"/>
          <a:ext cx="1244825" cy="1171779"/>
        </p:xfrm>
        <a:graphic>
          <a:graphicData uri="http://schemas.openxmlformats.org/drawingml/2006/table">
            <a:tbl>
              <a:tblPr/>
              <a:tblGrid>
                <a:gridCol w="410060">
                  <a:extLst>
                    <a:ext uri="{9D8B030D-6E8A-4147-A177-3AD203B41FA5}">
                      <a16:colId xmlns:a16="http://schemas.microsoft.com/office/drawing/2014/main" val="985386739"/>
                    </a:ext>
                  </a:extLst>
                </a:gridCol>
                <a:gridCol w="453995">
                  <a:extLst>
                    <a:ext uri="{9D8B030D-6E8A-4147-A177-3AD203B41FA5}">
                      <a16:colId xmlns:a16="http://schemas.microsoft.com/office/drawing/2014/main" val="270973906"/>
                    </a:ext>
                  </a:extLst>
                </a:gridCol>
                <a:gridCol w="380770">
                  <a:extLst>
                    <a:ext uri="{9D8B030D-6E8A-4147-A177-3AD203B41FA5}">
                      <a16:colId xmlns:a16="http://schemas.microsoft.com/office/drawing/2014/main" val="3093605234"/>
                    </a:ext>
                  </a:extLst>
                </a:gridCol>
              </a:tblGrid>
              <a:tr h="435179">
                <a:tc>
                  <a:txBody>
                    <a:bodyPr/>
                    <a:lstStyle/>
                    <a:p>
                      <a:pPr algn="ctr" rtl="1" fontAlgn="ctr"/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وزن</a:t>
                      </a:r>
                      <a:b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 الباب </a:t>
                      </a:r>
                      <a:b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(كجم)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قطر</a:t>
                      </a:r>
                      <a:b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 السوستة</a:t>
                      </a:r>
                      <a:b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(مم)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موديل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1027636"/>
                  </a:ext>
                </a:extLst>
              </a:tr>
              <a:tr h="184150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6 - 9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3.2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MU01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92773861"/>
                  </a:ext>
                </a:extLst>
              </a:tr>
              <a:tr h="184150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9 - 12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+mn-cs"/>
                          <a:sym typeface="Arial"/>
                        </a:rPr>
                        <a:t>3.8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MU02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91980209"/>
                  </a:ext>
                </a:extLst>
              </a:tr>
              <a:tr h="184150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6 - 9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+mn-cs"/>
                          <a:sym typeface="Arial"/>
                        </a:rPr>
                        <a:t>3.2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MU10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73827848"/>
                  </a:ext>
                </a:extLst>
              </a:tr>
              <a:tr h="184150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9 - 12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+mn-cs"/>
                          <a:sym typeface="Arial"/>
                        </a:rPr>
                        <a:t>4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MU20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797591286"/>
                  </a:ext>
                </a:extLst>
              </a:tr>
            </a:tbl>
          </a:graphicData>
        </a:graphic>
      </p:graphicFrame>
      <p:pic>
        <p:nvPicPr>
          <p:cNvPr id="4" name="Picture 3">
            <a:extLst>
              <a:ext uri="{FF2B5EF4-FFF2-40B4-BE49-F238E27FC236}">
                <a16:creationId xmlns:a16="http://schemas.microsoft.com/office/drawing/2014/main" id="{DA9F69D5-9378-47D6-B6D5-B2BD4896DF96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749895" y="282237"/>
            <a:ext cx="1810669" cy="20240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1375470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9" name="Table 28">
            <a:extLst>
              <a:ext uri="{FF2B5EF4-FFF2-40B4-BE49-F238E27FC236}">
                <a16:creationId xmlns:a16="http://schemas.microsoft.com/office/drawing/2014/main" id="{73652215-22A1-46B2-9860-55A06F999E4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43263462"/>
              </p:ext>
            </p:extLst>
          </p:nvPr>
        </p:nvGraphicFramePr>
        <p:xfrm>
          <a:off x="3531462" y="2516615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1314715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  <a:gridCol w="1453531">
                  <a:extLst>
                    <a:ext uri="{9D8B030D-6E8A-4147-A177-3AD203B41FA5}">
                      <a16:colId xmlns:a16="http://schemas.microsoft.com/office/drawing/2014/main" val="419919200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QC test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All Parts Dimension Check During Production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48 Hr. Salt Spray Test for all components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Door Weight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Dead Load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Application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60x80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60x90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Accessories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Life Span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 </a:t>
                      </a:r>
                      <a:endParaRPr lang="en-US" sz="9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Working temp (C°)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graphicFrame>
        <p:nvGraphicFramePr>
          <p:cNvPr id="30" name="Table 29">
            <a:extLst>
              <a:ext uri="{FF2B5EF4-FFF2-40B4-BE49-F238E27FC236}">
                <a16:creationId xmlns:a16="http://schemas.microsoft.com/office/drawing/2014/main" id="{3CEB98E2-614F-4A52-9801-A75DBC5F94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84545664"/>
              </p:ext>
            </p:extLst>
          </p:nvPr>
        </p:nvGraphicFramePr>
        <p:xfrm>
          <a:off x="313600" y="2516337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2768246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Material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Main Body Hot Rolled Steel – DD11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Roller Free Cutting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Rivets Fe CB4FF. 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Color / Finish 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Electroplating White or Yellow Galvanization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Min. Thickness 25 Microns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Key Features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100% Product Checking for Best Functionality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Roller CNC Turned with High Accuracy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Rivets Imported from Specialized Italian Supplier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Quantity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500 Pcs.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Weight (Kg)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27.64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Volume (m</a:t>
                      </a:r>
                      <a:r>
                        <a:rPr lang="en-US" sz="900" b="0" baseline="3000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) 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0.027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dirty="0">
                <a:solidFill>
                  <a:srgbClr val="3F3F3F"/>
                </a:solidFill>
                <a:latin typeface="Calibri"/>
                <a:ea typeface="Calibri"/>
                <a:cs typeface="Calibri"/>
                <a:sym typeface="Calibri"/>
              </a:rPr>
              <a:t>Page 09</a:t>
            </a:r>
            <a:endParaRPr sz="2000" b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4153903"/>
              </p:ext>
            </p:extLst>
          </p:nvPr>
        </p:nvGraphicFramePr>
        <p:xfrm>
          <a:off x="320040" y="320040"/>
          <a:ext cx="3768542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68542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Sector </a:t>
                      </a: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Model Group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Components for Home Appliances - Gas Cooker Components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Model Group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Oven Hinges – Main Door - Single Point of Rotation Type 01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Family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MBxx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Item Name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Gas Cooker Main Door Hinge Base – Model 10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Item Code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MB10</a:t>
                      </a:r>
                      <a:endParaRPr lang="en-US" sz="10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92627" y="2523722"/>
            <a:ext cx="3521355" cy="3585771"/>
            <a:chOff x="268802" y="2523722"/>
            <a:chExt cx="3521355" cy="3585771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496391" y="2559491"/>
              <a:ext cx="280325" cy="280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3491933" y="4927308"/>
              <a:ext cx="298224" cy="2982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3501069" y="5831309"/>
              <a:ext cx="278184" cy="27818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68802" y="2523722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84176" y="3510164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281744" y="4120767"/>
              <a:ext cx="253734" cy="2537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284177" y="4913746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276250" y="5381893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478" y="5827555"/>
              <a:ext cx="251133" cy="2511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3484210" y="5411533"/>
              <a:ext cx="300395" cy="2730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3478163" y="4130491"/>
              <a:ext cx="300395" cy="3003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86686" y="3496103"/>
              <a:ext cx="284783" cy="283268"/>
            </a:xfrm>
            <a:prstGeom prst="rect">
              <a:avLst/>
            </a:prstGeom>
          </p:spPr>
        </p:pic>
      </p:grpSp>
      <p:pic>
        <p:nvPicPr>
          <p:cNvPr id="28" name="Picture 27" descr="A close up of ware&#10;&#10;Description automatically generated">
            <a:extLst>
              <a:ext uri="{FF2B5EF4-FFF2-40B4-BE49-F238E27FC236}">
                <a16:creationId xmlns:a16="http://schemas.microsoft.com/office/drawing/2014/main" id="{4D6A8CC0-6460-4428-A803-39723F4FBDA0}"/>
              </a:ext>
            </a:extLst>
          </p:cNvPr>
          <p:cNvPicPr>
            <a:picLocks noChangeAspect="1"/>
          </p:cNvPicPr>
          <p:nvPr/>
        </p:nvPicPr>
        <p:blipFill rotWithShape="1">
          <a:blip r:embed="rId18"/>
          <a:srcRect l="17943" t="33403" r="17464" b="31878"/>
          <a:stretch/>
        </p:blipFill>
        <p:spPr>
          <a:xfrm>
            <a:off x="4023360" y="644236"/>
            <a:ext cx="2451289" cy="1317567"/>
          </a:xfrm>
          <a:prstGeom prst="rect">
            <a:avLst/>
          </a:prstGeom>
        </p:spPr>
      </p:pic>
      <p:sp>
        <p:nvSpPr>
          <p:cNvPr id="27" name="Rectangle 26">
            <a:extLst>
              <a:ext uri="{FF2B5EF4-FFF2-40B4-BE49-F238E27FC236}">
                <a16:creationId xmlns:a16="http://schemas.microsoft.com/office/drawing/2014/main" id="{C112AE2B-CFEE-40B0-982F-E3279546CF2E}"/>
              </a:ext>
            </a:extLst>
          </p:cNvPr>
          <p:cNvSpPr/>
          <p:nvPr/>
        </p:nvSpPr>
        <p:spPr>
          <a:xfrm>
            <a:off x="4023360" y="320040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1" name="Picture 30">
            <a:extLst>
              <a:ext uri="{FF2B5EF4-FFF2-40B4-BE49-F238E27FC236}">
                <a16:creationId xmlns:a16="http://schemas.microsoft.com/office/drawing/2014/main" id="{AF3C0724-DD7F-460A-94FF-8562984B8F1B}"/>
              </a:ext>
            </a:extLst>
          </p:cNvPr>
          <p:cNvPicPr>
            <a:picLocks noChangeAspect="1"/>
          </p:cNvPicPr>
          <p:nvPr/>
        </p:nvPicPr>
        <p:blipFill rotWithShape="1"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3359" b="95267" l="9211" r="89474">
                        <a14:foregroundMark x1="27632" y1="7023" x2="51316" y2="8397"/>
                        <a14:foregroundMark x1="51316" y1="8397" x2="71053" y2="7939"/>
                        <a14:foregroundMark x1="40351" y1="3664" x2="57456" y2="5191"/>
                        <a14:foregroundMark x1="39912" y1="90840" x2="68421" y2="91298"/>
                        <a14:foregroundMark x1="52632" y1="95115" x2="66228" y2="95267"/>
                      </a14:backgroundRemoval>
                    </a14:imgEffect>
                    <a14:imgEffect>
                      <a14:brightnessContrast bright="40000" contrast="-40000"/>
                    </a14:imgEffect>
                  </a14:imgLayer>
                </a14:imgProps>
              </a:ext>
            </a:extLst>
          </a:blip>
          <a:srcRect t="-76" r="2559"/>
          <a:stretch/>
        </p:blipFill>
        <p:spPr>
          <a:xfrm>
            <a:off x="5495186" y="6388831"/>
            <a:ext cx="1002255" cy="2957169"/>
          </a:xfrm>
          <a:prstGeom prst="rect">
            <a:avLst/>
          </a:prstGeom>
        </p:spPr>
      </p:pic>
      <p:pic>
        <p:nvPicPr>
          <p:cNvPr id="32" name="Picture 31">
            <a:extLst>
              <a:ext uri="{FF2B5EF4-FFF2-40B4-BE49-F238E27FC236}">
                <a16:creationId xmlns:a16="http://schemas.microsoft.com/office/drawing/2014/main" id="{AE041DF4-DC12-4EA7-B19A-C85984D0DD94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861686" y="6388831"/>
            <a:ext cx="2469372" cy="3271789"/>
          </a:xfrm>
          <a:prstGeom prst="rect">
            <a:avLst/>
          </a:prstGeom>
        </p:spPr>
      </p:pic>
      <p:pic>
        <p:nvPicPr>
          <p:cNvPr id="33" name="Picture 32">
            <a:extLst>
              <a:ext uri="{FF2B5EF4-FFF2-40B4-BE49-F238E27FC236}">
                <a16:creationId xmlns:a16="http://schemas.microsoft.com/office/drawing/2014/main" id="{35D1E813-4806-435F-987E-CDFE79EDDDEC}"/>
              </a:ext>
            </a:extLst>
          </p:cNvPr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3895293" y="6495882"/>
            <a:ext cx="1175355" cy="14982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642298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6" name="Table 45">
            <a:extLst>
              <a:ext uri="{FF2B5EF4-FFF2-40B4-BE49-F238E27FC236}">
                <a16:creationId xmlns:a16="http://schemas.microsoft.com/office/drawing/2014/main" id="{C996B378-9CAE-4783-87E9-9B0D67D407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23324205"/>
              </p:ext>
            </p:extLst>
          </p:nvPr>
        </p:nvGraphicFramePr>
        <p:xfrm>
          <a:off x="3533109" y="2520470"/>
          <a:ext cx="3186328" cy="3742830"/>
        </p:xfrm>
        <a:graphic>
          <a:graphicData uri="http://schemas.openxmlformats.org/drawingml/2006/table">
            <a:tbl>
              <a:tblPr/>
              <a:tblGrid>
                <a:gridCol w="1391316">
                  <a:extLst>
                    <a:ext uri="{9D8B030D-6E8A-4147-A177-3AD203B41FA5}">
                      <a16:colId xmlns:a16="http://schemas.microsoft.com/office/drawing/2014/main" val="3679284601"/>
                    </a:ext>
                  </a:extLst>
                </a:gridCol>
                <a:gridCol w="1349375">
                  <a:extLst>
                    <a:ext uri="{9D8B030D-6E8A-4147-A177-3AD203B41FA5}">
                      <a16:colId xmlns:a16="http://schemas.microsoft.com/office/drawing/2014/main" val="3496772389"/>
                    </a:ext>
                  </a:extLst>
                </a:gridCol>
                <a:gridCol w="445637">
                  <a:extLst>
                    <a:ext uri="{9D8B030D-6E8A-4147-A177-3AD203B41FA5}">
                      <a16:colId xmlns:a16="http://schemas.microsoft.com/office/drawing/2014/main" val="1725910461"/>
                    </a:ext>
                  </a:extLst>
                </a:gridCol>
              </a:tblGrid>
              <a:tr h="19511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إختبارات الجوده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1058253"/>
                  </a:ext>
                </a:extLst>
              </a:tr>
              <a:tr h="795136">
                <a:tc gridSpan="2">
                  <a:txBody>
                    <a:bodyPr/>
                    <a:lstStyle/>
                    <a:p>
                      <a:pPr lvl="0" algn="r" rtl="1" fontAlgn="ctr"/>
                      <a:r>
                        <a:rPr lang="en-US" sz="95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جميع الابعاد الخاصة بالمنتجات أثناء الإنتاج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عمل اختبار رذاذ الملح لكل الأجزاء لمدة 48 ساعة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93547832"/>
                  </a:ext>
                </a:extLst>
              </a:tr>
              <a:tr h="199684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وزن الباب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أقصي حمل 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1866788"/>
                  </a:ext>
                </a:extLst>
              </a:tr>
              <a:tr h="346416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b="1" dirty="0">
                        <a:latin typeface="+mj-lt"/>
                        <a:cs typeface="Times New Roman" panose="02020603050405020304" pitchFamily="18" charset="0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 </a:t>
                      </a:r>
                      <a:endParaRPr lang="en-US" sz="95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068657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التطبيقات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3014999"/>
                  </a:ext>
                </a:extLst>
              </a:tr>
              <a:tr h="569231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5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بوتاجاز 60×80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60×90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0249448"/>
                  </a:ext>
                </a:extLst>
              </a:tr>
              <a:tr h="20944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ملحقات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7593164"/>
                  </a:ext>
                </a:extLst>
              </a:tr>
              <a:tr h="217398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40558517"/>
                  </a:ext>
                </a:extLst>
              </a:tr>
              <a:tr h="17104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العمر الإفتراضي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9933002"/>
                  </a:ext>
                </a:extLst>
              </a:tr>
              <a:tr h="212268">
                <a:tc gridSpan="2">
                  <a:txBody>
                    <a:bodyPr/>
                    <a:lstStyle/>
                    <a:p>
                      <a:pPr algn="r" rtl="1" fontAlgn="ctr"/>
                      <a:endParaRPr lang="ar-EG" sz="9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177199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متوسط درجة الحرارة 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1263180"/>
                  </a:ext>
                </a:extLst>
              </a:tr>
              <a:tr h="238505">
                <a:tc gridSpan="2">
                  <a:txBody>
                    <a:bodyPr/>
                    <a:lstStyle/>
                    <a:p>
                      <a:pPr algn="r" rtl="0" fontAlgn="ctr"/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166662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CF7C063-5445-4271-BC48-A257DBBDFD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35878084"/>
              </p:ext>
            </p:extLst>
          </p:nvPr>
        </p:nvGraphicFramePr>
        <p:xfrm>
          <a:off x="376378" y="2520470"/>
          <a:ext cx="3124200" cy="3740697"/>
        </p:xfrm>
        <a:graphic>
          <a:graphicData uri="http://schemas.openxmlformats.org/drawingml/2006/table">
            <a:tbl>
              <a:tblPr/>
              <a:tblGrid>
                <a:gridCol w="2690672">
                  <a:extLst>
                    <a:ext uri="{9D8B030D-6E8A-4147-A177-3AD203B41FA5}">
                      <a16:colId xmlns:a16="http://schemas.microsoft.com/office/drawing/2014/main" val="1457824148"/>
                    </a:ext>
                  </a:extLst>
                </a:gridCol>
                <a:gridCol w="433528">
                  <a:extLst>
                    <a:ext uri="{9D8B030D-6E8A-4147-A177-3AD203B41FA5}">
                      <a16:colId xmlns:a16="http://schemas.microsoft.com/office/drawing/2014/main" val="3923836364"/>
                    </a:ext>
                  </a:extLst>
                </a:gridCol>
              </a:tblGrid>
              <a:tr h="22908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المادة الخام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6447345"/>
                  </a:ext>
                </a:extLst>
              </a:tr>
              <a:tr h="8001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DD11  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الجسم الرئيسي: صاج مدرفل على الساخن مزيت مخلل</a:t>
                      </a:r>
                    </a:p>
                    <a:p>
                      <a:pPr algn="r" rtl="1"/>
                      <a:r>
                        <a:rPr lang="ar-EG" sz="950" b="0" i="0" u="none" strike="noStrike" cap="none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البكرة حديد </a:t>
                      </a:r>
                      <a:r>
                        <a:rPr lang="en-US" sz="950" b="0" i="0" u="none" strike="noStrike" cap="none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Free Cutting</a:t>
                      </a:r>
                      <a:endParaRPr lang="ar-EG" sz="950" b="0" i="0" u="none" strike="noStrike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  <a:p>
                      <a:pPr algn="r" rtl="0" fontAlgn="ctr"/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Fe CB4FF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: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البرشام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4929120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اللون / التشطيب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3960408"/>
                  </a:ext>
                </a:extLst>
              </a:tr>
              <a:tr h="343858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يتم عمل طلاء كهربائى بالزنك لجميع المكونات بطبقة لا تقل سمكها  </a:t>
                      </a:r>
                    </a:p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عن 25 ميكرون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9159021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مميزات المنتج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2821659"/>
                  </a:ext>
                </a:extLst>
              </a:tr>
              <a:tr h="504123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يتم فحص المنتج كاملا والتأكد من أن كل جزء يقوم بدوره علي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أكمل وجه</a:t>
                      </a:r>
                    </a:p>
                    <a:p>
                      <a:pPr algn="r" rtl="1" fontAlgn="ctr"/>
                      <a:r>
                        <a:rPr lang="ar-EG" sz="1000" dirty="0"/>
                        <a:t> البكرة مشغلة على ماكينة </a:t>
                      </a:r>
                      <a:r>
                        <a:rPr lang="en-US" sz="1000" dirty="0"/>
                        <a:t>CNC</a:t>
                      </a:r>
                      <a:r>
                        <a:rPr lang="ar-EG" sz="1000" dirty="0"/>
                        <a:t> بدقة عالية</a:t>
                      </a:r>
                      <a:endParaRPr lang="ar-EG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البرشام المستخدمة من شركة إيطالية متخصصة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8358185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العدد في الكرتونه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63878387"/>
                  </a:ext>
                </a:extLst>
              </a:tr>
              <a:tr h="253443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500 قطعه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4963624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وزن الكرتونه كجم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4299295"/>
                  </a:ext>
                </a:extLst>
              </a:tr>
              <a:tr h="248608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27.64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14163608"/>
                  </a:ext>
                </a:extLst>
              </a:tr>
              <a:tr h="22225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(</a:t>
                      </a: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</a:t>
                      </a:r>
                      <a:r>
                        <a:rPr kumimoji="0" lang="en-US" sz="900" b="0" i="0" u="none" strike="noStrike" kern="0" cap="none" spc="0" normalizeH="0" baseline="30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)</a:t>
                      </a:r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حجم الكرتونة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1325000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0.027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548827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صفحة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0</a:t>
            </a: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9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25481249"/>
              </p:ext>
            </p:extLst>
          </p:nvPr>
        </p:nvGraphicFramePr>
        <p:xfrm>
          <a:off x="3095625" y="256097"/>
          <a:ext cx="3334251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4251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القطاع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مكونات للأجهزة المنزلية-مكونات للبوتاجاز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مجموعة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مفصلات باب الفرن- الباب الرئيسي  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عائلة المنتج                                                                             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MBxx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اسم المنتج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r" rtl="1" fontAlgn="base"/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مفصلة باب الفرن الرئيسية - موديل 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10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 كود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MB10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134216" y="2945184"/>
            <a:ext cx="3536476" cy="3221125"/>
            <a:chOff x="2998656" y="2895030"/>
            <a:chExt cx="3548546" cy="3319659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6216004" y="2896124"/>
              <a:ext cx="312206" cy="31220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6215062" y="4959441"/>
              <a:ext cx="332140" cy="332142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6221434" y="5904866"/>
              <a:ext cx="309821" cy="3098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998656" y="289503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3004485" y="367707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3008393" y="4303951"/>
              <a:ext cx="282589" cy="28259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3010852" y="4979105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3010896" y="5450435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0156" y="5917323"/>
              <a:ext cx="279695" cy="2796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6210320" y="5446174"/>
              <a:ext cx="334557" cy="304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6208680" y="4308274"/>
              <a:ext cx="334557" cy="33455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218118" y="3660233"/>
              <a:ext cx="317170" cy="315483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6E02D5FC-42F0-4724-B996-3007C3AA491B}"/>
              </a:ext>
            </a:extLst>
          </p:cNvPr>
          <p:cNvSpPr/>
          <p:nvPr/>
        </p:nvSpPr>
        <p:spPr>
          <a:xfrm>
            <a:off x="375553" y="242701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06CF14B1-BC2D-4164-80B3-4E1E6F35BA8F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403085" y="597626"/>
            <a:ext cx="2450804" cy="1316850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7EBF3D32-87F4-485E-A115-52E7DC45F497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865898" y="6376067"/>
            <a:ext cx="5639289" cy="32738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34692996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9" name="Table 28">
            <a:extLst>
              <a:ext uri="{FF2B5EF4-FFF2-40B4-BE49-F238E27FC236}">
                <a16:creationId xmlns:a16="http://schemas.microsoft.com/office/drawing/2014/main" id="{1F996A2C-1019-491A-A28E-210DBD76244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72257200"/>
              </p:ext>
            </p:extLst>
          </p:nvPr>
        </p:nvGraphicFramePr>
        <p:xfrm>
          <a:off x="3531462" y="2516615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1314715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  <a:gridCol w="1453531">
                  <a:extLst>
                    <a:ext uri="{9D8B030D-6E8A-4147-A177-3AD203B41FA5}">
                      <a16:colId xmlns:a16="http://schemas.microsoft.com/office/drawing/2014/main" val="419919200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QC test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All Parts Dimension Check During Production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48 Hr. Salt Spray Test for all components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Door Weight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Dead Load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Application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60x80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60x90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Accessories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Life Span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 </a:t>
                      </a:r>
                      <a:endParaRPr lang="en-US" sz="9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Working temp (C°)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graphicFrame>
        <p:nvGraphicFramePr>
          <p:cNvPr id="30" name="Table 29">
            <a:extLst>
              <a:ext uri="{FF2B5EF4-FFF2-40B4-BE49-F238E27FC236}">
                <a16:creationId xmlns:a16="http://schemas.microsoft.com/office/drawing/2014/main" id="{EDACB902-2DA8-42D5-A607-606ACC89D5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25167168"/>
              </p:ext>
            </p:extLst>
          </p:nvPr>
        </p:nvGraphicFramePr>
        <p:xfrm>
          <a:off x="313600" y="2516337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2768246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Material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Main Body Hot Rolled Steel – DD11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Roller Free Cutting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Rivets Fe CB4FF. 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Color / Finish 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Electroplating White or Yellow Galvanization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Min. Thickness 25 Microns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Key Features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100% Product Checking for Best Functionality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Roller CNC Turned with High Accuracy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Rivets Imported from Specialized Italian Supplier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Quantity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500 Pcs.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Weight (Kg)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27.64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Volume (m</a:t>
                      </a:r>
                      <a:r>
                        <a:rPr lang="en-US" sz="900" b="0" baseline="3000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) 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0.027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dirty="0">
                <a:solidFill>
                  <a:srgbClr val="3F3F3F"/>
                </a:solidFill>
                <a:latin typeface="Calibri"/>
                <a:ea typeface="Calibri"/>
                <a:cs typeface="Calibri"/>
                <a:sym typeface="Calibri"/>
              </a:rPr>
              <a:t>Page 10</a:t>
            </a:r>
            <a:endParaRPr sz="2000" b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56484733"/>
              </p:ext>
            </p:extLst>
          </p:nvPr>
        </p:nvGraphicFramePr>
        <p:xfrm>
          <a:off x="320040" y="320040"/>
          <a:ext cx="3768542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68542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Sector </a:t>
                      </a: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Model Group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Components for Home Appliances - Gas Cooker Components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Model Group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Oven Hinges – Main Door - Single Point of Rotation Type 01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Family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MBxx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Item Name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Gas Cooker Main Door Hinge Base – Model 11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Item Code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MB11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92627" y="2523722"/>
            <a:ext cx="3521355" cy="3585771"/>
            <a:chOff x="268802" y="2523722"/>
            <a:chExt cx="3521355" cy="3585771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496391" y="2559491"/>
              <a:ext cx="280325" cy="280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3491933" y="4927308"/>
              <a:ext cx="298224" cy="2982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3501069" y="5831309"/>
              <a:ext cx="278184" cy="27818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68802" y="2523722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84176" y="3510164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281744" y="4120767"/>
              <a:ext cx="253734" cy="2537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284177" y="4913746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276250" y="5381893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478" y="5827555"/>
              <a:ext cx="251133" cy="2511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3484210" y="5411533"/>
              <a:ext cx="300395" cy="2730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3478163" y="4130491"/>
              <a:ext cx="300395" cy="3003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86686" y="3496103"/>
              <a:ext cx="284783" cy="283268"/>
            </a:xfrm>
            <a:prstGeom prst="rect">
              <a:avLst/>
            </a:prstGeom>
          </p:spPr>
        </p:pic>
      </p:grpSp>
      <p:pic>
        <p:nvPicPr>
          <p:cNvPr id="27" name="Picture 26" descr="A close up of ware&#10;&#10;Description automatically generated">
            <a:extLst>
              <a:ext uri="{FF2B5EF4-FFF2-40B4-BE49-F238E27FC236}">
                <a16:creationId xmlns:a16="http://schemas.microsoft.com/office/drawing/2014/main" id="{23BD2B09-13A1-4727-9784-D6F48A5C6CD9}"/>
              </a:ext>
            </a:extLst>
          </p:cNvPr>
          <p:cNvPicPr>
            <a:picLocks noChangeAspect="1"/>
          </p:cNvPicPr>
          <p:nvPr/>
        </p:nvPicPr>
        <p:blipFill rotWithShape="1">
          <a:blip r:embed="rId18"/>
          <a:srcRect l="16959" t="26967" r="14434" b="28561"/>
          <a:stretch/>
        </p:blipFill>
        <p:spPr>
          <a:xfrm>
            <a:off x="4023360" y="602672"/>
            <a:ext cx="2473698" cy="1603461"/>
          </a:xfrm>
          <a:prstGeom prst="rect">
            <a:avLst/>
          </a:prstGeom>
        </p:spPr>
      </p:pic>
      <p:sp>
        <p:nvSpPr>
          <p:cNvPr id="28" name="Rectangle 27">
            <a:extLst>
              <a:ext uri="{FF2B5EF4-FFF2-40B4-BE49-F238E27FC236}">
                <a16:creationId xmlns:a16="http://schemas.microsoft.com/office/drawing/2014/main" id="{A801F3F5-0A2A-4EBF-81DF-45EFA19F8CD0}"/>
              </a:ext>
            </a:extLst>
          </p:cNvPr>
          <p:cNvSpPr/>
          <p:nvPr/>
        </p:nvSpPr>
        <p:spPr>
          <a:xfrm>
            <a:off x="4023360" y="320040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1" name="Picture 30">
            <a:extLst>
              <a:ext uri="{FF2B5EF4-FFF2-40B4-BE49-F238E27FC236}">
                <a16:creationId xmlns:a16="http://schemas.microsoft.com/office/drawing/2014/main" id="{EDA7C1B4-9810-4AF5-AA32-64FE079C8253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926331" y="6415249"/>
            <a:ext cx="2189885" cy="3136360"/>
          </a:xfrm>
          <a:prstGeom prst="rect">
            <a:avLst/>
          </a:prstGeom>
        </p:spPr>
      </p:pic>
      <p:pic>
        <p:nvPicPr>
          <p:cNvPr id="32" name="Picture 31">
            <a:extLst>
              <a:ext uri="{FF2B5EF4-FFF2-40B4-BE49-F238E27FC236}">
                <a16:creationId xmlns:a16="http://schemas.microsoft.com/office/drawing/2014/main" id="{58D6D4BD-24B2-4AB3-B40A-3F94E45FAA93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3581400" y="6431603"/>
            <a:ext cx="1120107" cy="1497719"/>
          </a:xfrm>
          <a:prstGeom prst="rect">
            <a:avLst/>
          </a:prstGeom>
        </p:spPr>
      </p:pic>
      <p:pic>
        <p:nvPicPr>
          <p:cNvPr id="33" name="Picture 32">
            <a:extLst>
              <a:ext uri="{FF2B5EF4-FFF2-40B4-BE49-F238E27FC236}">
                <a16:creationId xmlns:a16="http://schemas.microsoft.com/office/drawing/2014/main" id="{98C77560-ABB6-41C8-BEE0-C8224E83D1BC}"/>
              </a:ext>
            </a:extLst>
          </p:cNvPr>
          <p:cNvPicPr>
            <a:picLocks noChangeAspect="1"/>
          </p:cNvPicPr>
          <p:nvPr/>
        </p:nvPicPr>
        <p:blipFill rotWithShape="1">
          <a:blip r:embed="rId21"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ackgroundRemoval t="7273" b="92929" l="9294" r="89963">
                        <a14:foregroundMark x1="48327" y1="7273" x2="52416" y2="9899"/>
                        <a14:foregroundMark x1="42007" y1="90909" x2="61338" y2="92929"/>
                      </a14:backgroundRemoval>
                    </a14:imgEffect>
                    <a14:imgEffect>
                      <a14:brightnessContrast bright="40000" contrast="-20000"/>
                    </a14:imgEffect>
                  </a14:imgLayer>
                </a14:imgProps>
              </a:ext>
            </a:extLst>
          </a:blip>
          <a:srcRect l="13556" t="6062" r="18909" b="3333"/>
          <a:stretch/>
        </p:blipFill>
        <p:spPr>
          <a:xfrm>
            <a:off x="5143783" y="6360494"/>
            <a:ext cx="1120107" cy="27652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103614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6" name="Table 45">
            <a:extLst>
              <a:ext uri="{FF2B5EF4-FFF2-40B4-BE49-F238E27FC236}">
                <a16:creationId xmlns:a16="http://schemas.microsoft.com/office/drawing/2014/main" id="{C996B378-9CAE-4783-87E9-9B0D67D407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25172535"/>
              </p:ext>
            </p:extLst>
          </p:nvPr>
        </p:nvGraphicFramePr>
        <p:xfrm>
          <a:off x="3533109" y="2520470"/>
          <a:ext cx="3186328" cy="3742830"/>
        </p:xfrm>
        <a:graphic>
          <a:graphicData uri="http://schemas.openxmlformats.org/drawingml/2006/table">
            <a:tbl>
              <a:tblPr/>
              <a:tblGrid>
                <a:gridCol w="1391316">
                  <a:extLst>
                    <a:ext uri="{9D8B030D-6E8A-4147-A177-3AD203B41FA5}">
                      <a16:colId xmlns:a16="http://schemas.microsoft.com/office/drawing/2014/main" val="3679284601"/>
                    </a:ext>
                  </a:extLst>
                </a:gridCol>
                <a:gridCol w="1349375">
                  <a:extLst>
                    <a:ext uri="{9D8B030D-6E8A-4147-A177-3AD203B41FA5}">
                      <a16:colId xmlns:a16="http://schemas.microsoft.com/office/drawing/2014/main" val="3496772389"/>
                    </a:ext>
                  </a:extLst>
                </a:gridCol>
                <a:gridCol w="445637">
                  <a:extLst>
                    <a:ext uri="{9D8B030D-6E8A-4147-A177-3AD203B41FA5}">
                      <a16:colId xmlns:a16="http://schemas.microsoft.com/office/drawing/2014/main" val="1725910461"/>
                    </a:ext>
                  </a:extLst>
                </a:gridCol>
              </a:tblGrid>
              <a:tr h="19511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إختبارات الجوده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1058253"/>
                  </a:ext>
                </a:extLst>
              </a:tr>
              <a:tr h="795136">
                <a:tc gridSpan="2">
                  <a:txBody>
                    <a:bodyPr/>
                    <a:lstStyle/>
                    <a:p>
                      <a:pPr lvl="0" algn="r" rtl="1" fontAlgn="ctr"/>
                      <a:r>
                        <a:rPr lang="en-US" sz="95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جميع الابعاد الخاصة بالمنتجات أثناء الإنتاج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عمل اختبار رذاذ الملح لكل الأجزاء لمدة 48 ساعة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93547832"/>
                  </a:ext>
                </a:extLst>
              </a:tr>
              <a:tr h="199684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وزن الباب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أقصي حمل 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1866788"/>
                  </a:ext>
                </a:extLst>
              </a:tr>
              <a:tr h="346416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b="1" dirty="0">
                        <a:latin typeface="+mj-lt"/>
                        <a:cs typeface="Times New Roman" panose="02020603050405020304" pitchFamily="18" charset="0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 </a:t>
                      </a:r>
                      <a:endParaRPr lang="en-US" sz="95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068657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التطبيقات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3014999"/>
                  </a:ext>
                </a:extLst>
              </a:tr>
              <a:tr h="569231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5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بوتاجاز 60×80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60×90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0249448"/>
                  </a:ext>
                </a:extLst>
              </a:tr>
              <a:tr h="20944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ملحقات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7593164"/>
                  </a:ext>
                </a:extLst>
              </a:tr>
              <a:tr h="217398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40558517"/>
                  </a:ext>
                </a:extLst>
              </a:tr>
              <a:tr h="17104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العمر الإفتراضي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9933002"/>
                  </a:ext>
                </a:extLst>
              </a:tr>
              <a:tr h="212268">
                <a:tc gridSpan="2">
                  <a:txBody>
                    <a:bodyPr/>
                    <a:lstStyle/>
                    <a:p>
                      <a:pPr algn="r" rtl="1" fontAlgn="ctr"/>
                      <a:endParaRPr lang="ar-EG" sz="9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177199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متوسط درجة الحرارة 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1263180"/>
                  </a:ext>
                </a:extLst>
              </a:tr>
              <a:tr h="238505">
                <a:tc gridSpan="2">
                  <a:txBody>
                    <a:bodyPr/>
                    <a:lstStyle/>
                    <a:p>
                      <a:pPr algn="r" rtl="0" fontAlgn="ctr"/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166662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CF7C063-5445-4271-BC48-A257DBBDFD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21235072"/>
              </p:ext>
            </p:extLst>
          </p:nvPr>
        </p:nvGraphicFramePr>
        <p:xfrm>
          <a:off x="376378" y="2520470"/>
          <a:ext cx="3124200" cy="3740697"/>
        </p:xfrm>
        <a:graphic>
          <a:graphicData uri="http://schemas.openxmlformats.org/drawingml/2006/table">
            <a:tbl>
              <a:tblPr/>
              <a:tblGrid>
                <a:gridCol w="2690672">
                  <a:extLst>
                    <a:ext uri="{9D8B030D-6E8A-4147-A177-3AD203B41FA5}">
                      <a16:colId xmlns:a16="http://schemas.microsoft.com/office/drawing/2014/main" val="1457824148"/>
                    </a:ext>
                  </a:extLst>
                </a:gridCol>
                <a:gridCol w="433528">
                  <a:extLst>
                    <a:ext uri="{9D8B030D-6E8A-4147-A177-3AD203B41FA5}">
                      <a16:colId xmlns:a16="http://schemas.microsoft.com/office/drawing/2014/main" val="3923836364"/>
                    </a:ext>
                  </a:extLst>
                </a:gridCol>
              </a:tblGrid>
              <a:tr h="22908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المادة الخام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6447345"/>
                  </a:ext>
                </a:extLst>
              </a:tr>
              <a:tr h="8001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DD11  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الجسم الرئيسي: صاج مدرفل على الساخن مزيت مخلل</a:t>
                      </a:r>
                    </a:p>
                    <a:p>
                      <a:pPr algn="r" rtl="1"/>
                      <a:r>
                        <a:rPr lang="ar-EG" sz="950" b="0" i="0" u="none" strike="noStrike" cap="none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البكرة حديد </a:t>
                      </a:r>
                      <a:r>
                        <a:rPr lang="en-US" sz="950" b="0" i="0" u="none" strike="noStrike" cap="none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Free Cutting</a:t>
                      </a:r>
                      <a:endParaRPr lang="ar-EG" sz="950" b="0" i="0" u="none" strike="noStrike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  <a:p>
                      <a:pPr algn="r" rtl="0" fontAlgn="ctr"/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Fe CB4FF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: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البرشام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4929120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اللون / التشطيب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3960408"/>
                  </a:ext>
                </a:extLst>
              </a:tr>
              <a:tr h="343858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يتم عمل طلاء كهربائى بالزينك لجميع المكونات بطبقة لا تقل سمكها  </a:t>
                      </a:r>
                    </a:p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عن 25 ميكرون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9159021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مميزات المنتج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2821659"/>
                  </a:ext>
                </a:extLst>
              </a:tr>
              <a:tr h="504123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يتم فحص المنتج كاملا والتأكد من أن كل جزء يقوم بدوره علي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أكمل وجه</a:t>
                      </a:r>
                    </a:p>
                    <a:p>
                      <a:pPr algn="r" rtl="1" fontAlgn="ctr"/>
                      <a:r>
                        <a:rPr lang="ar-EG" sz="1000" dirty="0"/>
                        <a:t> البكرة مشغلة على ماكينة </a:t>
                      </a:r>
                      <a:r>
                        <a:rPr lang="en-US" sz="1000" dirty="0"/>
                        <a:t>CNC</a:t>
                      </a:r>
                      <a:r>
                        <a:rPr lang="ar-EG" sz="1000" dirty="0"/>
                        <a:t> بدقة عالية</a:t>
                      </a:r>
                      <a:endParaRPr lang="ar-EG" sz="950" b="0" i="0" u="none" strike="noStrike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البرشام المستخدمة من شركة إيطالية متخصصة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8358185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العدد في الكرتونه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63878387"/>
                  </a:ext>
                </a:extLst>
              </a:tr>
              <a:tr h="253443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500 قطعه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4963624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وزن الكرتونه كجم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4299295"/>
                  </a:ext>
                </a:extLst>
              </a:tr>
              <a:tr h="248608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27.64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14163608"/>
                  </a:ext>
                </a:extLst>
              </a:tr>
              <a:tr h="22225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(</a:t>
                      </a: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</a:t>
                      </a:r>
                      <a:r>
                        <a:rPr kumimoji="0" lang="en-US" sz="900" b="0" i="0" u="none" strike="noStrike" kern="0" cap="none" spc="0" normalizeH="0" baseline="30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)</a:t>
                      </a:r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حجم الكرتونة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1325000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0.027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548827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صفحة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10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98538116"/>
              </p:ext>
            </p:extLst>
          </p:nvPr>
        </p:nvGraphicFramePr>
        <p:xfrm>
          <a:off x="3095625" y="256097"/>
          <a:ext cx="3334251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4251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القطاع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مكونات للأجهزة المنزلية-مكونات للبوتاجاز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مجموعة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مفصلات باب الفرن- الباب الرئيسي  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عائلة المنتج                                                                             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MBxx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اسم المنتج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r" rtl="1" fontAlgn="base"/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مفصلة باب الفرن الرئيسية - موديل 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11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 كود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MB11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134216" y="2945184"/>
            <a:ext cx="3536476" cy="3221125"/>
            <a:chOff x="2998656" y="2895030"/>
            <a:chExt cx="3548546" cy="3319659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6216004" y="2896124"/>
              <a:ext cx="312206" cy="31220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6215062" y="4959441"/>
              <a:ext cx="332140" cy="332142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6221434" y="5904866"/>
              <a:ext cx="309821" cy="3098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998656" y="289503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3004485" y="367707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3008393" y="4303951"/>
              <a:ext cx="282589" cy="28259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3010852" y="4979105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3010896" y="5450435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0156" y="5917323"/>
              <a:ext cx="279695" cy="2796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6210320" y="5446174"/>
              <a:ext cx="334557" cy="304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6208680" y="4308274"/>
              <a:ext cx="334557" cy="33455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218118" y="3660233"/>
              <a:ext cx="317170" cy="315483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6E02D5FC-42F0-4724-B996-3007C3AA491B}"/>
              </a:ext>
            </a:extLst>
          </p:cNvPr>
          <p:cNvSpPr/>
          <p:nvPr/>
        </p:nvSpPr>
        <p:spPr>
          <a:xfrm>
            <a:off x="375553" y="242701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F1024D41-7462-4F2E-A6D6-1B25A1E2485C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428124" y="483599"/>
            <a:ext cx="2434247" cy="1603387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E55B14A9-F58F-40ED-ADA7-52E3AB8B9BD2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911120" y="6322542"/>
            <a:ext cx="5340559" cy="31945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7111103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8" name="Table 27">
            <a:extLst>
              <a:ext uri="{FF2B5EF4-FFF2-40B4-BE49-F238E27FC236}">
                <a16:creationId xmlns:a16="http://schemas.microsoft.com/office/drawing/2014/main" id="{8FF196E5-9A9A-47B6-92AF-CC062161A7A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00006480"/>
              </p:ext>
            </p:extLst>
          </p:nvPr>
        </p:nvGraphicFramePr>
        <p:xfrm>
          <a:off x="3531462" y="2516615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1314715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  <a:gridCol w="1453531">
                  <a:extLst>
                    <a:ext uri="{9D8B030D-6E8A-4147-A177-3AD203B41FA5}">
                      <a16:colId xmlns:a16="http://schemas.microsoft.com/office/drawing/2014/main" val="419919200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QC test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All Parts Dimension Check During Production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48 Hr. Salt Spray Test for all components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Closing Force VS Working Cycles.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Spring Stiffness VS Working Cycles &amp; Temperature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Door Weight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Dead Load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 – 5.5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24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Application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55x55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60x60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Accessories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MB10, MB11, MB12 and MB13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Life Span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 </a:t>
                      </a:r>
                      <a:endParaRPr lang="en-US" sz="9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20,000 Working Cycle.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Working temp (C°)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-30 C° +115 C°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graphicFrame>
        <p:nvGraphicFramePr>
          <p:cNvPr id="30" name="Table 29">
            <a:extLst>
              <a:ext uri="{FF2B5EF4-FFF2-40B4-BE49-F238E27FC236}">
                <a16:creationId xmlns:a16="http://schemas.microsoft.com/office/drawing/2014/main" id="{715B880C-B723-4764-BEAD-01AEC13B058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11385340"/>
              </p:ext>
            </p:extLst>
          </p:nvPr>
        </p:nvGraphicFramePr>
        <p:xfrm>
          <a:off x="313600" y="2516337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2768246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Material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Main Body Hot Rolled Steel – DD11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Rear and Front Arm Hot Rolled Steel – DD11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Spring CB3 UNI 3832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Rivets Fe CB4FF &amp; C35 Temp.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Color / Finish 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Electroplating White or Yellow Galvanization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Min. Thickness 25 Microns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Key Features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100% Product Checking for Best Functionality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Springs Imported from Specialized Italian Supplier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Rivets Imported from Specialized Italian Supplier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Quantity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100 Pcs.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Weight (Kg)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20.15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Volume (m</a:t>
                      </a:r>
                      <a:r>
                        <a:rPr lang="en-US" sz="900" b="0" baseline="3000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) 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0.027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dirty="0">
                <a:solidFill>
                  <a:srgbClr val="3F3F3F"/>
                </a:solidFill>
                <a:latin typeface="Calibri"/>
                <a:ea typeface="Calibri"/>
                <a:cs typeface="Calibri"/>
                <a:sym typeface="Calibri"/>
              </a:rPr>
              <a:t>Page 02</a:t>
            </a:r>
            <a:endParaRPr sz="2000" b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36450137"/>
              </p:ext>
            </p:extLst>
          </p:nvPr>
        </p:nvGraphicFramePr>
        <p:xfrm>
          <a:off x="320040" y="320040"/>
          <a:ext cx="3768542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68542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Sector </a:t>
                      </a: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Model Group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Components for Home Appliances - Gas Cooker Components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Model Group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Oven Hinges – Main Door - Single Point of Rotation Type 01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Family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MHxx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Item Name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Gas Cooker Main Door Hinge – SP01 Family – Model 43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Item Code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lvl="0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MH43</a:t>
                      </a:r>
                      <a:endParaRPr lang="en-US" sz="10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92627" y="2523722"/>
            <a:ext cx="3521355" cy="3585771"/>
            <a:chOff x="268802" y="2523722"/>
            <a:chExt cx="3521355" cy="3585771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496391" y="2559491"/>
              <a:ext cx="280325" cy="280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3491933" y="4927308"/>
              <a:ext cx="298224" cy="2982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3501069" y="5831309"/>
              <a:ext cx="278184" cy="27818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68802" y="2523722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84176" y="3510164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281744" y="4120767"/>
              <a:ext cx="253734" cy="2537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284177" y="4913746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276250" y="5381893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478" y="5827555"/>
              <a:ext cx="251133" cy="2511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3484210" y="5411533"/>
              <a:ext cx="300395" cy="2730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3478163" y="4130491"/>
              <a:ext cx="300395" cy="3003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86686" y="3496103"/>
              <a:ext cx="284783" cy="283268"/>
            </a:xfrm>
            <a:prstGeom prst="rect">
              <a:avLst/>
            </a:prstGeom>
          </p:spPr>
        </p:pic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29533FC5-B89E-4228-9C11-66CFCCB0A75D}"/>
              </a:ext>
            </a:extLst>
          </p:cNvPr>
          <p:cNvPicPr>
            <a:picLocks noChangeAspect="1"/>
          </p:cNvPicPr>
          <p:nvPr/>
        </p:nvPicPr>
        <p:blipFill rotWithShape="1">
          <a:blip r:embed="rId18"/>
          <a:srcRect l="7084" t="16633" r="20359" b="15436"/>
          <a:stretch/>
        </p:blipFill>
        <p:spPr>
          <a:xfrm>
            <a:off x="4255532" y="320040"/>
            <a:ext cx="2246333" cy="2103120"/>
          </a:xfrm>
          <a:prstGeom prst="rect">
            <a:avLst/>
          </a:prstGeom>
        </p:spPr>
      </p:pic>
      <p:sp>
        <p:nvSpPr>
          <p:cNvPr id="27" name="Rectangle 26">
            <a:extLst>
              <a:ext uri="{FF2B5EF4-FFF2-40B4-BE49-F238E27FC236}">
                <a16:creationId xmlns:a16="http://schemas.microsoft.com/office/drawing/2014/main" id="{6E02D5FC-42F0-4724-B996-3007C3AA491B}"/>
              </a:ext>
            </a:extLst>
          </p:cNvPr>
          <p:cNvSpPr/>
          <p:nvPr/>
        </p:nvSpPr>
        <p:spPr>
          <a:xfrm>
            <a:off x="4023360" y="320040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1" name="Picture 30">
            <a:extLst>
              <a:ext uri="{FF2B5EF4-FFF2-40B4-BE49-F238E27FC236}">
                <a16:creationId xmlns:a16="http://schemas.microsoft.com/office/drawing/2014/main" id="{CA85A957-7BDE-4430-A8E7-38307421A210}"/>
              </a:ext>
            </a:extLst>
          </p:cNvPr>
          <p:cNvPicPr>
            <a:picLocks noChangeAspect="1"/>
          </p:cNvPicPr>
          <p:nvPr/>
        </p:nvPicPr>
        <p:blipFill rotWithShape="1">
          <a:blip r:embed="rId19"/>
          <a:srcRect t="677" b="1070"/>
          <a:stretch/>
        </p:blipFill>
        <p:spPr>
          <a:xfrm>
            <a:off x="206929" y="6484305"/>
            <a:ext cx="4526720" cy="3141075"/>
          </a:xfrm>
          <a:prstGeom prst="rect">
            <a:avLst/>
          </a:prstGeom>
        </p:spPr>
      </p:pic>
      <p:pic>
        <p:nvPicPr>
          <p:cNvPr id="32" name="Picture 31">
            <a:extLst>
              <a:ext uri="{FF2B5EF4-FFF2-40B4-BE49-F238E27FC236}">
                <a16:creationId xmlns:a16="http://schemas.microsoft.com/office/drawing/2014/main" id="{3745A664-5051-4013-92A9-754FF08F0754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3945" b="95661" l="7416" r="92135">
                        <a14:foregroundMark x1="53933" y1="4339" x2="56404" y2="8284"/>
                        <a14:foregroundMark x1="8090" y1="60947" x2="7640" y2="69625"/>
                        <a14:foregroundMark x1="74382" y1="93294" x2="89663" y2="89152"/>
                        <a14:foregroundMark x1="89663" y1="89152" x2="92135" y2="78304"/>
                        <a14:foregroundMark x1="92135" y1="78304" x2="89663" y2="73964"/>
                        <a14:foregroundMark x1="80449" y1="94675" x2="83371" y2="95661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664288">
            <a:off x="4590848" y="6511434"/>
            <a:ext cx="2373313" cy="2703977"/>
          </a:xfrm>
          <a:prstGeom prst="rect">
            <a:avLst/>
          </a:prstGeom>
        </p:spPr>
      </p:pic>
      <p:sp>
        <p:nvSpPr>
          <p:cNvPr id="33" name="TextBox 32">
            <a:extLst>
              <a:ext uri="{FF2B5EF4-FFF2-40B4-BE49-F238E27FC236}">
                <a16:creationId xmlns:a16="http://schemas.microsoft.com/office/drawing/2014/main" id="{C8795A52-9BF7-4FE3-A93C-EB47976D4B5E}"/>
              </a:ext>
            </a:extLst>
          </p:cNvPr>
          <p:cNvSpPr txBox="1"/>
          <p:nvPr/>
        </p:nvSpPr>
        <p:spPr>
          <a:xfrm>
            <a:off x="201431" y="6577619"/>
            <a:ext cx="187675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Spring Wire Diameter=Ø3.20 mm</a:t>
            </a:r>
          </a:p>
          <a:p>
            <a:r>
              <a:rPr lang="en-US" sz="9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Total Number of Coils=11</a:t>
            </a:r>
          </a:p>
        </p:txBody>
      </p:sp>
      <p:pic>
        <p:nvPicPr>
          <p:cNvPr id="34" name="Picture 33">
            <a:extLst>
              <a:ext uri="{FF2B5EF4-FFF2-40B4-BE49-F238E27FC236}">
                <a16:creationId xmlns:a16="http://schemas.microsoft.com/office/drawing/2014/main" id="{BB841BEC-DEED-4D05-9824-4E2B316E2A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88582" y="6308720"/>
            <a:ext cx="1603074" cy="9382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2472107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9" name="Table 28">
            <a:extLst>
              <a:ext uri="{FF2B5EF4-FFF2-40B4-BE49-F238E27FC236}">
                <a16:creationId xmlns:a16="http://schemas.microsoft.com/office/drawing/2014/main" id="{56D36865-F22F-4B66-990C-4FE1C9138B9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04541303"/>
              </p:ext>
            </p:extLst>
          </p:nvPr>
        </p:nvGraphicFramePr>
        <p:xfrm>
          <a:off x="3531462" y="2516615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1314715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  <a:gridCol w="1453531">
                  <a:extLst>
                    <a:ext uri="{9D8B030D-6E8A-4147-A177-3AD203B41FA5}">
                      <a16:colId xmlns:a16="http://schemas.microsoft.com/office/drawing/2014/main" val="419919200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QC test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All Parts Dimension Check During Production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48 Hr. Salt Spray Test for all components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Door Weight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Dead Load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Application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60x80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60x90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Accessories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Life Span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 </a:t>
                      </a:r>
                      <a:endParaRPr lang="en-US" sz="9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Working temp (C°)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graphicFrame>
        <p:nvGraphicFramePr>
          <p:cNvPr id="30" name="Table 29">
            <a:extLst>
              <a:ext uri="{FF2B5EF4-FFF2-40B4-BE49-F238E27FC236}">
                <a16:creationId xmlns:a16="http://schemas.microsoft.com/office/drawing/2014/main" id="{8AA503DD-D0E7-4D0B-A923-9747400ACFD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82961318"/>
              </p:ext>
            </p:extLst>
          </p:nvPr>
        </p:nvGraphicFramePr>
        <p:xfrm>
          <a:off x="313600" y="2516337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2768246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Material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Main Body Hot Rolled Steel – DD11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Roller Free Cutting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Rivets Fe CB4FF. 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Color / Finish 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Electroplating White or Yellow Galvanization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Min. Thickness 25 Microns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Key Features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100% Product Checking for Best Functionality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Roller CNC Turned with High Accuracy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Rivets Imported from Specialized Italian Supplier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Quantity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500 Pcs.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Weight (Kg)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27.64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Volume (m</a:t>
                      </a:r>
                      <a:r>
                        <a:rPr lang="en-US" sz="900" b="0" baseline="3000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) 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0.027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dirty="0">
                <a:solidFill>
                  <a:srgbClr val="3F3F3F"/>
                </a:solidFill>
                <a:latin typeface="Calibri"/>
                <a:ea typeface="Calibri"/>
                <a:cs typeface="Calibri"/>
                <a:sym typeface="Calibri"/>
              </a:rPr>
              <a:t>Page 11</a:t>
            </a:r>
            <a:endParaRPr sz="2000" b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67165619"/>
              </p:ext>
            </p:extLst>
          </p:nvPr>
        </p:nvGraphicFramePr>
        <p:xfrm>
          <a:off x="320040" y="320040"/>
          <a:ext cx="3575254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75254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Sector </a:t>
                      </a: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Model Group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Components for Home Appliances - Gas Cooker Components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Model Group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Oven Hinges – Main Door – Single Point of Rotation – Type SP02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Family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MBxx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Item Name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Gas Cooker Main Door Hinge Base – Model 21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Item Code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MB21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92627" y="2523722"/>
            <a:ext cx="3521355" cy="3585771"/>
            <a:chOff x="268802" y="2523722"/>
            <a:chExt cx="3521355" cy="3585771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496391" y="2559491"/>
              <a:ext cx="280325" cy="280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3491933" y="4927308"/>
              <a:ext cx="298224" cy="2982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3501069" y="5831309"/>
              <a:ext cx="278184" cy="27818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68802" y="2523722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84176" y="3510164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281744" y="4120767"/>
              <a:ext cx="253734" cy="2537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284177" y="4913746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276250" y="5381893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478" y="5827555"/>
              <a:ext cx="251133" cy="2511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3484210" y="5411533"/>
              <a:ext cx="300395" cy="2730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3478163" y="4130491"/>
              <a:ext cx="300395" cy="3003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86686" y="3496103"/>
              <a:ext cx="284783" cy="283268"/>
            </a:xfrm>
            <a:prstGeom prst="rect">
              <a:avLst/>
            </a:prstGeom>
          </p:spPr>
        </p:pic>
      </p:grpSp>
      <p:pic>
        <p:nvPicPr>
          <p:cNvPr id="28" name="Picture 27" descr="A picture containing sky, wall&#10;&#10;Description automatically generated">
            <a:extLst>
              <a:ext uri="{FF2B5EF4-FFF2-40B4-BE49-F238E27FC236}">
                <a16:creationId xmlns:a16="http://schemas.microsoft.com/office/drawing/2014/main" id="{7383AFDC-5C71-4EC0-A7AC-FD7C6483EC4E}"/>
              </a:ext>
            </a:extLst>
          </p:cNvPr>
          <p:cNvPicPr>
            <a:picLocks noChangeAspect="1"/>
          </p:cNvPicPr>
          <p:nvPr/>
        </p:nvPicPr>
        <p:blipFill rotWithShape="1">
          <a:blip r:embed="rId18"/>
          <a:srcRect l="12491" t="32346" r="12915" b="31374"/>
          <a:stretch/>
        </p:blipFill>
        <p:spPr>
          <a:xfrm>
            <a:off x="4023360" y="775162"/>
            <a:ext cx="2452642" cy="1192876"/>
          </a:xfrm>
          <a:prstGeom prst="rect">
            <a:avLst/>
          </a:prstGeom>
        </p:spPr>
      </p:pic>
      <p:sp>
        <p:nvSpPr>
          <p:cNvPr id="27" name="Rectangle 26">
            <a:extLst>
              <a:ext uri="{FF2B5EF4-FFF2-40B4-BE49-F238E27FC236}">
                <a16:creationId xmlns:a16="http://schemas.microsoft.com/office/drawing/2014/main" id="{A1105816-1B35-4027-9317-2A33146925E1}"/>
              </a:ext>
            </a:extLst>
          </p:cNvPr>
          <p:cNvSpPr/>
          <p:nvPr/>
        </p:nvSpPr>
        <p:spPr>
          <a:xfrm>
            <a:off x="4023360" y="320040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1" name="Picture 30">
            <a:extLst>
              <a:ext uri="{FF2B5EF4-FFF2-40B4-BE49-F238E27FC236}">
                <a16:creationId xmlns:a16="http://schemas.microsoft.com/office/drawing/2014/main" id="{56E8EC2B-709B-4EAF-B816-60D2A139DF6B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750755" y="6353645"/>
            <a:ext cx="2331391" cy="3213758"/>
          </a:xfrm>
          <a:prstGeom prst="rect">
            <a:avLst/>
          </a:prstGeom>
        </p:spPr>
      </p:pic>
      <p:pic>
        <p:nvPicPr>
          <p:cNvPr id="32" name="Picture 31">
            <a:extLst>
              <a:ext uri="{FF2B5EF4-FFF2-40B4-BE49-F238E27FC236}">
                <a16:creationId xmlns:a16="http://schemas.microsoft.com/office/drawing/2014/main" id="{DCACB6D4-F167-4B8F-9263-13671558C003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4252" b="97619" l="9013" r="89700">
                        <a14:foregroundMark x1="24893" y1="8503" x2="48927" y2="8673"/>
                        <a14:foregroundMark x1="48927" y1="8673" x2="61803" y2="7653"/>
                        <a14:foregroundMark x1="41202" y1="4252" x2="46781" y2="5442"/>
                        <a14:foregroundMark x1="40343" y1="92177" x2="65236" y2="93537"/>
                        <a14:foregroundMark x1="51073" y1="97109" x2="56223" y2="97619"/>
                      </a14:backgroundRemoval>
                    </a14:imgEffect>
                    <a14:imgEffect>
                      <a14:brightnessContrast bright="40000" contrast="-4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30973" y="6495882"/>
            <a:ext cx="1087016" cy="2743200"/>
          </a:xfrm>
          <a:prstGeom prst="rect">
            <a:avLst/>
          </a:prstGeom>
        </p:spPr>
      </p:pic>
      <p:pic>
        <p:nvPicPr>
          <p:cNvPr id="33" name="Picture 32">
            <a:extLst>
              <a:ext uri="{FF2B5EF4-FFF2-40B4-BE49-F238E27FC236}">
                <a16:creationId xmlns:a16="http://schemas.microsoft.com/office/drawing/2014/main" id="{1AB08345-617F-4EBD-BD5C-DF4C4E49A0D8}"/>
              </a:ext>
            </a:extLst>
          </p:cNvPr>
          <p:cNvPicPr>
            <a:picLocks noChangeAspect="1"/>
          </p:cNvPicPr>
          <p:nvPr/>
        </p:nvPicPr>
        <p:blipFill rotWithShape="1">
          <a:blip r:embed="rId22"/>
          <a:srcRect l="13957" b="10423"/>
          <a:stretch/>
        </p:blipFill>
        <p:spPr>
          <a:xfrm>
            <a:off x="3778912" y="6486002"/>
            <a:ext cx="1173479" cy="1262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83379476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6" name="Table 45">
            <a:extLst>
              <a:ext uri="{FF2B5EF4-FFF2-40B4-BE49-F238E27FC236}">
                <a16:creationId xmlns:a16="http://schemas.microsoft.com/office/drawing/2014/main" id="{C996B378-9CAE-4783-87E9-9B0D67D407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00407968"/>
              </p:ext>
            </p:extLst>
          </p:nvPr>
        </p:nvGraphicFramePr>
        <p:xfrm>
          <a:off x="3533109" y="2520470"/>
          <a:ext cx="3186328" cy="3742830"/>
        </p:xfrm>
        <a:graphic>
          <a:graphicData uri="http://schemas.openxmlformats.org/drawingml/2006/table">
            <a:tbl>
              <a:tblPr/>
              <a:tblGrid>
                <a:gridCol w="1391316">
                  <a:extLst>
                    <a:ext uri="{9D8B030D-6E8A-4147-A177-3AD203B41FA5}">
                      <a16:colId xmlns:a16="http://schemas.microsoft.com/office/drawing/2014/main" val="3679284601"/>
                    </a:ext>
                  </a:extLst>
                </a:gridCol>
                <a:gridCol w="1349375">
                  <a:extLst>
                    <a:ext uri="{9D8B030D-6E8A-4147-A177-3AD203B41FA5}">
                      <a16:colId xmlns:a16="http://schemas.microsoft.com/office/drawing/2014/main" val="3496772389"/>
                    </a:ext>
                  </a:extLst>
                </a:gridCol>
                <a:gridCol w="445637">
                  <a:extLst>
                    <a:ext uri="{9D8B030D-6E8A-4147-A177-3AD203B41FA5}">
                      <a16:colId xmlns:a16="http://schemas.microsoft.com/office/drawing/2014/main" val="1725910461"/>
                    </a:ext>
                  </a:extLst>
                </a:gridCol>
              </a:tblGrid>
              <a:tr h="19511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إختبارات الجوده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1058253"/>
                  </a:ext>
                </a:extLst>
              </a:tr>
              <a:tr h="795136">
                <a:tc gridSpan="2">
                  <a:txBody>
                    <a:bodyPr/>
                    <a:lstStyle/>
                    <a:p>
                      <a:pPr lvl="0" algn="r" rtl="1" fontAlgn="ctr"/>
                      <a:r>
                        <a:rPr lang="en-US" sz="95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جميع الابعاد الخاصة بالمنتجات أثناء الإنتاج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عمل اختبار رذاذ الملح لكل الأجزاء لمدة 48 ساعة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93547832"/>
                  </a:ext>
                </a:extLst>
              </a:tr>
              <a:tr h="199684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وزن الباب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أقصي حمل 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1866788"/>
                  </a:ext>
                </a:extLst>
              </a:tr>
              <a:tr h="346416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b="1" dirty="0">
                        <a:latin typeface="+mj-lt"/>
                        <a:cs typeface="Times New Roman" panose="02020603050405020304" pitchFamily="18" charset="0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 </a:t>
                      </a:r>
                      <a:endParaRPr lang="en-US" sz="95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068657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التطبيقات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3014999"/>
                  </a:ext>
                </a:extLst>
              </a:tr>
              <a:tr h="569231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5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بوتاجاز 60×80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60×90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0249448"/>
                  </a:ext>
                </a:extLst>
              </a:tr>
              <a:tr h="20944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ملحقات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7593164"/>
                  </a:ext>
                </a:extLst>
              </a:tr>
              <a:tr h="217398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40558517"/>
                  </a:ext>
                </a:extLst>
              </a:tr>
              <a:tr h="17104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العمر الإفتراضي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9933002"/>
                  </a:ext>
                </a:extLst>
              </a:tr>
              <a:tr h="212268">
                <a:tc gridSpan="2">
                  <a:txBody>
                    <a:bodyPr/>
                    <a:lstStyle/>
                    <a:p>
                      <a:pPr algn="r" rtl="1" fontAlgn="ctr"/>
                      <a:endParaRPr lang="ar-EG" sz="9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177199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متوسط درجة الحرارة 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1263180"/>
                  </a:ext>
                </a:extLst>
              </a:tr>
              <a:tr h="238505">
                <a:tc gridSpan="2">
                  <a:txBody>
                    <a:bodyPr/>
                    <a:lstStyle/>
                    <a:p>
                      <a:pPr algn="r" rtl="0" fontAlgn="ctr"/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166662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CF7C063-5445-4271-BC48-A257DBBDFD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35950990"/>
              </p:ext>
            </p:extLst>
          </p:nvPr>
        </p:nvGraphicFramePr>
        <p:xfrm>
          <a:off x="376378" y="2520470"/>
          <a:ext cx="3124200" cy="3740697"/>
        </p:xfrm>
        <a:graphic>
          <a:graphicData uri="http://schemas.openxmlformats.org/drawingml/2006/table">
            <a:tbl>
              <a:tblPr/>
              <a:tblGrid>
                <a:gridCol w="2690672">
                  <a:extLst>
                    <a:ext uri="{9D8B030D-6E8A-4147-A177-3AD203B41FA5}">
                      <a16:colId xmlns:a16="http://schemas.microsoft.com/office/drawing/2014/main" val="1457824148"/>
                    </a:ext>
                  </a:extLst>
                </a:gridCol>
                <a:gridCol w="433528">
                  <a:extLst>
                    <a:ext uri="{9D8B030D-6E8A-4147-A177-3AD203B41FA5}">
                      <a16:colId xmlns:a16="http://schemas.microsoft.com/office/drawing/2014/main" val="3923836364"/>
                    </a:ext>
                  </a:extLst>
                </a:gridCol>
              </a:tblGrid>
              <a:tr h="22908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المادة الخام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6447345"/>
                  </a:ext>
                </a:extLst>
              </a:tr>
              <a:tr h="8001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DD11  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الجسم الرئيسي: صاج مدرفل على الساخن مزيت مخلل</a:t>
                      </a:r>
                    </a:p>
                    <a:p>
                      <a:pPr algn="r" rtl="1"/>
                      <a:r>
                        <a:rPr lang="ar-EG" sz="950" b="0" i="0" u="none" strike="noStrike" cap="none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البكرة حديد </a:t>
                      </a:r>
                      <a:r>
                        <a:rPr lang="en-US" sz="950" b="0" i="0" u="none" strike="noStrike" cap="none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Free Cutting</a:t>
                      </a:r>
                      <a:endParaRPr lang="ar-EG" sz="950" b="0" i="0" u="none" strike="noStrike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  <a:p>
                      <a:pPr algn="r" rtl="0" fontAlgn="ctr"/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Fe CB4FF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: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البرشام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4929120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اللون / التشطيب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3960408"/>
                  </a:ext>
                </a:extLst>
              </a:tr>
              <a:tr h="343858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يتم عمل طلاء كهربائى بالزنك لجميع المكونات بطبقة لا تقل سمكها  </a:t>
                      </a:r>
                    </a:p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عن 25 ميكرون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9159021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مميزات المنتج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2821659"/>
                  </a:ext>
                </a:extLst>
              </a:tr>
              <a:tr h="504123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يتم فحص المنتج كاملا والتأكد من أن كل جزء يقوم بدوره علي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أكمل وجه</a:t>
                      </a:r>
                    </a:p>
                    <a:p>
                      <a:pPr marL="0" marR="0" lvl="0" indent="0" algn="r" defTabSz="914400" rtl="1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ar-EG" sz="1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البكرة مشغلة على ماكينة </a:t>
                      </a:r>
                      <a:r>
                        <a:rPr kumimoji="0" lang="en-US" sz="1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CNC</a:t>
                      </a:r>
                      <a:r>
                        <a:rPr kumimoji="0" lang="ar-EG" sz="1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 بدقة عالية</a:t>
                      </a:r>
                      <a:endParaRPr kumimoji="0" lang="ar-EG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البرشام المستخدمة من شركة إيطالية متخصصة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8358185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العدد في الكرتونه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63878387"/>
                  </a:ext>
                </a:extLst>
              </a:tr>
              <a:tr h="253443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500 قطعه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4963624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وزن الكرتونه كجم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4299295"/>
                  </a:ext>
                </a:extLst>
              </a:tr>
              <a:tr h="248608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27.64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14163608"/>
                  </a:ext>
                </a:extLst>
              </a:tr>
              <a:tr h="22225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(</a:t>
                      </a: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</a:t>
                      </a:r>
                      <a:r>
                        <a:rPr kumimoji="0" lang="en-US" sz="900" b="0" i="0" u="none" strike="noStrike" kern="0" cap="none" spc="0" normalizeH="0" baseline="30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)</a:t>
                      </a:r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حجم الكرتونة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1325000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0.027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548827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صفحة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11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90311263"/>
              </p:ext>
            </p:extLst>
          </p:nvPr>
        </p:nvGraphicFramePr>
        <p:xfrm>
          <a:off x="3095625" y="256097"/>
          <a:ext cx="3334251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4251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القطاع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مكونات للأجهزة المنزلية-مكونات للبوتاجاز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مجموعة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مفصلات باب الفرن- الباب الرئيسي  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عائلة المنتج                                                                             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MBxx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اسم المنتج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r" rtl="1" fontAlgn="base"/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مفصلة باب الفرن الرئيسية - موديل 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 كود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MB21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134216" y="2945184"/>
            <a:ext cx="3536476" cy="3221125"/>
            <a:chOff x="2998656" y="2895030"/>
            <a:chExt cx="3548546" cy="3319659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6216004" y="2896124"/>
              <a:ext cx="312206" cy="31220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6215062" y="4959441"/>
              <a:ext cx="332140" cy="332142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6221434" y="5904866"/>
              <a:ext cx="309821" cy="3098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998656" y="289503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3004485" y="367707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3008393" y="4303951"/>
              <a:ext cx="282589" cy="28259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3010852" y="4979105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3010896" y="5450435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0156" y="5917323"/>
              <a:ext cx="279695" cy="2796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6210320" y="5446174"/>
              <a:ext cx="334557" cy="304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6208680" y="4308274"/>
              <a:ext cx="334557" cy="33455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218118" y="3660233"/>
              <a:ext cx="317170" cy="315483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6E02D5FC-42F0-4724-B996-3007C3AA491B}"/>
              </a:ext>
            </a:extLst>
          </p:cNvPr>
          <p:cNvSpPr/>
          <p:nvPr/>
        </p:nvSpPr>
        <p:spPr>
          <a:xfrm>
            <a:off x="375553" y="242701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A70A4103-486E-4DF4-B5EB-1830AA9D5B32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398315" y="719239"/>
            <a:ext cx="2450804" cy="1194920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15F83010-AF23-4E49-AD69-888B3AC83972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663550" y="6288057"/>
            <a:ext cx="5669771" cy="32128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84626528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9" name="Table 28">
            <a:extLst>
              <a:ext uri="{FF2B5EF4-FFF2-40B4-BE49-F238E27FC236}">
                <a16:creationId xmlns:a16="http://schemas.microsoft.com/office/drawing/2014/main" id="{56D36865-F22F-4B66-990C-4FE1C9138B9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30233465"/>
              </p:ext>
            </p:extLst>
          </p:nvPr>
        </p:nvGraphicFramePr>
        <p:xfrm>
          <a:off x="3531462" y="2516615"/>
          <a:ext cx="3183460" cy="356311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1314715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  <a:gridCol w="1453531">
                  <a:extLst>
                    <a:ext uri="{9D8B030D-6E8A-4147-A177-3AD203B41FA5}">
                      <a16:colId xmlns:a16="http://schemas.microsoft.com/office/drawing/2014/main" val="419919200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QC test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All Parts Dimension Check During Production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48 Hr. Salt Spray Test for all components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Door Weight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Dead Load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Application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60x80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60x90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Accessories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95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MUxx</a:t>
                      </a: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Family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Life Span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 </a:t>
                      </a:r>
                      <a:endParaRPr lang="en-US" sz="9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Working temp (C°)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graphicFrame>
        <p:nvGraphicFramePr>
          <p:cNvPr id="30" name="Table 29">
            <a:extLst>
              <a:ext uri="{FF2B5EF4-FFF2-40B4-BE49-F238E27FC236}">
                <a16:creationId xmlns:a16="http://schemas.microsoft.com/office/drawing/2014/main" id="{8AA503DD-D0E7-4D0B-A923-9747400ACFD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02035027"/>
              </p:ext>
            </p:extLst>
          </p:nvPr>
        </p:nvGraphicFramePr>
        <p:xfrm>
          <a:off x="313600" y="2516337"/>
          <a:ext cx="3183460" cy="356311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2768246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Material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Main Body Hot Rolled Steel – DD11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Roller PA GF50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Rivets Fe CB4FF. 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Color / Finish 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Electroplating White or Yellow Galvanization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Min. Thickness 25 Microns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Key Features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100% Product Checking for Best Functionality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Rivets Imported from Specialized Italian Supplier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New Plastic roller for quiet efficient movement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Quantity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 Pcs.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Weight (Kg)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27.64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Volume (m</a:t>
                      </a:r>
                      <a:r>
                        <a:rPr lang="en-US" sz="900" b="0" baseline="3000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) 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0.027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dirty="0">
                <a:solidFill>
                  <a:srgbClr val="3F3F3F"/>
                </a:solidFill>
                <a:latin typeface="Calibri"/>
                <a:ea typeface="Calibri"/>
                <a:cs typeface="Calibri"/>
                <a:sym typeface="Calibri"/>
              </a:rPr>
              <a:t>Page 12</a:t>
            </a:r>
            <a:endParaRPr sz="2000" b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57753158"/>
              </p:ext>
            </p:extLst>
          </p:nvPr>
        </p:nvGraphicFramePr>
        <p:xfrm>
          <a:off x="320040" y="320040"/>
          <a:ext cx="3575254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75254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Sector </a:t>
                      </a: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Model Group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Components for Home Appliances - Gas Cooker Components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Model Group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Oven Hinges – Main Door - Double Point of Rotation – Type DP01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Family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MBxx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Item Name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Gas Cooker Main Door Hinge Base – Model 31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Item Code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MB31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92627" y="2523722"/>
            <a:ext cx="3521355" cy="3585771"/>
            <a:chOff x="268802" y="2523722"/>
            <a:chExt cx="3521355" cy="3585771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496391" y="2559491"/>
              <a:ext cx="280325" cy="280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3491933" y="4927308"/>
              <a:ext cx="298224" cy="2982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3501069" y="5831309"/>
              <a:ext cx="278184" cy="27818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68802" y="2523722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84176" y="3510164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281744" y="4120767"/>
              <a:ext cx="253734" cy="2537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284177" y="4913746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276250" y="5381893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478" y="5827555"/>
              <a:ext cx="251133" cy="2511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3484210" y="5411533"/>
              <a:ext cx="300395" cy="2730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3478163" y="4130491"/>
              <a:ext cx="300395" cy="3003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86686" y="3496103"/>
              <a:ext cx="284783" cy="283268"/>
            </a:xfrm>
            <a:prstGeom prst="rect">
              <a:avLst/>
            </a:prstGeom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A1105816-1B35-4027-9317-2A33146925E1}"/>
              </a:ext>
            </a:extLst>
          </p:cNvPr>
          <p:cNvSpPr/>
          <p:nvPr/>
        </p:nvSpPr>
        <p:spPr>
          <a:xfrm>
            <a:off x="4023360" y="320040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4" name="Picture 33">
            <a:extLst>
              <a:ext uri="{FF2B5EF4-FFF2-40B4-BE49-F238E27FC236}">
                <a16:creationId xmlns:a16="http://schemas.microsoft.com/office/drawing/2014/main" id="{CC0933FF-C558-48EE-B1E2-0D6A77C29FD2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780986" y="6428465"/>
            <a:ext cx="2383222" cy="3157495"/>
          </a:xfrm>
          <a:prstGeom prst="rect">
            <a:avLst/>
          </a:prstGeom>
        </p:spPr>
      </p:pic>
      <p:pic>
        <p:nvPicPr>
          <p:cNvPr id="35" name="Picture 34">
            <a:extLst>
              <a:ext uri="{FF2B5EF4-FFF2-40B4-BE49-F238E27FC236}">
                <a16:creationId xmlns:a16="http://schemas.microsoft.com/office/drawing/2014/main" id="{1FEC8EF8-6B37-47F1-BA47-5FE607E06FFC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3752185" y="6439495"/>
            <a:ext cx="904514" cy="1463040"/>
          </a:xfrm>
          <a:prstGeom prst="rect">
            <a:avLst/>
          </a:prstGeom>
        </p:spPr>
      </p:pic>
      <p:pic>
        <p:nvPicPr>
          <p:cNvPr id="36" name="Picture 35">
            <a:extLst>
              <a:ext uri="{FF2B5EF4-FFF2-40B4-BE49-F238E27FC236}">
                <a16:creationId xmlns:a16="http://schemas.microsoft.com/office/drawing/2014/main" id="{9992EED1-951D-4ED9-9F03-7C3E5EF106C6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1852" b="94048" l="9894" r="89753">
                        <a14:foregroundMark x1="27915" y1="9392" x2="64664" y2="5556"/>
                        <a14:foregroundMark x1="64664" y1="5556" x2="67845" y2="7804"/>
                        <a14:foregroundMark x1="51590" y1="1852" x2="47703" y2="2910"/>
                        <a14:foregroundMark x1="40283" y1="91667" x2="77385" y2="94048"/>
                        <a14:foregroundMark x1="77385" y1="94048" x2="69611" y2="92593"/>
                        <a14:foregroundMark x1="75972" y1="72884" x2="80212" y2="88757"/>
                        <a14:foregroundMark x1="80212" y1="88757" x2="77385" y2="93783"/>
                      </a14:backgroundRemoval>
                    </a14:imgEffect>
                    <a14:imgEffect>
                      <a14:brightnessContrast bright="40000" contrast="-4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475000" y="6369888"/>
            <a:ext cx="1088140" cy="290683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646A0164-D92E-4000-A134-8A66570F36C0}"/>
              </a:ext>
            </a:extLst>
          </p:cNvPr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4069830" y="384264"/>
            <a:ext cx="2425088" cy="19924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63167197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70D66D03-BD0E-4872-87FA-554988230FA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66160" y="6427225"/>
            <a:ext cx="5785605" cy="3218967"/>
          </a:xfrm>
          <a:prstGeom prst="rect">
            <a:avLst/>
          </a:prstGeom>
        </p:spPr>
      </p:pic>
      <p:graphicFrame>
        <p:nvGraphicFramePr>
          <p:cNvPr id="46" name="Table 45">
            <a:extLst>
              <a:ext uri="{FF2B5EF4-FFF2-40B4-BE49-F238E27FC236}">
                <a16:creationId xmlns:a16="http://schemas.microsoft.com/office/drawing/2014/main" id="{C996B378-9CAE-4783-87E9-9B0D67D407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90966526"/>
              </p:ext>
            </p:extLst>
          </p:nvPr>
        </p:nvGraphicFramePr>
        <p:xfrm>
          <a:off x="3533109" y="2520470"/>
          <a:ext cx="3186328" cy="3752355"/>
        </p:xfrm>
        <a:graphic>
          <a:graphicData uri="http://schemas.openxmlformats.org/drawingml/2006/table">
            <a:tbl>
              <a:tblPr/>
              <a:tblGrid>
                <a:gridCol w="1391316">
                  <a:extLst>
                    <a:ext uri="{9D8B030D-6E8A-4147-A177-3AD203B41FA5}">
                      <a16:colId xmlns:a16="http://schemas.microsoft.com/office/drawing/2014/main" val="3679284601"/>
                    </a:ext>
                  </a:extLst>
                </a:gridCol>
                <a:gridCol w="1349375">
                  <a:extLst>
                    <a:ext uri="{9D8B030D-6E8A-4147-A177-3AD203B41FA5}">
                      <a16:colId xmlns:a16="http://schemas.microsoft.com/office/drawing/2014/main" val="3496772389"/>
                    </a:ext>
                  </a:extLst>
                </a:gridCol>
                <a:gridCol w="445637">
                  <a:extLst>
                    <a:ext uri="{9D8B030D-6E8A-4147-A177-3AD203B41FA5}">
                      <a16:colId xmlns:a16="http://schemas.microsoft.com/office/drawing/2014/main" val="1725910461"/>
                    </a:ext>
                  </a:extLst>
                </a:gridCol>
              </a:tblGrid>
              <a:tr h="19511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إختبارات الجوده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1058253"/>
                  </a:ext>
                </a:extLst>
              </a:tr>
              <a:tr h="795136">
                <a:tc gridSpan="2">
                  <a:txBody>
                    <a:bodyPr/>
                    <a:lstStyle/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جميع الابعاد الخاصة بالمنتجات أثناء الإنتاج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عمل اختبار رذاذ الملح لكل الأجزاء لمدة 48 ساعة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93547832"/>
                  </a:ext>
                </a:extLst>
              </a:tr>
              <a:tr h="199684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وزن الباب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أقصي حمل 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1866788"/>
                  </a:ext>
                </a:extLst>
              </a:tr>
              <a:tr h="346416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b="1" dirty="0">
                        <a:latin typeface="+mj-lt"/>
                        <a:cs typeface="Times New Roman" panose="02020603050405020304" pitchFamily="18" charset="0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 </a:t>
                      </a:r>
                      <a:endParaRPr lang="en-US" sz="95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068657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التطبيقات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en-US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3014999"/>
                  </a:ext>
                </a:extLst>
              </a:tr>
              <a:tr h="57875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5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بوتاجاز 60×80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60×90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0249448"/>
                  </a:ext>
                </a:extLst>
              </a:tr>
              <a:tr h="134152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ملحقات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7593164"/>
                  </a:ext>
                </a:extLst>
              </a:tr>
              <a:tr h="217398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9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MUxx</a:t>
                      </a:r>
                      <a:r>
                        <a:rPr lang="en-US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Family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40558517"/>
                  </a:ext>
                </a:extLst>
              </a:tr>
              <a:tr h="17104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العمر الإفتراضي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9933002"/>
                  </a:ext>
                </a:extLst>
              </a:tr>
              <a:tr h="212268">
                <a:tc gridSpan="2">
                  <a:txBody>
                    <a:bodyPr/>
                    <a:lstStyle/>
                    <a:p>
                      <a:pPr algn="r" rtl="1" fontAlgn="ctr"/>
                      <a:endParaRPr lang="ar-EG" sz="900" b="1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177199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متوسط درجة الحرارة 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1263180"/>
                  </a:ext>
                </a:extLst>
              </a:tr>
              <a:tr h="238505">
                <a:tc gridSpan="2">
                  <a:txBody>
                    <a:bodyPr/>
                    <a:lstStyle/>
                    <a:p>
                      <a:pPr algn="r" rtl="0" fontAlgn="ctr"/>
                      <a:endParaRPr lang="en-US" sz="9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166662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CF7C063-5445-4271-BC48-A257DBBDFD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7161517"/>
              </p:ext>
            </p:extLst>
          </p:nvPr>
        </p:nvGraphicFramePr>
        <p:xfrm>
          <a:off x="376378" y="2520470"/>
          <a:ext cx="3124200" cy="3740697"/>
        </p:xfrm>
        <a:graphic>
          <a:graphicData uri="http://schemas.openxmlformats.org/drawingml/2006/table">
            <a:tbl>
              <a:tblPr/>
              <a:tblGrid>
                <a:gridCol w="2690672">
                  <a:extLst>
                    <a:ext uri="{9D8B030D-6E8A-4147-A177-3AD203B41FA5}">
                      <a16:colId xmlns:a16="http://schemas.microsoft.com/office/drawing/2014/main" val="1457824148"/>
                    </a:ext>
                  </a:extLst>
                </a:gridCol>
                <a:gridCol w="433528">
                  <a:extLst>
                    <a:ext uri="{9D8B030D-6E8A-4147-A177-3AD203B41FA5}">
                      <a16:colId xmlns:a16="http://schemas.microsoft.com/office/drawing/2014/main" val="3923836364"/>
                    </a:ext>
                  </a:extLst>
                </a:gridCol>
              </a:tblGrid>
              <a:tr h="22908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المادة الخام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6447345"/>
                  </a:ext>
                </a:extLst>
              </a:tr>
              <a:tr h="8001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DD11  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الجسم الرئيسي: صاج مدرفل على الساخن مزيت مخلل</a:t>
                      </a:r>
                    </a:p>
                    <a:p>
                      <a:pPr algn="r" rtl="0"/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PA GF50 </a:t>
                      </a:r>
                      <a:r>
                        <a:rPr kumimoji="0" lang="ar-EG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j-lt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  <a:r>
                        <a:rPr lang="ar-EG" sz="950" b="0" i="0" u="none" strike="noStrike" cap="none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الأسطوانة</a:t>
                      </a:r>
                      <a:endParaRPr lang="ar-EG" sz="950" b="0" i="0" u="none" strike="noStrike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  <a:p>
                      <a:pPr algn="r" rtl="0" fontAlgn="ctr"/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Fe CB4FF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: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البرشام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4929120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اللون / التشطيب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3960408"/>
                  </a:ext>
                </a:extLst>
              </a:tr>
              <a:tr h="343858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يتم عمل طلاء كهربائى بالزنك لجميع المكونات بطبقة لا تقل سمكها  </a:t>
                      </a:r>
                    </a:p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عن 25 ميكرون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9159021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مميزات المنتج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2821659"/>
                  </a:ext>
                </a:extLst>
              </a:tr>
              <a:tr h="504123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يتم فحص المنتج كاملا والتأكد من أن كل جزء يقوم بدوره علي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أكمل وجه</a:t>
                      </a:r>
                    </a:p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البرشام المستخدمة من شركة إيطالية متخصصة</a:t>
                      </a:r>
                    </a:p>
                    <a:p>
                      <a:pPr algn="r" rtl="0" fontAlgn="ctr"/>
                      <a:r>
                        <a:rPr lang="ar-EG" sz="1000" dirty="0"/>
                        <a:t> بكرة بلاستيكية جديدة لحركة فعالة هادئة</a:t>
                      </a:r>
                      <a:endParaRPr lang="ar-EG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8358185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العدد في الكرتونه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63878387"/>
                  </a:ext>
                </a:extLst>
              </a:tr>
              <a:tr h="253443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50 قطعه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4963624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وزن الكرتونه كجم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4299295"/>
                  </a:ext>
                </a:extLst>
              </a:tr>
              <a:tr h="248608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27.64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14163608"/>
                  </a:ext>
                </a:extLst>
              </a:tr>
              <a:tr h="22225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(</a:t>
                      </a: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</a:t>
                      </a:r>
                      <a:r>
                        <a:rPr kumimoji="0" lang="en-US" sz="900" b="0" i="0" u="none" strike="noStrike" kern="0" cap="none" spc="0" normalizeH="0" baseline="30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)</a:t>
                      </a:r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حجم الكرتونة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1325000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0.027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548827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صفحة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1</a:t>
            </a: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2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01106108"/>
              </p:ext>
            </p:extLst>
          </p:nvPr>
        </p:nvGraphicFramePr>
        <p:xfrm>
          <a:off x="3095625" y="256097"/>
          <a:ext cx="3334251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4251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القطاع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مكونات للأجهزة المنزلية-مكونات للبوتاجاز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مجموعة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مفصلات باب الفرن- الباب الرئيسي  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عائلة المنتج                                                                             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MBxx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اسم المنتج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r" rtl="1" fontAlgn="base"/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مفصلة باب الفرن الرئيسية - موديل 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31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 كود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MB31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134216" y="2945184"/>
            <a:ext cx="3536476" cy="3392584"/>
            <a:chOff x="2998656" y="2895030"/>
            <a:chExt cx="3548546" cy="3496356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6216004" y="2896124"/>
              <a:ext cx="312206" cy="31220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6215062" y="5136133"/>
              <a:ext cx="332140" cy="33214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6221434" y="6081563"/>
              <a:ext cx="309821" cy="3098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998656" y="289503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3004485" y="367707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3008393" y="4303951"/>
              <a:ext cx="282589" cy="28259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3010852" y="5155799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2">
              <a:alphaModFix/>
            </a:blip>
            <a:srcRect/>
            <a:stretch/>
          </p:blipFill>
          <p:spPr>
            <a:xfrm>
              <a:off x="3010896" y="5627128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BEBA8EAE-BF5A-486C-A8C5-ECC9F3942E4B}">
                  <a14:imgProps xmlns:a14="http://schemas.microsoft.com/office/drawing/2010/main">
                    <a14:imgLayer r:embed="rId14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0156" y="6094015"/>
              <a:ext cx="279695" cy="2796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5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6210320" y="5622868"/>
              <a:ext cx="334557" cy="304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6">
              <a:alphaModFix/>
            </a:blip>
            <a:srcRect/>
            <a:stretch/>
          </p:blipFill>
          <p:spPr>
            <a:xfrm>
              <a:off x="6208680" y="4308274"/>
              <a:ext cx="334557" cy="33455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BEBA8EAE-BF5A-486C-A8C5-ECC9F3942E4B}">
                  <a14:imgProps xmlns:a14="http://schemas.microsoft.com/office/drawing/2010/main">
                    <a14:imgLayer r:embed="rId18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218118" y="3660233"/>
              <a:ext cx="317170" cy="315483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6E02D5FC-42F0-4724-B996-3007C3AA491B}"/>
              </a:ext>
            </a:extLst>
          </p:cNvPr>
          <p:cNvSpPr/>
          <p:nvPr/>
        </p:nvSpPr>
        <p:spPr>
          <a:xfrm>
            <a:off x="375553" y="242701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84B5BA9B-4148-4BE0-87AB-E785C7690303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415545" y="308449"/>
            <a:ext cx="2420322" cy="19935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28804277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2" name="Table 31">
            <a:extLst>
              <a:ext uri="{FF2B5EF4-FFF2-40B4-BE49-F238E27FC236}">
                <a16:creationId xmlns:a16="http://schemas.microsoft.com/office/drawing/2014/main" id="{8D8AA6A9-9E7E-4967-BE64-D3285A556E4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7967179"/>
              </p:ext>
            </p:extLst>
          </p:nvPr>
        </p:nvGraphicFramePr>
        <p:xfrm>
          <a:off x="3531462" y="2516615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1314715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  <a:gridCol w="1453531">
                  <a:extLst>
                    <a:ext uri="{9D8B030D-6E8A-4147-A177-3AD203B41FA5}">
                      <a16:colId xmlns:a16="http://schemas.microsoft.com/office/drawing/2014/main" val="419919200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QC test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All Parts Dimension Check During Production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48 Hr. Salt Spray Test for all components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Closing Force VS Working Cycles.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Spring Stiffness VS Working Cycles &amp; Temperature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Door Weight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Dead Load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2.5 – 3.5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Application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55x55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60x60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Accessories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Life Span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 </a:t>
                      </a:r>
                      <a:endParaRPr lang="en-US" sz="9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10,000 Working Cycle.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Working temp (C°)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-30 C° +115 C°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graphicFrame>
        <p:nvGraphicFramePr>
          <p:cNvPr id="33" name="Table 32">
            <a:extLst>
              <a:ext uri="{FF2B5EF4-FFF2-40B4-BE49-F238E27FC236}">
                <a16:creationId xmlns:a16="http://schemas.microsoft.com/office/drawing/2014/main" id="{363A6BCF-5301-4926-B861-2E59CA15809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35215223"/>
              </p:ext>
            </p:extLst>
          </p:nvPr>
        </p:nvGraphicFramePr>
        <p:xfrm>
          <a:off x="313600" y="2516337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2768246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Material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Main Body Hot Rolled Steel – DD11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Front Arm Hot Rolled Steel – DD11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Spring Class B UNI 3832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Rivets Fe CB4FF &amp; C35 Temp.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Color / Finish 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Electroplating White or Yellow Galvanization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Min. Thickness 25 Microns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Key Features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100% Product Checking for Best Functionality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Springs Imported from Specialized Italian Supplier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Rivets Imported from Specialized Italian Supplier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Quantity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500 Pcs.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Weight (Kg)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30.82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Volume (m</a:t>
                      </a:r>
                      <a:r>
                        <a:rPr lang="en-US" sz="900" b="0" baseline="3000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) 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0.022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dirty="0">
                <a:solidFill>
                  <a:srgbClr val="3F3F3F"/>
                </a:solidFill>
                <a:latin typeface="Calibri"/>
                <a:ea typeface="Calibri"/>
                <a:cs typeface="Calibri"/>
                <a:sym typeface="Calibri"/>
              </a:rPr>
              <a:t>Page 13</a:t>
            </a:r>
            <a:endParaRPr sz="2000" b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48711979"/>
              </p:ext>
            </p:extLst>
          </p:nvPr>
        </p:nvGraphicFramePr>
        <p:xfrm>
          <a:off x="320040" y="320040"/>
          <a:ext cx="3768542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68542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Sector </a:t>
                      </a: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Model Group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Components for Home Appliances - Gas Cooker Components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Model Group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Oven Hinges – Heating Door - Type HD1x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Family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HDxx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Item Name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Gas Cooker Heating Door Hinge – Model 10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Item Code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HD10</a:t>
                      </a:r>
                      <a:endParaRPr lang="en-US" sz="10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92627" y="2523722"/>
            <a:ext cx="3521355" cy="3585771"/>
            <a:chOff x="268802" y="2523722"/>
            <a:chExt cx="3521355" cy="3585771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496391" y="2559491"/>
              <a:ext cx="280325" cy="280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3491933" y="4927308"/>
              <a:ext cx="298224" cy="2982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3501069" y="5831309"/>
              <a:ext cx="278184" cy="27818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68802" y="2523722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84176" y="3510164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281744" y="4120767"/>
              <a:ext cx="253734" cy="2537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284177" y="4913746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276250" y="5381893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478" y="5827555"/>
              <a:ext cx="251133" cy="2511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3484210" y="5411533"/>
              <a:ext cx="300395" cy="2730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3478163" y="4130491"/>
              <a:ext cx="300395" cy="3003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86686" y="3496103"/>
              <a:ext cx="284783" cy="283268"/>
            </a:xfrm>
            <a:prstGeom prst="rect">
              <a:avLst/>
            </a:prstGeom>
          </p:spPr>
        </p:pic>
      </p:grpSp>
      <p:pic>
        <p:nvPicPr>
          <p:cNvPr id="28" name="Picture 27">
            <a:extLst>
              <a:ext uri="{FF2B5EF4-FFF2-40B4-BE49-F238E27FC236}">
                <a16:creationId xmlns:a16="http://schemas.microsoft.com/office/drawing/2014/main" id="{055C1C67-878B-443E-A5A4-1DF799935104}"/>
              </a:ext>
            </a:extLst>
          </p:cNvPr>
          <p:cNvPicPr>
            <a:picLocks noChangeAspect="1"/>
          </p:cNvPicPr>
          <p:nvPr/>
        </p:nvPicPr>
        <p:blipFill rotWithShape="1">
          <a:blip r:embed="rId18"/>
          <a:srcRect l="12192" t="20641" r="25047" b="20688"/>
          <a:stretch/>
        </p:blipFill>
        <p:spPr>
          <a:xfrm>
            <a:off x="4171348" y="346169"/>
            <a:ext cx="2206781" cy="2062861"/>
          </a:xfrm>
          <a:prstGeom prst="rect">
            <a:avLst/>
          </a:prstGeom>
        </p:spPr>
      </p:pic>
      <p:pic>
        <p:nvPicPr>
          <p:cNvPr id="29" name="Picture 28">
            <a:extLst>
              <a:ext uri="{FF2B5EF4-FFF2-40B4-BE49-F238E27FC236}">
                <a16:creationId xmlns:a16="http://schemas.microsoft.com/office/drawing/2014/main" id="{4C0E71FB-0D2D-48A1-BFC6-07458AE0C730}"/>
              </a:ext>
            </a:extLst>
          </p:cNvPr>
          <p:cNvPicPr>
            <a:picLocks noChangeAspect="1"/>
          </p:cNvPicPr>
          <p:nvPr/>
        </p:nvPicPr>
        <p:blipFill rotWithShape="1"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4930" b="93310" l="8026" r="89805">
                        <a14:foregroundMark x1="78525" y1="5986" x2="88937" y2="8803"/>
                        <a14:foregroundMark x1="88937" y1="8803" x2="89371" y2="10387"/>
                        <a14:foregroundMark x1="77874" y1="4930" x2="83731" y2="4930"/>
                        <a14:foregroundMark x1="13015" y1="91373" x2="8026" y2="93310"/>
                      </a14:backgroundRemoval>
                    </a14:imgEffect>
                    <a14:imgEffect>
                      <a14:brightnessContrast bright="25000" contrast="-20000"/>
                    </a14:imgEffect>
                  </a14:imgLayer>
                </a14:imgProps>
              </a:ext>
            </a:extLst>
          </a:blip>
          <a:srcRect t="2062" r="7225" b="-880"/>
          <a:stretch/>
        </p:blipFill>
        <p:spPr>
          <a:xfrm>
            <a:off x="4226654" y="6755684"/>
            <a:ext cx="2080229" cy="2730031"/>
          </a:xfrm>
          <a:prstGeom prst="rect">
            <a:avLst/>
          </a:prstGeom>
        </p:spPr>
      </p:pic>
      <p:pic>
        <p:nvPicPr>
          <p:cNvPr id="30" name="Picture 29">
            <a:extLst>
              <a:ext uri="{FF2B5EF4-FFF2-40B4-BE49-F238E27FC236}">
                <a16:creationId xmlns:a16="http://schemas.microsoft.com/office/drawing/2014/main" id="{6D38D9AC-6C49-4359-B5A7-8CB9824364B8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551117" y="6301935"/>
            <a:ext cx="2919139" cy="3230944"/>
          </a:xfrm>
          <a:prstGeom prst="rect">
            <a:avLst/>
          </a:prstGeom>
        </p:spPr>
      </p:pic>
      <p:sp>
        <p:nvSpPr>
          <p:cNvPr id="31" name="TextBox 30">
            <a:extLst>
              <a:ext uri="{FF2B5EF4-FFF2-40B4-BE49-F238E27FC236}">
                <a16:creationId xmlns:a16="http://schemas.microsoft.com/office/drawing/2014/main" id="{1B860949-882F-44B8-ACD9-42E3F4374B19}"/>
              </a:ext>
            </a:extLst>
          </p:cNvPr>
          <p:cNvSpPr txBox="1"/>
          <p:nvPr/>
        </p:nvSpPr>
        <p:spPr>
          <a:xfrm>
            <a:off x="275480" y="6453953"/>
            <a:ext cx="20028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Spring Wire Diameter=Ø1.20 mm</a:t>
            </a:r>
          </a:p>
          <a:p>
            <a:r>
              <a:rPr lang="en-US" sz="9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Total Number of Coils=17</a:t>
            </a: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AC63E71B-4950-418E-9D0D-C8B7899363BC}"/>
              </a:ext>
            </a:extLst>
          </p:cNvPr>
          <p:cNvSpPr/>
          <p:nvPr/>
        </p:nvSpPr>
        <p:spPr>
          <a:xfrm>
            <a:off x="4023360" y="320040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5" name="Picture 34">
            <a:extLst>
              <a:ext uri="{FF2B5EF4-FFF2-40B4-BE49-F238E27FC236}">
                <a16:creationId xmlns:a16="http://schemas.microsoft.com/office/drawing/2014/main" id="{FD8027A3-002A-4A2D-A15F-B4CA84E6F1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3982" y="6317962"/>
            <a:ext cx="1568625" cy="12549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296725411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1CA6C983-712E-4412-B3C7-B6575077126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4590" y="6252070"/>
            <a:ext cx="5761219" cy="3231160"/>
          </a:xfrm>
          <a:prstGeom prst="rect">
            <a:avLst/>
          </a:prstGeom>
        </p:spPr>
      </p:pic>
      <p:graphicFrame>
        <p:nvGraphicFramePr>
          <p:cNvPr id="46" name="Table 45">
            <a:extLst>
              <a:ext uri="{FF2B5EF4-FFF2-40B4-BE49-F238E27FC236}">
                <a16:creationId xmlns:a16="http://schemas.microsoft.com/office/drawing/2014/main" id="{C996B378-9CAE-4783-87E9-9B0D67D407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36155117"/>
              </p:ext>
            </p:extLst>
          </p:nvPr>
        </p:nvGraphicFramePr>
        <p:xfrm>
          <a:off x="3533109" y="2520470"/>
          <a:ext cx="3186328" cy="3644182"/>
        </p:xfrm>
        <a:graphic>
          <a:graphicData uri="http://schemas.openxmlformats.org/drawingml/2006/table">
            <a:tbl>
              <a:tblPr/>
              <a:tblGrid>
                <a:gridCol w="1400841">
                  <a:extLst>
                    <a:ext uri="{9D8B030D-6E8A-4147-A177-3AD203B41FA5}">
                      <a16:colId xmlns:a16="http://schemas.microsoft.com/office/drawing/2014/main" val="3679284601"/>
                    </a:ext>
                  </a:extLst>
                </a:gridCol>
                <a:gridCol w="1339850">
                  <a:extLst>
                    <a:ext uri="{9D8B030D-6E8A-4147-A177-3AD203B41FA5}">
                      <a16:colId xmlns:a16="http://schemas.microsoft.com/office/drawing/2014/main" val="3496772389"/>
                    </a:ext>
                  </a:extLst>
                </a:gridCol>
                <a:gridCol w="445637">
                  <a:extLst>
                    <a:ext uri="{9D8B030D-6E8A-4147-A177-3AD203B41FA5}">
                      <a16:colId xmlns:a16="http://schemas.microsoft.com/office/drawing/2014/main" val="1725910461"/>
                    </a:ext>
                  </a:extLst>
                </a:gridCol>
              </a:tblGrid>
              <a:tr h="19511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إختبارات الجوده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1058253"/>
                  </a:ext>
                </a:extLst>
              </a:tr>
              <a:tr h="795136">
                <a:tc gridSpan="2">
                  <a:txBody>
                    <a:bodyPr/>
                    <a:lstStyle/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جميع الابعاد الخاصة بالمنتجات أثناء الإنتاج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عمل اختبار رذاذ الملح لكل الأجزاء لمدة 48 ساعة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إختبار قوة الإغلاق مع عدد مرات الإغلاق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إختبار السوسته مع عدد مرات الإغلاق ودرجه الحرارة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93547832"/>
                  </a:ext>
                </a:extLst>
              </a:tr>
              <a:tr h="199684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وزن الباب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أقصي حمل 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1866788"/>
                  </a:ext>
                </a:extLst>
              </a:tr>
              <a:tr h="346416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2.5 – 3.5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068657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التطبيقات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3014999"/>
                  </a:ext>
                </a:extLst>
              </a:tr>
              <a:tr h="48139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50×50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60×60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0249448"/>
                  </a:ext>
                </a:extLst>
              </a:tr>
              <a:tr h="20944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ملحقات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7593164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endParaRPr lang="en-US" sz="9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40558517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العمر الإفتراضي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9933002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00" dirty="0">
                          <a:latin typeface="+mj-lt"/>
                          <a:cs typeface="Times New Roman" panose="02020603050405020304" pitchFamily="18" charset="0"/>
                        </a:rPr>
                        <a:t>10,000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دورة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177199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متوسط درجة الحرارة 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1263180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-30 C° +1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15</a:t>
                      </a:r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C°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166662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CF7C063-5445-4271-BC48-A257DBBDFD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03690834"/>
              </p:ext>
            </p:extLst>
          </p:nvPr>
        </p:nvGraphicFramePr>
        <p:xfrm>
          <a:off x="376378" y="2520470"/>
          <a:ext cx="3124200" cy="3651730"/>
        </p:xfrm>
        <a:graphic>
          <a:graphicData uri="http://schemas.openxmlformats.org/drawingml/2006/table">
            <a:tbl>
              <a:tblPr/>
              <a:tblGrid>
                <a:gridCol w="2690672">
                  <a:extLst>
                    <a:ext uri="{9D8B030D-6E8A-4147-A177-3AD203B41FA5}">
                      <a16:colId xmlns:a16="http://schemas.microsoft.com/office/drawing/2014/main" val="1457824148"/>
                    </a:ext>
                  </a:extLst>
                </a:gridCol>
                <a:gridCol w="433528">
                  <a:extLst>
                    <a:ext uri="{9D8B030D-6E8A-4147-A177-3AD203B41FA5}">
                      <a16:colId xmlns:a16="http://schemas.microsoft.com/office/drawing/2014/main" val="3923836364"/>
                    </a:ext>
                  </a:extLst>
                </a:gridCol>
              </a:tblGrid>
              <a:tr h="22908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المادة الخام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6447345"/>
                  </a:ext>
                </a:extLst>
              </a:tr>
              <a:tr h="8001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DD11  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الجسم الرئيسي: صاج مدرفل على الساخن مزيت مخلل</a:t>
                      </a:r>
                    </a:p>
                    <a:p>
                      <a:pPr algn="r" rtl="0" fontAlgn="ctr"/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DD11  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الذراع الخلفي والامامي: صاج مدرفل على الساخن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   </a:t>
                      </a:r>
                    </a:p>
                    <a:p>
                      <a:pPr algn="r" rtl="0" fontAlgn="ctr"/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B UNI3832 :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السوسته</a:t>
                      </a:r>
                    </a:p>
                    <a:p>
                      <a:pPr algn="r" rtl="0" fontAlgn="ctr"/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Fe CB4FF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&amp;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C35 Temp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: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البرشام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4929120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اللون / التشطيب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3960408"/>
                  </a:ext>
                </a:extLst>
              </a:tr>
              <a:tr h="343858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يتم عمل طلاء كهربائى بالزنك لجميع المكونات بطبقة لا تقل سمكها  </a:t>
                      </a:r>
                    </a:p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عن 25 ميكرون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9159021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مميزات المنتج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2821659"/>
                  </a:ext>
                </a:extLst>
              </a:tr>
              <a:tr h="504123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يتم فحص المنتج كاملا والتأكد من أن كل جزء يقوم بدوره علي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أكمل وجه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البرشام و السوستة المستخدمة من شركة إيطالية متخصصة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8358185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العدد في الكرتونه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63878387"/>
                  </a:ext>
                </a:extLst>
              </a:tr>
              <a:tr h="253443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500 قطعه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4963624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وزن الكرتونه كجم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4299295"/>
                  </a:ext>
                </a:extLst>
              </a:tr>
              <a:tr h="248608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30.82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14163608"/>
                  </a:ext>
                </a:extLst>
              </a:tr>
              <a:tr h="22225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(</a:t>
                      </a: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</a:t>
                      </a:r>
                      <a:r>
                        <a:rPr kumimoji="0" lang="en-US" sz="900" b="0" i="0" u="none" strike="noStrike" kern="0" cap="none" spc="0" normalizeH="0" baseline="30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)</a:t>
                      </a:r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حجم الكرتونة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1325000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0.02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2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548827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صفحة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13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49516216"/>
              </p:ext>
            </p:extLst>
          </p:nvPr>
        </p:nvGraphicFramePr>
        <p:xfrm>
          <a:off x="3095625" y="256097"/>
          <a:ext cx="3334251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4251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القطاع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مكونات للأجهزة المنزلية-مكونات للبوتاجاز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مجموعة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مفصلات باب الفرن- الباب الرئيسي  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عائلة المنتج                                                                             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HDxx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اسم المنتج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r" rtl="1" fontAlgn="base"/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مفصلة باب </a:t>
                      </a:r>
                      <a:r>
                        <a:rPr lang="ar-EG" sz="1000" dirty="0"/>
                        <a:t>تسخين</a:t>
                      </a: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الفرن - موديل 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10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 كود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HD10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134216" y="2945184"/>
            <a:ext cx="3536476" cy="3154450"/>
            <a:chOff x="2998656" y="2895030"/>
            <a:chExt cx="3548546" cy="3250947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6216004" y="2896124"/>
              <a:ext cx="312206" cy="31220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6215062" y="4890726"/>
              <a:ext cx="332140" cy="3321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6221434" y="5836154"/>
              <a:ext cx="309821" cy="3098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998656" y="289503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3004485" y="367707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3008393" y="4303951"/>
              <a:ext cx="282589" cy="28259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3010852" y="4910391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2">
              <a:alphaModFix/>
            </a:blip>
            <a:srcRect/>
            <a:stretch/>
          </p:blipFill>
          <p:spPr>
            <a:xfrm>
              <a:off x="3010896" y="5381723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BEBA8EAE-BF5A-486C-A8C5-ECC9F3942E4B}">
                  <a14:imgProps xmlns:a14="http://schemas.microsoft.com/office/drawing/2010/main">
                    <a14:imgLayer r:embed="rId14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0156" y="5848612"/>
              <a:ext cx="279695" cy="2796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5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6210320" y="5377459"/>
              <a:ext cx="334557" cy="304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6">
              <a:alphaModFix/>
            </a:blip>
            <a:srcRect/>
            <a:stretch/>
          </p:blipFill>
          <p:spPr>
            <a:xfrm>
              <a:off x="6208680" y="4308274"/>
              <a:ext cx="334557" cy="33455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BEBA8EAE-BF5A-486C-A8C5-ECC9F3942E4B}">
                  <a14:imgProps xmlns:a14="http://schemas.microsoft.com/office/drawing/2010/main">
                    <a14:imgLayer r:embed="rId18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218118" y="3660233"/>
              <a:ext cx="317170" cy="315483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6E02D5FC-42F0-4724-B996-3007C3AA491B}"/>
              </a:ext>
            </a:extLst>
          </p:cNvPr>
          <p:cNvSpPr/>
          <p:nvPr/>
        </p:nvSpPr>
        <p:spPr>
          <a:xfrm>
            <a:off x="375553" y="242701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C8795A52-9BF7-4FE3-A93C-EB47976D4B5E}"/>
              </a:ext>
            </a:extLst>
          </p:cNvPr>
          <p:cNvSpPr txBox="1"/>
          <p:nvPr/>
        </p:nvSpPr>
        <p:spPr>
          <a:xfrm>
            <a:off x="-246244" y="6577619"/>
            <a:ext cx="187675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Ø</a:t>
            </a: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1.20</a:t>
            </a:r>
            <a:r>
              <a:rPr kumimoji="0" 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mm</a:t>
            </a: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قطر السوستة = </a:t>
            </a:r>
            <a:endParaRPr kumimoji="0" lang="en-US" sz="9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إجمالى عدد اللفات </a:t>
            </a:r>
            <a:r>
              <a:rPr kumimoji="0" 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=</a:t>
            </a: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17</a:t>
            </a:r>
            <a:endParaRPr kumimoji="0" lang="en-US" sz="9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D4726C76-2645-4846-91B7-67E71CD407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32238582"/>
              </p:ext>
            </p:extLst>
          </p:nvPr>
        </p:nvGraphicFramePr>
        <p:xfrm>
          <a:off x="4102048" y="6270421"/>
          <a:ext cx="1244825" cy="987629"/>
        </p:xfrm>
        <a:graphic>
          <a:graphicData uri="http://schemas.openxmlformats.org/drawingml/2006/table">
            <a:tbl>
              <a:tblPr/>
              <a:tblGrid>
                <a:gridCol w="410060">
                  <a:extLst>
                    <a:ext uri="{9D8B030D-6E8A-4147-A177-3AD203B41FA5}">
                      <a16:colId xmlns:a16="http://schemas.microsoft.com/office/drawing/2014/main" val="985386739"/>
                    </a:ext>
                  </a:extLst>
                </a:gridCol>
                <a:gridCol w="453995">
                  <a:extLst>
                    <a:ext uri="{9D8B030D-6E8A-4147-A177-3AD203B41FA5}">
                      <a16:colId xmlns:a16="http://schemas.microsoft.com/office/drawing/2014/main" val="270973906"/>
                    </a:ext>
                  </a:extLst>
                </a:gridCol>
                <a:gridCol w="380770">
                  <a:extLst>
                    <a:ext uri="{9D8B030D-6E8A-4147-A177-3AD203B41FA5}">
                      <a16:colId xmlns:a16="http://schemas.microsoft.com/office/drawing/2014/main" val="3093605234"/>
                    </a:ext>
                  </a:extLst>
                </a:gridCol>
              </a:tblGrid>
              <a:tr h="435179">
                <a:tc>
                  <a:txBody>
                    <a:bodyPr/>
                    <a:lstStyle/>
                    <a:p>
                      <a:pPr algn="ctr" rtl="1" fontAlgn="ctr"/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وزن</a:t>
                      </a:r>
                      <a:b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 الباب </a:t>
                      </a:r>
                      <a:b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(كجم)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قطر</a:t>
                      </a:r>
                      <a:b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 السوستة</a:t>
                      </a:r>
                      <a:b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(مم)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موديل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1027636"/>
                  </a:ext>
                </a:extLst>
              </a:tr>
              <a:tr h="184150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2.5 – 3.5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1.2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HD10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92773861"/>
                  </a:ext>
                </a:extLst>
              </a:tr>
              <a:tr h="184150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4.5 - 6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+mn-cs"/>
                          <a:sym typeface="Arial"/>
                        </a:rPr>
                        <a:t>1.5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HD11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91980209"/>
                  </a:ext>
                </a:extLst>
              </a:tr>
              <a:tr h="184150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5 - 8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+mn-cs"/>
                          <a:sym typeface="Arial"/>
                        </a:rPr>
                        <a:t>1.8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HD12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73827848"/>
                  </a:ext>
                </a:extLst>
              </a:tr>
            </a:tbl>
          </a:graphicData>
        </a:graphic>
      </p:graphicFrame>
      <p:pic>
        <p:nvPicPr>
          <p:cNvPr id="7" name="Picture 6">
            <a:extLst>
              <a:ext uri="{FF2B5EF4-FFF2-40B4-BE49-F238E27FC236}">
                <a16:creationId xmlns:a16="http://schemas.microsoft.com/office/drawing/2014/main" id="{5331CAE8-1EB4-47E7-BCEC-4D81045057CE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534759" y="266144"/>
            <a:ext cx="2206943" cy="2060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79187796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2" name="Table 31">
            <a:extLst>
              <a:ext uri="{FF2B5EF4-FFF2-40B4-BE49-F238E27FC236}">
                <a16:creationId xmlns:a16="http://schemas.microsoft.com/office/drawing/2014/main" id="{8D8AA6A9-9E7E-4967-BE64-D3285A556E4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32936595"/>
              </p:ext>
            </p:extLst>
          </p:nvPr>
        </p:nvGraphicFramePr>
        <p:xfrm>
          <a:off x="3531462" y="2516615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1314715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  <a:gridCol w="1453531">
                  <a:extLst>
                    <a:ext uri="{9D8B030D-6E8A-4147-A177-3AD203B41FA5}">
                      <a16:colId xmlns:a16="http://schemas.microsoft.com/office/drawing/2014/main" val="419919200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QC test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All Parts Dimension Check During Production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48 Hr. Salt Spray Test for all components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Closing Force VS Working Cycles.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Spring Stiffness VS Working Cycles &amp; Temperature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Door Weight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Dead Load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4.5 – 6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21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Application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60x80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60x90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Accessories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Life Span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 </a:t>
                      </a:r>
                      <a:endParaRPr lang="en-US" sz="9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10,000 Working Cycle.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Working temp (C°)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-30 C° +115 C°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graphicFrame>
        <p:nvGraphicFramePr>
          <p:cNvPr id="33" name="Table 32">
            <a:extLst>
              <a:ext uri="{FF2B5EF4-FFF2-40B4-BE49-F238E27FC236}">
                <a16:creationId xmlns:a16="http://schemas.microsoft.com/office/drawing/2014/main" id="{363A6BCF-5301-4926-B861-2E59CA15809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34074757"/>
              </p:ext>
            </p:extLst>
          </p:nvPr>
        </p:nvGraphicFramePr>
        <p:xfrm>
          <a:off x="313600" y="2516337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2768246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Material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Main Body Hot Rolled Steel – DD11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Front Arm Hot Rolled Steel – DD11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Spring Class B UNI 3832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Rivets Fe CB4FF &amp; C35 Temp.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Color / Finish 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Electroplating White or Yellow Galvanization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Min. Thickness 25 Microns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Key Features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100% Product Checking for Best Functionality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Springs Imported from Specialized Italian Supplier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Rivets Imported from Specialized Italian Supplier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Quantity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500 Pcs.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Weight (Kg)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30.20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Volume (m</a:t>
                      </a:r>
                      <a:r>
                        <a:rPr lang="en-US" sz="900" b="0" baseline="3000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) 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0.027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dirty="0">
                <a:solidFill>
                  <a:srgbClr val="3F3F3F"/>
                </a:solidFill>
                <a:latin typeface="Calibri"/>
                <a:ea typeface="Calibri"/>
                <a:cs typeface="Calibri"/>
                <a:sym typeface="Calibri"/>
              </a:rPr>
              <a:t>Page 14</a:t>
            </a:r>
            <a:endParaRPr sz="2000" b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15206299"/>
              </p:ext>
            </p:extLst>
          </p:nvPr>
        </p:nvGraphicFramePr>
        <p:xfrm>
          <a:off x="320040" y="320040"/>
          <a:ext cx="3593942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93942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Sector </a:t>
                      </a: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Model Group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Components for Home Appliances - Gas Cooker Components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Model Group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Oven Hinges – Heating Door - Type HD1x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Family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HDxx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Item Name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Gas Cooker Heating Door Hinge – Model 11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Item Code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HD11</a:t>
                      </a:r>
                      <a:endParaRPr lang="en-US" sz="10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92627" y="2523722"/>
            <a:ext cx="3521355" cy="3585771"/>
            <a:chOff x="268802" y="2523722"/>
            <a:chExt cx="3521355" cy="3585771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496391" y="2559491"/>
              <a:ext cx="280325" cy="280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3491933" y="4927308"/>
              <a:ext cx="298224" cy="2982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3501069" y="5831309"/>
              <a:ext cx="278184" cy="27818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68802" y="2523722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84176" y="3510164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281744" y="4120767"/>
              <a:ext cx="253734" cy="2537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284177" y="4913746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276250" y="5381893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478" y="5827555"/>
              <a:ext cx="251133" cy="2511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3484210" y="5411533"/>
              <a:ext cx="300395" cy="2730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3478163" y="4130491"/>
              <a:ext cx="300395" cy="3003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86686" y="3496103"/>
              <a:ext cx="284783" cy="283268"/>
            </a:xfrm>
            <a:prstGeom prst="rect">
              <a:avLst/>
            </a:prstGeom>
          </p:spPr>
        </p:pic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4C0E71FB-0D2D-48A1-BFC6-07458AE0C730}"/>
              </a:ext>
            </a:extLst>
          </p:cNvPr>
          <p:cNvPicPr>
            <a:picLocks noChangeAspect="1"/>
          </p:cNvPicPr>
          <p:nvPr/>
        </p:nvPicPr>
        <p:blipFill rotWithShape="1"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4930" b="93310" l="8026" r="89805">
                        <a14:foregroundMark x1="78525" y1="5986" x2="88937" y2="8803"/>
                        <a14:foregroundMark x1="88937" y1="8803" x2="89371" y2="10387"/>
                        <a14:foregroundMark x1="77874" y1="4930" x2="83731" y2="4930"/>
                        <a14:foregroundMark x1="13015" y1="91373" x2="8026" y2="93310"/>
                      </a14:backgroundRemoval>
                    </a14:imgEffect>
                    <a14:imgEffect>
                      <a14:brightnessContrast bright="25000" contrast="-20000"/>
                    </a14:imgEffect>
                  </a14:imgLayer>
                </a14:imgProps>
              </a:ext>
            </a:extLst>
          </a:blip>
          <a:srcRect t="2062" r="7225" b="-880"/>
          <a:stretch/>
        </p:blipFill>
        <p:spPr>
          <a:xfrm>
            <a:off x="4396182" y="6923622"/>
            <a:ext cx="1960901" cy="2573428"/>
          </a:xfrm>
          <a:prstGeom prst="rect">
            <a:avLst/>
          </a:prstGeom>
        </p:spPr>
      </p:pic>
      <p:pic>
        <p:nvPicPr>
          <p:cNvPr id="30" name="Picture 29">
            <a:extLst>
              <a:ext uri="{FF2B5EF4-FFF2-40B4-BE49-F238E27FC236}">
                <a16:creationId xmlns:a16="http://schemas.microsoft.com/office/drawing/2014/main" id="{6D38D9AC-6C49-4359-B5A7-8CB9824364B8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809469" y="6271825"/>
            <a:ext cx="2942716" cy="3257039"/>
          </a:xfrm>
          <a:prstGeom prst="rect">
            <a:avLst/>
          </a:prstGeom>
        </p:spPr>
      </p:pic>
      <p:sp>
        <p:nvSpPr>
          <p:cNvPr id="31" name="TextBox 30">
            <a:extLst>
              <a:ext uri="{FF2B5EF4-FFF2-40B4-BE49-F238E27FC236}">
                <a16:creationId xmlns:a16="http://schemas.microsoft.com/office/drawing/2014/main" id="{1B860949-882F-44B8-ACD9-42E3F4374B19}"/>
              </a:ext>
            </a:extLst>
          </p:cNvPr>
          <p:cNvSpPr txBox="1"/>
          <p:nvPr/>
        </p:nvSpPr>
        <p:spPr>
          <a:xfrm>
            <a:off x="275480" y="6453953"/>
            <a:ext cx="20028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Spring Wire Diameter=Ø1.80 mm</a:t>
            </a:r>
          </a:p>
          <a:p>
            <a:r>
              <a:rPr lang="en-US" sz="9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Total Number of Coils=15</a:t>
            </a: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AC63E71B-4950-418E-9D0D-C8B7899363BC}"/>
              </a:ext>
            </a:extLst>
          </p:cNvPr>
          <p:cNvSpPr/>
          <p:nvPr/>
        </p:nvSpPr>
        <p:spPr>
          <a:xfrm>
            <a:off x="4023360" y="320040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5" name="Picture 34">
            <a:extLst>
              <a:ext uri="{FF2B5EF4-FFF2-40B4-BE49-F238E27FC236}">
                <a16:creationId xmlns:a16="http://schemas.microsoft.com/office/drawing/2014/main" id="{1384692E-DA49-4C5E-B6A1-8F4514CF4E85}"/>
              </a:ext>
            </a:extLst>
          </p:cNvPr>
          <p:cNvPicPr>
            <a:picLocks noChangeAspect="1"/>
          </p:cNvPicPr>
          <p:nvPr/>
        </p:nvPicPr>
        <p:blipFill rotWithShape="1">
          <a:blip r:embed="rId21"/>
          <a:srcRect l="18598" t="21791" r="24163" b="19903"/>
          <a:stretch/>
        </p:blipFill>
        <p:spPr>
          <a:xfrm>
            <a:off x="4302274" y="373065"/>
            <a:ext cx="1995929" cy="2033166"/>
          </a:xfrm>
          <a:prstGeom prst="rect">
            <a:avLst/>
          </a:prstGeom>
        </p:spPr>
      </p:pic>
      <p:pic>
        <p:nvPicPr>
          <p:cNvPr id="37" name="Picture 36">
            <a:extLst>
              <a:ext uri="{FF2B5EF4-FFF2-40B4-BE49-F238E27FC236}">
                <a16:creationId xmlns:a16="http://schemas.microsoft.com/office/drawing/2014/main" id="{7B4CA498-65D4-4866-95BF-55456FE355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3360" y="6317962"/>
            <a:ext cx="1568625" cy="12549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15741644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1CA6C983-712E-4412-B3C7-B6575077126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4590" y="6252070"/>
            <a:ext cx="5761219" cy="3231160"/>
          </a:xfrm>
          <a:prstGeom prst="rect">
            <a:avLst/>
          </a:prstGeom>
        </p:spPr>
      </p:pic>
      <p:graphicFrame>
        <p:nvGraphicFramePr>
          <p:cNvPr id="46" name="Table 45">
            <a:extLst>
              <a:ext uri="{FF2B5EF4-FFF2-40B4-BE49-F238E27FC236}">
                <a16:creationId xmlns:a16="http://schemas.microsoft.com/office/drawing/2014/main" id="{C996B378-9CAE-4783-87E9-9B0D67D407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80769706"/>
              </p:ext>
            </p:extLst>
          </p:nvPr>
        </p:nvGraphicFramePr>
        <p:xfrm>
          <a:off x="3533109" y="2520470"/>
          <a:ext cx="3186328" cy="3644182"/>
        </p:xfrm>
        <a:graphic>
          <a:graphicData uri="http://schemas.openxmlformats.org/drawingml/2006/table">
            <a:tbl>
              <a:tblPr/>
              <a:tblGrid>
                <a:gridCol w="1400841">
                  <a:extLst>
                    <a:ext uri="{9D8B030D-6E8A-4147-A177-3AD203B41FA5}">
                      <a16:colId xmlns:a16="http://schemas.microsoft.com/office/drawing/2014/main" val="3679284601"/>
                    </a:ext>
                  </a:extLst>
                </a:gridCol>
                <a:gridCol w="1339850">
                  <a:extLst>
                    <a:ext uri="{9D8B030D-6E8A-4147-A177-3AD203B41FA5}">
                      <a16:colId xmlns:a16="http://schemas.microsoft.com/office/drawing/2014/main" val="3496772389"/>
                    </a:ext>
                  </a:extLst>
                </a:gridCol>
                <a:gridCol w="445637">
                  <a:extLst>
                    <a:ext uri="{9D8B030D-6E8A-4147-A177-3AD203B41FA5}">
                      <a16:colId xmlns:a16="http://schemas.microsoft.com/office/drawing/2014/main" val="1725910461"/>
                    </a:ext>
                  </a:extLst>
                </a:gridCol>
              </a:tblGrid>
              <a:tr h="19511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إختبارات الجوده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1058253"/>
                  </a:ext>
                </a:extLst>
              </a:tr>
              <a:tr h="795136">
                <a:tc gridSpan="2">
                  <a:txBody>
                    <a:bodyPr/>
                    <a:lstStyle/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جميع الابعاد الخاصة بالمنتجات أثناء الإنتاج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عمل اختبار رذاذ الملح لكل الأجزاء لمدة 48 ساعة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إختبار قوة الإغلاق مع عدد مرات الإغلاق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إختبار السوسته مع عدد مرات الإغلاق ودرجه الحرارة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93547832"/>
                  </a:ext>
                </a:extLst>
              </a:tr>
              <a:tr h="199684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وزن الباب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أقصي حمل 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1866788"/>
                  </a:ext>
                </a:extLst>
              </a:tr>
              <a:tr h="346416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4.5 – 6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21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068657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التطبيقات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3014999"/>
                  </a:ext>
                </a:extLst>
              </a:tr>
              <a:tr h="48139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60×80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60×90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0249448"/>
                  </a:ext>
                </a:extLst>
              </a:tr>
              <a:tr h="20944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ملحقات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7593164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endParaRPr lang="en-US" sz="9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40558517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العمر الإفتراضي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9933002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00" dirty="0">
                          <a:latin typeface="+mj-lt"/>
                          <a:cs typeface="Times New Roman" panose="02020603050405020304" pitchFamily="18" charset="0"/>
                        </a:rPr>
                        <a:t>10,000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دورة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177199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متوسط درجة الحرارة 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1263180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-30 C° +1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15</a:t>
                      </a:r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C°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166662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CF7C063-5445-4271-BC48-A257DBBDFD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02084742"/>
              </p:ext>
            </p:extLst>
          </p:nvPr>
        </p:nvGraphicFramePr>
        <p:xfrm>
          <a:off x="376378" y="2520470"/>
          <a:ext cx="3124200" cy="3651730"/>
        </p:xfrm>
        <a:graphic>
          <a:graphicData uri="http://schemas.openxmlformats.org/drawingml/2006/table">
            <a:tbl>
              <a:tblPr/>
              <a:tblGrid>
                <a:gridCol w="2690672">
                  <a:extLst>
                    <a:ext uri="{9D8B030D-6E8A-4147-A177-3AD203B41FA5}">
                      <a16:colId xmlns:a16="http://schemas.microsoft.com/office/drawing/2014/main" val="1457824148"/>
                    </a:ext>
                  </a:extLst>
                </a:gridCol>
                <a:gridCol w="433528">
                  <a:extLst>
                    <a:ext uri="{9D8B030D-6E8A-4147-A177-3AD203B41FA5}">
                      <a16:colId xmlns:a16="http://schemas.microsoft.com/office/drawing/2014/main" val="3923836364"/>
                    </a:ext>
                  </a:extLst>
                </a:gridCol>
              </a:tblGrid>
              <a:tr h="22908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المادة الخام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6447345"/>
                  </a:ext>
                </a:extLst>
              </a:tr>
              <a:tr h="8001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DD11  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الجسم الرئيسي: صاج مدرفل على الساخن مزيت مخلل</a:t>
                      </a:r>
                    </a:p>
                    <a:p>
                      <a:pPr algn="r" rtl="0" fontAlgn="ctr"/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DD11  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الذراع الخلفي والامامي: صاج مدرفل على الساخن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   </a:t>
                      </a:r>
                    </a:p>
                    <a:p>
                      <a:pPr algn="r" rtl="0" fontAlgn="ctr"/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B UNI3832 :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السوسته</a:t>
                      </a:r>
                    </a:p>
                    <a:p>
                      <a:pPr algn="r" rtl="0" fontAlgn="ctr"/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Fe CB4FF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&amp;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C35 Temp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: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البرشام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4929120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اللون / التشطيب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3960408"/>
                  </a:ext>
                </a:extLst>
              </a:tr>
              <a:tr h="343858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يتم عمل طلاء كهربائى بالزينك لجميع المكونات بطبقة لا تقل سمكها  </a:t>
                      </a:r>
                    </a:p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عن 25 ميكرون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9159021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مميزات المنتج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2821659"/>
                  </a:ext>
                </a:extLst>
              </a:tr>
              <a:tr h="504123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يتم فحص المنتج كاملا والتأكد من أن كل جزء يقوم بدوره علي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أكمل وجه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البرشام و السوستة المستخدمة من شركة إيطالية متخصصة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8358185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العدد في الكرتونه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63878387"/>
                  </a:ext>
                </a:extLst>
              </a:tr>
              <a:tr h="253443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500 قطعه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4963624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وزن الكرتونه كجم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4299295"/>
                  </a:ext>
                </a:extLst>
              </a:tr>
              <a:tr h="248608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30.20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14163608"/>
                  </a:ext>
                </a:extLst>
              </a:tr>
              <a:tr h="22225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(</a:t>
                      </a: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</a:t>
                      </a:r>
                      <a:r>
                        <a:rPr kumimoji="0" lang="en-US" sz="900" b="0" i="0" u="none" strike="noStrike" kern="0" cap="none" spc="0" normalizeH="0" baseline="30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)</a:t>
                      </a:r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حجم الكرتونة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1325000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0.02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2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548827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صفحة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14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81931067"/>
              </p:ext>
            </p:extLst>
          </p:nvPr>
        </p:nvGraphicFramePr>
        <p:xfrm>
          <a:off x="3095625" y="256097"/>
          <a:ext cx="3334251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4251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القطاع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مكونات للأجهزة المنزلية-مكونات للبوتاجاز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مجموعة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مفصلات باب الغرن- الباب الرئيسي  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عائلة المنتج                                                                             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HDxx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اسم المنتج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r" rtl="1" fontAlgn="base"/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مفصلة باب </a:t>
                      </a:r>
                      <a:r>
                        <a:rPr lang="ar-EG" sz="1000" dirty="0"/>
                        <a:t>تسخين</a:t>
                      </a: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الفرن - موديل 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11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 كود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HD11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134216" y="2945184"/>
            <a:ext cx="3536476" cy="3154450"/>
            <a:chOff x="2998656" y="2895030"/>
            <a:chExt cx="3548546" cy="3250947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6216004" y="2896124"/>
              <a:ext cx="312206" cy="31220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6215062" y="4890726"/>
              <a:ext cx="332140" cy="3321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6221434" y="5836154"/>
              <a:ext cx="309821" cy="3098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998656" y="289503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3004485" y="367707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3008393" y="4303951"/>
              <a:ext cx="282589" cy="28259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3010852" y="4910391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2">
              <a:alphaModFix/>
            </a:blip>
            <a:srcRect/>
            <a:stretch/>
          </p:blipFill>
          <p:spPr>
            <a:xfrm>
              <a:off x="3010896" y="5381723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BEBA8EAE-BF5A-486C-A8C5-ECC9F3942E4B}">
                  <a14:imgProps xmlns:a14="http://schemas.microsoft.com/office/drawing/2010/main">
                    <a14:imgLayer r:embed="rId14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0156" y="5848612"/>
              <a:ext cx="279695" cy="2796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5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6210320" y="5377459"/>
              <a:ext cx="334557" cy="304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6">
              <a:alphaModFix/>
            </a:blip>
            <a:srcRect/>
            <a:stretch/>
          </p:blipFill>
          <p:spPr>
            <a:xfrm>
              <a:off x="6208680" y="4308274"/>
              <a:ext cx="334557" cy="33455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BEBA8EAE-BF5A-486C-A8C5-ECC9F3942E4B}">
                  <a14:imgProps xmlns:a14="http://schemas.microsoft.com/office/drawing/2010/main">
                    <a14:imgLayer r:embed="rId18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218118" y="3660233"/>
              <a:ext cx="317170" cy="315483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6E02D5FC-42F0-4724-B996-3007C3AA491B}"/>
              </a:ext>
            </a:extLst>
          </p:cNvPr>
          <p:cNvSpPr/>
          <p:nvPr/>
        </p:nvSpPr>
        <p:spPr>
          <a:xfrm>
            <a:off x="375553" y="242701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C8795A52-9BF7-4FE3-A93C-EB47976D4B5E}"/>
              </a:ext>
            </a:extLst>
          </p:cNvPr>
          <p:cNvSpPr txBox="1"/>
          <p:nvPr/>
        </p:nvSpPr>
        <p:spPr>
          <a:xfrm>
            <a:off x="-246244" y="6577619"/>
            <a:ext cx="187675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Ø</a:t>
            </a: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1.80</a:t>
            </a:r>
            <a:r>
              <a:rPr kumimoji="0" 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mm</a:t>
            </a: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قطر السوستة = </a:t>
            </a:r>
            <a:endParaRPr kumimoji="0" lang="en-US" sz="9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إجمالى عدد اللفات </a:t>
            </a:r>
            <a:r>
              <a:rPr kumimoji="0" 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=</a:t>
            </a: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15</a:t>
            </a:r>
            <a:endParaRPr kumimoji="0" lang="en-US" sz="9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9E183954-8E3E-4B5A-95CD-082E7B888988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622179" y="276141"/>
            <a:ext cx="1993565" cy="2036240"/>
          </a:xfrm>
          <a:prstGeom prst="rect">
            <a:avLst/>
          </a:prstGeom>
        </p:spPr>
      </p:pic>
      <p:graphicFrame>
        <p:nvGraphicFramePr>
          <p:cNvPr id="29" name="Table 28">
            <a:extLst>
              <a:ext uri="{FF2B5EF4-FFF2-40B4-BE49-F238E27FC236}">
                <a16:creationId xmlns:a16="http://schemas.microsoft.com/office/drawing/2014/main" id="{E6D1D287-370F-48D1-9C04-EFFBDBAAE79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86459206"/>
              </p:ext>
            </p:extLst>
          </p:nvPr>
        </p:nvGraphicFramePr>
        <p:xfrm>
          <a:off x="4140337" y="6252070"/>
          <a:ext cx="1244825" cy="987629"/>
        </p:xfrm>
        <a:graphic>
          <a:graphicData uri="http://schemas.openxmlformats.org/drawingml/2006/table">
            <a:tbl>
              <a:tblPr/>
              <a:tblGrid>
                <a:gridCol w="410060">
                  <a:extLst>
                    <a:ext uri="{9D8B030D-6E8A-4147-A177-3AD203B41FA5}">
                      <a16:colId xmlns:a16="http://schemas.microsoft.com/office/drawing/2014/main" val="985386739"/>
                    </a:ext>
                  </a:extLst>
                </a:gridCol>
                <a:gridCol w="453995">
                  <a:extLst>
                    <a:ext uri="{9D8B030D-6E8A-4147-A177-3AD203B41FA5}">
                      <a16:colId xmlns:a16="http://schemas.microsoft.com/office/drawing/2014/main" val="270973906"/>
                    </a:ext>
                  </a:extLst>
                </a:gridCol>
                <a:gridCol w="380770">
                  <a:extLst>
                    <a:ext uri="{9D8B030D-6E8A-4147-A177-3AD203B41FA5}">
                      <a16:colId xmlns:a16="http://schemas.microsoft.com/office/drawing/2014/main" val="3093605234"/>
                    </a:ext>
                  </a:extLst>
                </a:gridCol>
              </a:tblGrid>
              <a:tr h="435179">
                <a:tc>
                  <a:txBody>
                    <a:bodyPr/>
                    <a:lstStyle/>
                    <a:p>
                      <a:pPr algn="ctr" rtl="1" fontAlgn="ctr"/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وزن</a:t>
                      </a:r>
                      <a:b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 الباب </a:t>
                      </a:r>
                      <a:b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(كجم)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قطر</a:t>
                      </a:r>
                      <a:b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 السوستة</a:t>
                      </a:r>
                      <a:b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(مم)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موديل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1027636"/>
                  </a:ext>
                </a:extLst>
              </a:tr>
              <a:tr h="184150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2.5 – 3.5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1.2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HD10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92773861"/>
                  </a:ext>
                </a:extLst>
              </a:tr>
              <a:tr h="184150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4.5 - 6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+mn-cs"/>
                          <a:sym typeface="Arial"/>
                        </a:rPr>
                        <a:t>1.5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HD11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91980209"/>
                  </a:ext>
                </a:extLst>
              </a:tr>
              <a:tr h="184150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5 - 8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+mn-cs"/>
                          <a:sym typeface="Arial"/>
                        </a:rPr>
                        <a:t>1.8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HD12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7382784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8872712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1" name="Table 30">
            <a:extLst>
              <a:ext uri="{FF2B5EF4-FFF2-40B4-BE49-F238E27FC236}">
                <a16:creationId xmlns:a16="http://schemas.microsoft.com/office/drawing/2014/main" id="{81010311-E761-4468-A400-248A30263D82}"/>
              </a:ext>
            </a:extLst>
          </p:cNvPr>
          <p:cNvGraphicFramePr>
            <a:graphicFrameLocks noGrp="1"/>
          </p:cNvGraphicFramePr>
          <p:nvPr/>
        </p:nvGraphicFramePr>
        <p:xfrm>
          <a:off x="3531462" y="2516615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1314715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  <a:gridCol w="1453531">
                  <a:extLst>
                    <a:ext uri="{9D8B030D-6E8A-4147-A177-3AD203B41FA5}">
                      <a16:colId xmlns:a16="http://schemas.microsoft.com/office/drawing/2014/main" val="419919200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QC test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All Parts Dimension Check During Production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48 Hr. Salt Spray Test for all components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Closing Force VS Working Cycles.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Spring Stiffness VS Working Cycles &amp; Temperature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Door Weight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Dead Load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 – 5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Application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60x80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60x90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Accessories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Life Span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 </a:t>
                      </a:r>
                      <a:endParaRPr lang="en-US" sz="9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10,000 Working Cycle.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Working temp (C°)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-30 C° +115 C°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graphicFrame>
        <p:nvGraphicFramePr>
          <p:cNvPr id="32" name="Table 31">
            <a:extLst>
              <a:ext uri="{FF2B5EF4-FFF2-40B4-BE49-F238E27FC236}">
                <a16:creationId xmlns:a16="http://schemas.microsoft.com/office/drawing/2014/main" id="{92B6D41F-0C5B-477D-9FE5-4FF61D1763E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18123636"/>
              </p:ext>
            </p:extLst>
          </p:nvPr>
        </p:nvGraphicFramePr>
        <p:xfrm>
          <a:off x="313600" y="2516337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2768246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Material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Main Body Hot Rolled Steel – DD11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Front Arm Hot Rolled Steel – DD11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Spring Class B UNI 3832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Rivets Fe CB4FF &amp; C35 Temp.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Color / Finish 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Electroplating White or Yellow Galvanization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Min. Thickness 25 Microns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Key Features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100% Product Checking for Best Functionality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Springs Imported from Specialized Italian Supplier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Rivets Imported from Specialized Italian Supplier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Quantity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500 Pcs.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Weight (Kg)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26.50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Volume (m</a:t>
                      </a:r>
                      <a:r>
                        <a:rPr lang="en-US" sz="900" b="0" baseline="3000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) 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0.027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dirty="0">
                <a:solidFill>
                  <a:srgbClr val="3F3F3F"/>
                </a:solidFill>
                <a:latin typeface="Calibri"/>
                <a:ea typeface="Calibri"/>
                <a:cs typeface="Calibri"/>
                <a:sym typeface="Calibri"/>
              </a:rPr>
              <a:t>Page 15</a:t>
            </a:r>
            <a:endParaRPr sz="2000" b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92627" y="2523722"/>
            <a:ext cx="3521355" cy="3585771"/>
            <a:chOff x="268802" y="2523722"/>
            <a:chExt cx="3521355" cy="3585771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496391" y="2559491"/>
              <a:ext cx="280325" cy="280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3491933" y="4927308"/>
              <a:ext cx="298224" cy="2982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3501069" y="5831309"/>
              <a:ext cx="278184" cy="27818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68802" y="2523722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84176" y="3510164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281744" y="4120767"/>
              <a:ext cx="253734" cy="2537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284177" y="4913746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276250" y="5381893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478" y="5827555"/>
              <a:ext cx="251133" cy="2511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3484210" y="5411533"/>
              <a:ext cx="300395" cy="2730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3478163" y="4130491"/>
              <a:ext cx="300395" cy="3003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86686" y="3496103"/>
              <a:ext cx="284783" cy="283268"/>
            </a:xfrm>
            <a:prstGeom prst="rect">
              <a:avLst/>
            </a:prstGeom>
          </p:spPr>
        </p:pic>
      </p:grpSp>
      <p:sp>
        <p:nvSpPr>
          <p:cNvPr id="29" name="Rectangle 28">
            <a:extLst>
              <a:ext uri="{FF2B5EF4-FFF2-40B4-BE49-F238E27FC236}">
                <a16:creationId xmlns:a16="http://schemas.microsoft.com/office/drawing/2014/main" id="{92F24E2E-A1F6-442C-924A-F933A4BC7EA7}"/>
              </a:ext>
            </a:extLst>
          </p:cNvPr>
          <p:cNvSpPr/>
          <p:nvPr/>
        </p:nvSpPr>
        <p:spPr>
          <a:xfrm>
            <a:off x="4023360" y="320040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3" name="Table 32">
            <a:extLst>
              <a:ext uri="{FF2B5EF4-FFF2-40B4-BE49-F238E27FC236}">
                <a16:creationId xmlns:a16="http://schemas.microsoft.com/office/drawing/2014/main" id="{DF86DCC4-678A-4584-97E2-B9BEC419FB4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40686555"/>
              </p:ext>
            </p:extLst>
          </p:nvPr>
        </p:nvGraphicFramePr>
        <p:xfrm>
          <a:off x="320040" y="320040"/>
          <a:ext cx="3593942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93942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Sector </a:t>
                      </a: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Model Group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Components for Home Appliances - Gas Cooker Components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Model Group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Oven Hinges – Heating Door - Type HD5x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Family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HDxx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Item Name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Gas Cooker Heating Door Hinge – Model 51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Item Code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HD20</a:t>
                      </a:r>
                      <a:endParaRPr lang="en-US" sz="10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4" name="TextBox 33">
            <a:extLst>
              <a:ext uri="{FF2B5EF4-FFF2-40B4-BE49-F238E27FC236}">
                <a16:creationId xmlns:a16="http://schemas.microsoft.com/office/drawing/2014/main" id="{3A697AE8-4D80-4C58-9E2F-5EAED3D20BB7}"/>
              </a:ext>
            </a:extLst>
          </p:cNvPr>
          <p:cNvSpPr txBox="1"/>
          <p:nvPr/>
        </p:nvSpPr>
        <p:spPr>
          <a:xfrm>
            <a:off x="286825" y="6370829"/>
            <a:ext cx="20028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Spring Wire Diameter=Ø1.60 mm</a:t>
            </a:r>
          </a:p>
          <a:p>
            <a:r>
              <a:rPr lang="en-US" sz="9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Total Number of Coils=11</a:t>
            </a:r>
          </a:p>
        </p:txBody>
      </p:sp>
      <p:pic>
        <p:nvPicPr>
          <p:cNvPr id="26" name="Picture 25" descr="A picture containing indoor, sky&#10;&#10;Description automatically generated">
            <a:extLst>
              <a:ext uri="{FF2B5EF4-FFF2-40B4-BE49-F238E27FC236}">
                <a16:creationId xmlns:a16="http://schemas.microsoft.com/office/drawing/2014/main" id="{E4E32608-30DD-484B-AEA4-C6CEB4C0E492}"/>
              </a:ext>
            </a:extLst>
          </p:cNvPr>
          <p:cNvPicPr>
            <a:picLocks noChangeAspect="1"/>
          </p:cNvPicPr>
          <p:nvPr/>
        </p:nvPicPr>
        <p:blipFill rotWithShape="1">
          <a:blip r:embed="rId18"/>
          <a:srcRect l="14392" t="26860" r="9215" b="26025"/>
          <a:stretch/>
        </p:blipFill>
        <p:spPr>
          <a:xfrm flipH="1">
            <a:off x="4065679" y="655203"/>
            <a:ext cx="2421828" cy="1493639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A9BD4CC4-CE66-4F82-AEEE-2C65CB2F6D8E}"/>
              </a:ext>
            </a:extLst>
          </p:cNvPr>
          <p:cNvPicPr>
            <a:picLocks noChangeAspect="1"/>
          </p:cNvPicPr>
          <p:nvPr/>
        </p:nvPicPr>
        <p:blipFill rotWithShape="1"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7610" b="90411" l="6311" r="94539">
                        <a14:foregroundMark x1="36044" y1="16743" x2="36044" y2="16743"/>
                        <a14:foregroundMark x1="6432" y1="76865" x2="8738" y2="83105"/>
                        <a14:foregroundMark x1="19417" y1="90563" x2="19417" y2="90563"/>
                        <a14:foregroundMark x1="94539" y1="22374" x2="91141" y2="33638"/>
                        <a14:foregroundMark x1="77063" y1="7610" x2="79248" y2="9285"/>
                      </a14:backgroundRemoval>
                    </a14:imgEffect>
                  </a14:imgLayer>
                </a14:imgProps>
              </a:ext>
            </a:extLst>
          </a:blip>
          <a:srcRect l="3371" t="4659" r="1123" b="7031"/>
          <a:stretch/>
        </p:blipFill>
        <p:spPr>
          <a:xfrm>
            <a:off x="4165600" y="6740161"/>
            <a:ext cx="2405575" cy="1773523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id="{2A92BA1F-31CA-4609-917B-9909550AF0E7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470520" y="6785474"/>
            <a:ext cx="3110880" cy="22245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10965482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74511D70-2714-4675-A206-DD004D96095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77687" y="6895620"/>
            <a:ext cx="6102625" cy="2267909"/>
          </a:xfrm>
          <a:prstGeom prst="rect">
            <a:avLst/>
          </a:prstGeom>
        </p:spPr>
      </p:pic>
      <p:graphicFrame>
        <p:nvGraphicFramePr>
          <p:cNvPr id="46" name="Table 45">
            <a:extLst>
              <a:ext uri="{FF2B5EF4-FFF2-40B4-BE49-F238E27FC236}">
                <a16:creationId xmlns:a16="http://schemas.microsoft.com/office/drawing/2014/main" id="{C996B378-9CAE-4783-87E9-9B0D67D407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31053349"/>
              </p:ext>
            </p:extLst>
          </p:nvPr>
        </p:nvGraphicFramePr>
        <p:xfrm>
          <a:off x="3533109" y="2520470"/>
          <a:ext cx="3186328" cy="3644182"/>
        </p:xfrm>
        <a:graphic>
          <a:graphicData uri="http://schemas.openxmlformats.org/drawingml/2006/table">
            <a:tbl>
              <a:tblPr/>
              <a:tblGrid>
                <a:gridCol w="1400841">
                  <a:extLst>
                    <a:ext uri="{9D8B030D-6E8A-4147-A177-3AD203B41FA5}">
                      <a16:colId xmlns:a16="http://schemas.microsoft.com/office/drawing/2014/main" val="3679284601"/>
                    </a:ext>
                  </a:extLst>
                </a:gridCol>
                <a:gridCol w="1339850">
                  <a:extLst>
                    <a:ext uri="{9D8B030D-6E8A-4147-A177-3AD203B41FA5}">
                      <a16:colId xmlns:a16="http://schemas.microsoft.com/office/drawing/2014/main" val="3496772389"/>
                    </a:ext>
                  </a:extLst>
                </a:gridCol>
                <a:gridCol w="445637">
                  <a:extLst>
                    <a:ext uri="{9D8B030D-6E8A-4147-A177-3AD203B41FA5}">
                      <a16:colId xmlns:a16="http://schemas.microsoft.com/office/drawing/2014/main" val="1725910461"/>
                    </a:ext>
                  </a:extLst>
                </a:gridCol>
              </a:tblGrid>
              <a:tr h="19511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إختبارات الجوده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1058253"/>
                  </a:ext>
                </a:extLst>
              </a:tr>
              <a:tr h="795136">
                <a:tc gridSpan="2">
                  <a:txBody>
                    <a:bodyPr/>
                    <a:lstStyle/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جميع الابعاد الخاصة بالمنتجات أثناء الإنتاج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عمل اختبار رذاذ الملح لكل الأجزاء لمدة 48 ساعة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إختبار قوة الإغلاق مع عدد مرات الإغلاق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إختبار السوسته مع عدد مرات الإغلاق ودرجه الحرارة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93547832"/>
                  </a:ext>
                </a:extLst>
              </a:tr>
              <a:tr h="199684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وزن الباب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أقصي حمل 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1866788"/>
                  </a:ext>
                </a:extLst>
              </a:tr>
              <a:tr h="346416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 – 5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068657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التطبيقات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3014999"/>
                  </a:ext>
                </a:extLst>
              </a:tr>
              <a:tr h="48139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60×80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60×90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0249448"/>
                  </a:ext>
                </a:extLst>
              </a:tr>
              <a:tr h="20944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ملحقات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7593164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endParaRPr lang="en-US" sz="9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40558517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العمر الإفتراضي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9933002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00" dirty="0">
                          <a:latin typeface="+mj-lt"/>
                          <a:cs typeface="Times New Roman" panose="02020603050405020304" pitchFamily="18" charset="0"/>
                        </a:rPr>
                        <a:t>10,000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دورة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177199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متوسط درجة الحرارة 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1263180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-30 C° +1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15</a:t>
                      </a:r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C°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166662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CF7C063-5445-4271-BC48-A257DBBDFD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34624462"/>
              </p:ext>
            </p:extLst>
          </p:nvPr>
        </p:nvGraphicFramePr>
        <p:xfrm>
          <a:off x="376378" y="2520470"/>
          <a:ext cx="3124200" cy="3651730"/>
        </p:xfrm>
        <a:graphic>
          <a:graphicData uri="http://schemas.openxmlformats.org/drawingml/2006/table">
            <a:tbl>
              <a:tblPr/>
              <a:tblGrid>
                <a:gridCol w="2690672">
                  <a:extLst>
                    <a:ext uri="{9D8B030D-6E8A-4147-A177-3AD203B41FA5}">
                      <a16:colId xmlns:a16="http://schemas.microsoft.com/office/drawing/2014/main" val="1457824148"/>
                    </a:ext>
                  </a:extLst>
                </a:gridCol>
                <a:gridCol w="433528">
                  <a:extLst>
                    <a:ext uri="{9D8B030D-6E8A-4147-A177-3AD203B41FA5}">
                      <a16:colId xmlns:a16="http://schemas.microsoft.com/office/drawing/2014/main" val="3923836364"/>
                    </a:ext>
                  </a:extLst>
                </a:gridCol>
              </a:tblGrid>
              <a:tr h="22908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المادة الخام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6447345"/>
                  </a:ext>
                </a:extLst>
              </a:tr>
              <a:tr h="8001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DD11  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الجسم الرئيسي: صاج مدرفل على الساخن مزيت مخلل</a:t>
                      </a:r>
                    </a:p>
                    <a:p>
                      <a:pPr algn="r" rtl="0" fontAlgn="ctr"/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DD11  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الذراع الخلفي والامامي: صاج مدرفل على الساخن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   </a:t>
                      </a:r>
                    </a:p>
                    <a:p>
                      <a:pPr algn="r" rtl="0" fontAlgn="ctr"/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B UNI3832 :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السوسته</a:t>
                      </a:r>
                    </a:p>
                    <a:p>
                      <a:pPr algn="r" rtl="0" fontAlgn="ctr"/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Fe CB4FF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&amp;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C35 Temp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: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البرشام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4929120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اللون / التشطيب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3960408"/>
                  </a:ext>
                </a:extLst>
              </a:tr>
              <a:tr h="343858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يتم عمل طلاء كهربائى بالزنك لجميع المكونات بطبقة لا تقل سمكها  </a:t>
                      </a:r>
                    </a:p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عن 25 ميكرون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9159021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مميزات المنتج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2821659"/>
                  </a:ext>
                </a:extLst>
              </a:tr>
              <a:tr h="504123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يتم فحص المنتج كاملا والتأكد من أن كل جزء يقوم بدوره علي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أكمل وجه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البرشام و السوستة المستخدمة من شركة إيطالية متخصصة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8358185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العدد في الكرتونه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63878387"/>
                  </a:ext>
                </a:extLst>
              </a:tr>
              <a:tr h="253443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500 قطعه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4963624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وزن الكرتونه كجم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4299295"/>
                  </a:ext>
                </a:extLst>
              </a:tr>
              <a:tr h="248608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26.50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14163608"/>
                  </a:ext>
                </a:extLst>
              </a:tr>
              <a:tr h="22225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(</a:t>
                      </a: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</a:t>
                      </a:r>
                      <a:r>
                        <a:rPr kumimoji="0" lang="en-US" sz="900" b="0" i="0" u="none" strike="noStrike" kern="0" cap="none" spc="0" normalizeH="0" baseline="30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)</a:t>
                      </a:r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حجم الكرتونة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1325000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0.02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7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548827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صفحة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15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76898860"/>
              </p:ext>
            </p:extLst>
          </p:nvPr>
        </p:nvGraphicFramePr>
        <p:xfrm>
          <a:off x="3095625" y="256097"/>
          <a:ext cx="3334251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4251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القطاع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مكونات للأجهزة المنزلية-مكونات للبوتاجاز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مجموعة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مفصلات باب الفرن- الباب الرئيسي  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عائلة المنتج                                                                             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HDxx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اسم المنتج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r" rtl="1" fontAlgn="base"/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مفصلة باب </a:t>
                      </a:r>
                      <a:r>
                        <a:rPr lang="ar-EG" sz="1000" dirty="0"/>
                        <a:t>تسخين</a:t>
                      </a: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الفرن - موديل 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51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 كود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HD20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134216" y="2945184"/>
            <a:ext cx="3536476" cy="3154450"/>
            <a:chOff x="2998656" y="2895030"/>
            <a:chExt cx="3548546" cy="3250947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6216004" y="2896124"/>
              <a:ext cx="312206" cy="31220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6215062" y="4890726"/>
              <a:ext cx="332140" cy="3321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6221434" y="5836154"/>
              <a:ext cx="309821" cy="3098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998656" y="289503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3004485" y="367707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3008393" y="4303951"/>
              <a:ext cx="282589" cy="28259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3010852" y="4910391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2">
              <a:alphaModFix/>
            </a:blip>
            <a:srcRect/>
            <a:stretch/>
          </p:blipFill>
          <p:spPr>
            <a:xfrm>
              <a:off x="3010896" y="5381723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BEBA8EAE-BF5A-486C-A8C5-ECC9F3942E4B}">
                  <a14:imgProps xmlns:a14="http://schemas.microsoft.com/office/drawing/2010/main">
                    <a14:imgLayer r:embed="rId14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0156" y="5848612"/>
              <a:ext cx="279695" cy="2796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5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6210320" y="5377459"/>
              <a:ext cx="334557" cy="304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6">
              <a:alphaModFix/>
            </a:blip>
            <a:srcRect/>
            <a:stretch/>
          </p:blipFill>
          <p:spPr>
            <a:xfrm>
              <a:off x="6208680" y="4308274"/>
              <a:ext cx="334557" cy="33455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BEBA8EAE-BF5A-486C-A8C5-ECC9F3942E4B}">
                  <a14:imgProps xmlns:a14="http://schemas.microsoft.com/office/drawing/2010/main">
                    <a14:imgLayer r:embed="rId18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218118" y="3660233"/>
              <a:ext cx="317170" cy="315483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6E02D5FC-42F0-4724-B996-3007C3AA491B}"/>
              </a:ext>
            </a:extLst>
          </p:cNvPr>
          <p:cNvSpPr/>
          <p:nvPr/>
        </p:nvSpPr>
        <p:spPr>
          <a:xfrm>
            <a:off x="375553" y="242701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C8795A52-9BF7-4FE3-A93C-EB47976D4B5E}"/>
              </a:ext>
            </a:extLst>
          </p:cNvPr>
          <p:cNvSpPr txBox="1"/>
          <p:nvPr/>
        </p:nvSpPr>
        <p:spPr>
          <a:xfrm>
            <a:off x="-246244" y="6577619"/>
            <a:ext cx="187675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Ø</a:t>
            </a: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1.60</a:t>
            </a:r>
            <a:r>
              <a:rPr kumimoji="0" 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mm</a:t>
            </a: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قطر السوستة = </a:t>
            </a:r>
            <a:endParaRPr kumimoji="0" lang="en-US" sz="9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إجمالى عدد </a:t>
            </a:r>
            <a:r>
              <a:rPr lang="ar-EG" sz="9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اللفات</a:t>
            </a: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=</a:t>
            </a: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11</a:t>
            </a:r>
            <a:endParaRPr kumimoji="0" lang="en-US" sz="9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7658210C-9B42-4A7D-9F50-F10A2ADF8160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408801" y="584695"/>
            <a:ext cx="2420322" cy="14997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1331913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6" name="Table 45">
            <a:extLst>
              <a:ext uri="{FF2B5EF4-FFF2-40B4-BE49-F238E27FC236}">
                <a16:creationId xmlns:a16="http://schemas.microsoft.com/office/drawing/2014/main" id="{C996B378-9CAE-4783-87E9-9B0D67D407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39085542"/>
              </p:ext>
            </p:extLst>
          </p:nvPr>
        </p:nvGraphicFramePr>
        <p:xfrm>
          <a:off x="3533109" y="2520470"/>
          <a:ext cx="3186328" cy="3644182"/>
        </p:xfrm>
        <a:graphic>
          <a:graphicData uri="http://schemas.openxmlformats.org/drawingml/2006/table">
            <a:tbl>
              <a:tblPr/>
              <a:tblGrid>
                <a:gridCol w="1419891">
                  <a:extLst>
                    <a:ext uri="{9D8B030D-6E8A-4147-A177-3AD203B41FA5}">
                      <a16:colId xmlns:a16="http://schemas.microsoft.com/office/drawing/2014/main" val="3679284601"/>
                    </a:ext>
                  </a:extLst>
                </a:gridCol>
                <a:gridCol w="1320800">
                  <a:extLst>
                    <a:ext uri="{9D8B030D-6E8A-4147-A177-3AD203B41FA5}">
                      <a16:colId xmlns:a16="http://schemas.microsoft.com/office/drawing/2014/main" val="3496772389"/>
                    </a:ext>
                  </a:extLst>
                </a:gridCol>
                <a:gridCol w="445637">
                  <a:extLst>
                    <a:ext uri="{9D8B030D-6E8A-4147-A177-3AD203B41FA5}">
                      <a16:colId xmlns:a16="http://schemas.microsoft.com/office/drawing/2014/main" val="1725910461"/>
                    </a:ext>
                  </a:extLst>
                </a:gridCol>
              </a:tblGrid>
              <a:tr h="19511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إختبارات الجوده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1058253"/>
                  </a:ext>
                </a:extLst>
              </a:tr>
              <a:tr h="795136">
                <a:tc gridSpan="2">
                  <a:txBody>
                    <a:bodyPr/>
                    <a:lstStyle/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جميع الابعاد الخاصة بالمنتجات أثناء الإنتاج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عمل اختبار رذاذ الملح لكل الأجزاء لمدة لا تقل عن 48 ساعة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عمل إختبار قوة الإغلاق مع عدد مرات الإغلاق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عمل إختبار السوسته مع عدد مرات الإغلاق ودرجه الحرارة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93547832"/>
                  </a:ext>
                </a:extLst>
              </a:tr>
              <a:tr h="199684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وزن الباب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أقصي حمل 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1866788"/>
                  </a:ext>
                </a:extLst>
              </a:tr>
              <a:tr h="346416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3 – 5.5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24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068657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التطبيقات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3014999"/>
                  </a:ext>
                </a:extLst>
              </a:tr>
              <a:tr h="48139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55×55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60×60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0249448"/>
                  </a:ext>
                </a:extLst>
              </a:tr>
              <a:tr h="20944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ملحقات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7593164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MB10, MB11, MB12 and MB13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40558517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العمر الإفتراضي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9933002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20.000 دورة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177199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متوسط درجة الحرارة 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1263180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-30 C° +115 C°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166662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CF7C063-5445-4271-BC48-A257DBBDFD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79822298"/>
              </p:ext>
            </p:extLst>
          </p:nvPr>
        </p:nvGraphicFramePr>
        <p:xfrm>
          <a:off x="376378" y="2520470"/>
          <a:ext cx="3124200" cy="3651730"/>
        </p:xfrm>
        <a:graphic>
          <a:graphicData uri="http://schemas.openxmlformats.org/drawingml/2006/table">
            <a:tbl>
              <a:tblPr/>
              <a:tblGrid>
                <a:gridCol w="2690672">
                  <a:extLst>
                    <a:ext uri="{9D8B030D-6E8A-4147-A177-3AD203B41FA5}">
                      <a16:colId xmlns:a16="http://schemas.microsoft.com/office/drawing/2014/main" val="1457824148"/>
                    </a:ext>
                  </a:extLst>
                </a:gridCol>
                <a:gridCol w="433528">
                  <a:extLst>
                    <a:ext uri="{9D8B030D-6E8A-4147-A177-3AD203B41FA5}">
                      <a16:colId xmlns:a16="http://schemas.microsoft.com/office/drawing/2014/main" val="3923836364"/>
                    </a:ext>
                  </a:extLst>
                </a:gridCol>
              </a:tblGrid>
              <a:tr h="22908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المادة الخام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6447345"/>
                  </a:ext>
                </a:extLst>
              </a:tr>
              <a:tr h="8001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DD11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الجسم الرئيسي: صاج مدرفل على الساخن مزيت مخلل</a:t>
                      </a:r>
                    </a:p>
                    <a:p>
                      <a:pPr algn="r" rtl="0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DD11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الذراع الخلفي والامامي: 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صاج مدرفل على الساخن</a:t>
                      </a:r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   CB3 UNI3832 :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السوسته</a:t>
                      </a:r>
                    </a:p>
                    <a:p>
                      <a:pPr algn="r" rtl="0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   Fe CB4FF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&amp;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C35 Temp :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البرشام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4929120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اللون / التشطيب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3960408"/>
                  </a:ext>
                </a:extLst>
              </a:tr>
              <a:tr h="343858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يتم عمل طلاء كهربائى بالزنك لجميع المكونات بطبقة لا تقل سمكها  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عن 25 ميكرون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9159021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مميزات المنتج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2821659"/>
                  </a:ext>
                </a:extLst>
              </a:tr>
              <a:tr h="504123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يتم فحص المنتج كاملا والتأكد من أن كل جزء يقوم بدوره علي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أكمل وجه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البرشام و السوستة المستخدمة من شركة إيطالية متخصصة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8358185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العدد في الكرتونه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63878387"/>
                  </a:ext>
                </a:extLst>
              </a:tr>
              <a:tr h="253443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100 قطعه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4963624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وزن الكرتونه كجم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4299295"/>
                  </a:ext>
                </a:extLst>
              </a:tr>
              <a:tr h="248608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20.15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14163608"/>
                  </a:ext>
                </a:extLst>
              </a:tr>
              <a:tr h="22225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(</a:t>
                      </a: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</a:t>
                      </a:r>
                      <a:r>
                        <a:rPr kumimoji="0" lang="en-US" sz="900" b="0" i="0" u="none" strike="noStrike" kern="0" cap="none" spc="0" normalizeH="0" baseline="30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)</a:t>
                      </a:r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حجم الكرتونة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1325000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0.027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548827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صفحة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02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37639304"/>
              </p:ext>
            </p:extLst>
          </p:nvPr>
        </p:nvGraphicFramePr>
        <p:xfrm>
          <a:off x="3095625" y="256097"/>
          <a:ext cx="3334251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4251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القطاع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مكونات للأجهزة المنزلية-مكونات للبوتاجاز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مجموعة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مفصلات باب الفرن - الباب الرئيسي  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عائلة المنتج                                                                             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MHxx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اسم المنتج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r" rtl="1" fontAlgn="base"/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مفصلة باب الفرن الرئيسية – عائلة 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SP01</a:t>
                      </a: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- موديل 43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 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 كود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lvl="0" algn="r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MH43</a:t>
                      </a:r>
                      <a:endParaRPr lang="en-US" sz="10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134216" y="2945184"/>
            <a:ext cx="3536476" cy="3154450"/>
            <a:chOff x="2998656" y="2895030"/>
            <a:chExt cx="3548546" cy="3250947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6216004" y="2896124"/>
              <a:ext cx="312206" cy="31220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6215062" y="4890726"/>
              <a:ext cx="332140" cy="3321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6221434" y="5836154"/>
              <a:ext cx="309821" cy="3098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998656" y="289503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3004485" y="367707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3008393" y="4303951"/>
              <a:ext cx="282589" cy="28259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3010852" y="4910391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3010896" y="5381723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0156" y="5848612"/>
              <a:ext cx="279695" cy="2796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6210320" y="5377459"/>
              <a:ext cx="334557" cy="304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6208680" y="4308274"/>
              <a:ext cx="334557" cy="33455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218118" y="3660233"/>
              <a:ext cx="317170" cy="315483"/>
            </a:xfrm>
            <a:prstGeom prst="rect">
              <a:avLst/>
            </a:prstGeom>
            <a:ln>
              <a:noFill/>
            </a:ln>
          </p:spPr>
        </p:pic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29533FC5-B89E-4228-9C11-66CFCCB0A75D}"/>
              </a:ext>
            </a:extLst>
          </p:cNvPr>
          <p:cNvPicPr>
            <a:picLocks noChangeAspect="1"/>
          </p:cNvPicPr>
          <p:nvPr/>
        </p:nvPicPr>
        <p:blipFill rotWithShape="1">
          <a:blip r:embed="rId18"/>
          <a:srcRect l="7084" t="16633" r="20359" b="15436"/>
          <a:stretch/>
        </p:blipFill>
        <p:spPr>
          <a:xfrm>
            <a:off x="499589" y="231036"/>
            <a:ext cx="2246333" cy="2103120"/>
          </a:xfrm>
          <a:prstGeom prst="rect">
            <a:avLst/>
          </a:prstGeom>
        </p:spPr>
      </p:pic>
      <p:sp>
        <p:nvSpPr>
          <p:cNvPr id="27" name="Rectangle 26">
            <a:extLst>
              <a:ext uri="{FF2B5EF4-FFF2-40B4-BE49-F238E27FC236}">
                <a16:creationId xmlns:a16="http://schemas.microsoft.com/office/drawing/2014/main" id="{6E02D5FC-42F0-4724-B996-3007C3AA491B}"/>
              </a:ext>
            </a:extLst>
          </p:cNvPr>
          <p:cNvSpPr/>
          <p:nvPr/>
        </p:nvSpPr>
        <p:spPr>
          <a:xfrm>
            <a:off x="375553" y="223651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31" name="Picture 30">
            <a:extLst>
              <a:ext uri="{FF2B5EF4-FFF2-40B4-BE49-F238E27FC236}">
                <a16:creationId xmlns:a16="http://schemas.microsoft.com/office/drawing/2014/main" id="{CA85A957-7BDE-4430-A8E7-38307421A210}"/>
              </a:ext>
            </a:extLst>
          </p:cNvPr>
          <p:cNvPicPr>
            <a:picLocks noChangeAspect="1"/>
          </p:cNvPicPr>
          <p:nvPr/>
        </p:nvPicPr>
        <p:blipFill rotWithShape="1">
          <a:blip r:embed="rId19"/>
          <a:srcRect t="677" b="1070"/>
          <a:stretch/>
        </p:blipFill>
        <p:spPr>
          <a:xfrm>
            <a:off x="206929" y="6484305"/>
            <a:ext cx="4526720" cy="3141075"/>
          </a:xfrm>
          <a:prstGeom prst="rect">
            <a:avLst/>
          </a:prstGeom>
        </p:spPr>
      </p:pic>
      <p:pic>
        <p:nvPicPr>
          <p:cNvPr id="32" name="Picture 31">
            <a:extLst>
              <a:ext uri="{FF2B5EF4-FFF2-40B4-BE49-F238E27FC236}">
                <a16:creationId xmlns:a16="http://schemas.microsoft.com/office/drawing/2014/main" id="{3745A664-5051-4013-92A9-754FF08F0754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3945" b="95661" l="7416" r="92135">
                        <a14:foregroundMark x1="53933" y1="4339" x2="56404" y2="8284"/>
                        <a14:foregroundMark x1="8090" y1="60947" x2="7640" y2="69625"/>
                        <a14:foregroundMark x1="74382" y1="93294" x2="89663" y2="89152"/>
                        <a14:foregroundMark x1="89663" y1="89152" x2="92135" y2="78304"/>
                        <a14:foregroundMark x1="92135" y1="78304" x2="89663" y2="73964"/>
                        <a14:foregroundMark x1="80449" y1="94675" x2="83371" y2="95661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664288">
            <a:off x="4590848" y="6511434"/>
            <a:ext cx="2373313" cy="2703977"/>
          </a:xfrm>
          <a:prstGeom prst="rect">
            <a:avLst/>
          </a:prstGeom>
        </p:spPr>
      </p:pic>
      <p:sp>
        <p:nvSpPr>
          <p:cNvPr id="33" name="TextBox 32">
            <a:extLst>
              <a:ext uri="{FF2B5EF4-FFF2-40B4-BE49-F238E27FC236}">
                <a16:creationId xmlns:a16="http://schemas.microsoft.com/office/drawing/2014/main" id="{C8795A52-9BF7-4FE3-A93C-EB47976D4B5E}"/>
              </a:ext>
            </a:extLst>
          </p:cNvPr>
          <p:cNvSpPr txBox="1"/>
          <p:nvPr/>
        </p:nvSpPr>
        <p:spPr>
          <a:xfrm>
            <a:off x="201431" y="6577619"/>
            <a:ext cx="187675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Ø3.20 mm =</a:t>
            </a: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قطر السوستة</a:t>
            </a:r>
            <a:r>
              <a:rPr lang="ar-EG" sz="9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kumimoji="0" lang="en-US" sz="9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إجمالى عدد اللفات </a:t>
            </a:r>
            <a:r>
              <a:rPr kumimoji="0" 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=</a:t>
            </a: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11</a:t>
            </a:r>
          </a:p>
        </p:txBody>
      </p:sp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D4726C76-2645-4846-91B7-67E71CD407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58277143"/>
              </p:ext>
            </p:extLst>
          </p:nvPr>
        </p:nvGraphicFramePr>
        <p:xfrm>
          <a:off x="4146499" y="6245021"/>
          <a:ext cx="1612900" cy="958850"/>
        </p:xfrm>
        <a:graphic>
          <a:graphicData uri="http://schemas.openxmlformats.org/drawingml/2006/table">
            <a:tbl>
              <a:tblPr/>
              <a:tblGrid>
                <a:gridCol w="533400">
                  <a:extLst>
                    <a:ext uri="{9D8B030D-6E8A-4147-A177-3AD203B41FA5}">
                      <a16:colId xmlns:a16="http://schemas.microsoft.com/office/drawing/2014/main" val="2797794582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985386739"/>
                    </a:ext>
                  </a:extLst>
                </a:gridCol>
                <a:gridCol w="393700">
                  <a:extLst>
                    <a:ext uri="{9D8B030D-6E8A-4147-A177-3AD203B41FA5}">
                      <a16:colId xmlns:a16="http://schemas.microsoft.com/office/drawing/2014/main" val="270973906"/>
                    </a:ext>
                  </a:extLst>
                </a:gridCol>
                <a:gridCol w="330200">
                  <a:extLst>
                    <a:ext uri="{9D8B030D-6E8A-4147-A177-3AD203B41FA5}">
                      <a16:colId xmlns:a16="http://schemas.microsoft.com/office/drawing/2014/main" val="3093605234"/>
                    </a:ext>
                  </a:extLst>
                </a:gridCol>
              </a:tblGrid>
              <a:tr h="590550">
                <a:tc>
                  <a:txBody>
                    <a:bodyPr/>
                    <a:lstStyle/>
                    <a:p>
                      <a:pPr algn="ctr" rtl="1" fontAlgn="ctr"/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مكان التثبيت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وزن</a:t>
                      </a:r>
                      <a:b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 الباب </a:t>
                      </a:r>
                      <a:b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(كجم)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قطر</a:t>
                      </a:r>
                      <a:b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 السوستة</a:t>
                      </a:r>
                      <a:b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(مم)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موديل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1027636"/>
                  </a:ext>
                </a:extLst>
              </a:tr>
              <a:tr h="184150">
                <a:tc>
                  <a:txBody>
                    <a:bodyPr/>
                    <a:lstStyle/>
                    <a:p>
                      <a:pPr algn="ctr" fontAlgn="b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يمين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3 - 5.5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3.2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MH43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42004007"/>
                  </a:ext>
                </a:extLst>
              </a:tr>
              <a:tr h="184150">
                <a:tc>
                  <a:txBody>
                    <a:bodyPr/>
                    <a:lstStyle/>
                    <a:p>
                      <a:pPr algn="ctr" fontAlgn="b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شمال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3 - 5.5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3.2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MH44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9277386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2767035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3" name="Table 32">
            <a:extLst>
              <a:ext uri="{FF2B5EF4-FFF2-40B4-BE49-F238E27FC236}">
                <a16:creationId xmlns:a16="http://schemas.microsoft.com/office/drawing/2014/main" id="{7866FA9C-2B31-42BD-98EE-EC0740856F9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9380574"/>
              </p:ext>
            </p:extLst>
          </p:nvPr>
        </p:nvGraphicFramePr>
        <p:xfrm>
          <a:off x="3531462" y="2516615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1314715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  <a:gridCol w="1453531">
                  <a:extLst>
                    <a:ext uri="{9D8B030D-6E8A-4147-A177-3AD203B41FA5}">
                      <a16:colId xmlns:a16="http://schemas.microsoft.com/office/drawing/2014/main" val="419919200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QC test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All Parts Dimension Check During Production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48 Hr. Salt Spray Test for all components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Closing Force VS Working Cycles.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Spring Stiffness VS Working Cycles &amp; Temperature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Door Weight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Dead Load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3.5 – 5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18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Application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60x80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60x90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Accessories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Life Span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 </a:t>
                      </a:r>
                      <a:endParaRPr lang="en-US" sz="9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10,000 Working Cycle.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Working temp (C°)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-30 C° +115 C°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graphicFrame>
        <p:nvGraphicFramePr>
          <p:cNvPr id="34" name="Table 33">
            <a:extLst>
              <a:ext uri="{FF2B5EF4-FFF2-40B4-BE49-F238E27FC236}">
                <a16:creationId xmlns:a16="http://schemas.microsoft.com/office/drawing/2014/main" id="{F2459A00-D825-4898-B50D-2176DE88F63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32029086"/>
              </p:ext>
            </p:extLst>
          </p:nvPr>
        </p:nvGraphicFramePr>
        <p:xfrm>
          <a:off x="313600" y="2516337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2768246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Material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Main Body Hot Rolled Steel – DD11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Front Arm Hot Rolled Steel – DD11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Spring Class B UNI 3832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Rivets Fe CB4FF &amp; C35 Temp.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Color / Finish 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Electroplating White or Yellow Galvanization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Min. Thickness 25 Microns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Key Features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100% Product Checking for Best Functionality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Springs Imported from Specialized Italian Supplier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Rivets Imported from Specialized Italian Supplier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Quantity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500 Pcs.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Weight (Kg)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23.50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Volume (m</a:t>
                      </a:r>
                      <a:r>
                        <a:rPr lang="en-US" sz="900" b="0" baseline="3000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) 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0.027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dirty="0">
                <a:solidFill>
                  <a:srgbClr val="3F3F3F"/>
                </a:solidFill>
                <a:latin typeface="Calibri"/>
                <a:ea typeface="Calibri"/>
                <a:cs typeface="Calibri"/>
                <a:sym typeface="Calibri"/>
              </a:rPr>
              <a:t>Page 16</a:t>
            </a:r>
            <a:endParaRPr sz="2000" b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92627" y="2523722"/>
            <a:ext cx="3521355" cy="3585771"/>
            <a:chOff x="268802" y="2523722"/>
            <a:chExt cx="3521355" cy="3585771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496391" y="2559491"/>
              <a:ext cx="280325" cy="280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3491933" y="4927308"/>
              <a:ext cx="298224" cy="2982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3501069" y="5831309"/>
              <a:ext cx="278184" cy="27818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68802" y="2523722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84176" y="3510164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281744" y="4120767"/>
              <a:ext cx="253734" cy="2537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284177" y="4913746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276250" y="5381893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478" y="5827555"/>
              <a:ext cx="251133" cy="2511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3484210" y="5411533"/>
              <a:ext cx="300395" cy="2730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3478163" y="4130491"/>
              <a:ext cx="300395" cy="3003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86686" y="3496103"/>
              <a:ext cx="284783" cy="283268"/>
            </a:xfrm>
            <a:prstGeom prst="rect">
              <a:avLst/>
            </a:prstGeom>
          </p:spPr>
        </p:pic>
      </p:grpSp>
      <p:pic>
        <p:nvPicPr>
          <p:cNvPr id="27" name="Picture 26" descr="A picture containing wall&#10;&#10;Description automatically generated">
            <a:extLst>
              <a:ext uri="{FF2B5EF4-FFF2-40B4-BE49-F238E27FC236}">
                <a16:creationId xmlns:a16="http://schemas.microsoft.com/office/drawing/2014/main" id="{F8AB6302-D451-45FD-AAE2-E9B4B28D4C9C}"/>
              </a:ext>
            </a:extLst>
          </p:cNvPr>
          <p:cNvPicPr>
            <a:picLocks noChangeAspect="1"/>
          </p:cNvPicPr>
          <p:nvPr/>
        </p:nvPicPr>
        <p:blipFill rotWithShape="1">
          <a:blip r:embed="rId18"/>
          <a:srcRect l="22645" t="30925" r="26977" b="28557"/>
          <a:stretch/>
        </p:blipFill>
        <p:spPr>
          <a:xfrm>
            <a:off x="4040870" y="375963"/>
            <a:ext cx="2444369" cy="1965959"/>
          </a:xfrm>
          <a:prstGeom prst="rect">
            <a:avLst/>
          </a:prstGeom>
        </p:spPr>
      </p:pic>
      <p:pic>
        <p:nvPicPr>
          <p:cNvPr id="29" name="Picture 28">
            <a:extLst>
              <a:ext uri="{FF2B5EF4-FFF2-40B4-BE49-F238E27FC236}">
                <a16:creationId xmlns:a16="http://schemas.microsoft.com/office/drawing/2014/main" id="{FA96912E-9EB2-4C1A-8B83-50F6C717BDA6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9766" b="89844" l="6426" r="93173">
                        <a14:foregroundMark x1="7631" y1="62500" x2="6426" y2="71484"/>
                        <a14:foregroundMark x1="93173" y1="28516" x2="93173" y2="22266"/>
                      </a14:backgroundRemoval>
                    </a14:imgEffect>
                    <a14:imgEffect>
                      <a14:brightnessContrast bright="40000" contrast="-4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138425" y="6470951"/>
            <a:ext cx="2461366" cy="2530561"/>
          </a:xfrm>
          <a:prstGeom prst="rect">
            <a:avLst/>
          </a:prstGeom>
        </p:spPr>
      </p:pic>
      <p:sp>
        <p:nvSpPr>
          <p:cNvPr id="30" name="Rectangle 29">
            <a:extLst>
              <a:ext uri="{FF2B5EF4-FFF2-40B4-BE49-F238E27FC236}">
                <a16:creationId xmlns:a16="http://schemas.microsoft.com/office/drawing/2014/main" id="{2ADBC463-93F9-41C0-AA18-7BBFB94E8DCB}"/>
              </a:ext>
            </a:extLst>
          </p:cNvPr>
          <p:cNvSpPr/>
          <p:nvPr/>
        </p:nvSpPr>
        <p:spPr>
          <a:xfrm>
            <a:off x="4023360" y="320040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2" name="Picture 31">
            <a:extLst>
              <a:ext uri="{FF2B5EF4-FFF2-40B4-BE49-F238E27FC236}">
                <a16:creationId xmlns:a16="http://schemas.microsoft.com/office/drawing/2014/main" id="{459714FF-F651-41C1-8E47-EB3A5764D8F3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1134169" y="6505970"/>
            <a:ext cx="3004256" cy="3063984"/>
          </a:xfrm>
          <a:prstGeom prst="rect">
            <a:avLst/>
          </a:prstGeom>
        </p:spPr>
      </p:pic>
      <p:graphicFrame>
        <p:nvGraphicFramePr>
          <p:cNvPr id="35" name="Table 34">
            <a:extLst>
              <a:ext uri="{FF2B5EF4-FFF2-40B4-BE49-F238E27FC236}">
                <a16:creationId xmlns:a16="http://schemas.microsoft.com/office/drawing/2014/main" id="{727C94CA-2A9E-4BAE-9C1A-8D2FD36A5A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24257668"/>
              </p:ext>
            </p:extLst>
          </p:nvPr>
        </p:nvGraphicFramePr>
        <p:xfrm>
          <a:off x="320040" y="320040"/>
          <a:ext cx="3593942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93942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Sector </a:t>
                      </a: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Model Group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Components for Home Appliances - Gas Cooker Components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Model Group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Oven Hinges – Heating Door - Type HD3x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Family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HDxx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Item Name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Gas Cooker Heating Door Hinge – Model 30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Item Code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HD30</a:t>
                      </a:r>
                      <a:endParaRPr lang="en-US" sz="10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6" name="TextBox 35">
            <a:extLst>
              <a:ext uri="{FF2B5EF4-FFF2-40B4-BE49-F238E27FC236}">
                <a16:creationId xmlns:a16="http://schemas.microsoft.com/office/drawing/2014/main" id="{B80C126C-5309-4DDF-92EA-E673F59F7141}"/>
              </a:ext>
            </a:extLst>
          </p:cNvPr>
          <p:cNvSpPr txBox="1"/>
          <p:nvPr/>
        </p:nvSpPr>
        <p:spPr>
          <a:xfrm>
            <a:off x="286825" y="6370829"/>
            <a:ext cx="20028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Spring Wire Diameter=Ø1.40 mm</a:t>
            </a:r>
          </a:p>
          <a:p>
            <a:r>
              <a:rPr lang="en-US" sz="9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Total Number of Coils=11</a:t>
            </a:r>
          </a:p>
        </p:txBody>
      </p:sp>
    </p:spTree>
    <p:extLst>
      <p:ext uri="{BB962C8B-B14F-4D97-AF65-F5344CB8AC3E}">
        <p14:creationId xmlns:p14="http://schemas.microsoft.com/office/powerpoint/2010/main" val="3691597425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90677303-F53D-4CF4-9590-9467A845250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56657" y="6576307"/>
            <a:ext cx="5468586" cy="3097036"/>
          </a:xfrm>
          <a:prstGeom prst="rect">
            <a:avLst/>
          </a:prstGeom>
        </p:spPr>
      </p:pic>
      <p:graphicFrame>
        <p:nvGraphicFramePr>
          <p:cNvPr id="46" name="Table 45">
            <a:extLst>
              <a:ext uri="{FF2B5EF4-FFF2-40B4-BE49-F238E27FC236}">
                <a16:creationId xmlns:a16="http://schemas.microsoft.com/office/drawing/2014/main" id="{C996B378-9CAE-4783-87E9-9B0D67D407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1723012"/>
              </p:ext>
            </p:extLst>
          </p:nvPr>
        </p:nvGraphicFramePr>
        <p:xfrm>
          <a:off x="3533109" y="2520470"/>
          <a:ext cx="3186328" cy="3644182"/>
        </p:xfrm>
        <a:graphic>
          <a:graphicData uri="http://schemas.openxmlformats.org/drawingml/2006/table">
            <a:tbl>
              <a:tblPr/>
              <a:tblGrid>
                <a:gridCol w="1400841">
                  <a:extLst>
                    <a:ext uri="{9D8B030D-6E8A-4147-A177-3AD203B41FA5}">
                      <a16:colId xmlns:a16="http://schemas.microsoft.com/office/drawing/2014/main" val="3679284601"/>
                    </a:ext>
                  </a:extLst>
                </a:gridCol>
                <a:gridCol w="1339850">
                  <a:extLst>
                    <a:ext uri="{9D8B030D-6E8A-4147-A177-3AD203B41FA5}">
                      <a16:colId xmlns:a16="http://schemas.microsoft.com/office/drawing/2014/main" val="3496772389"/>
                    </a:ext>
                  </a:extLst>
                </a:gridCol>
                <a:gridCol w="445637">
                  <a:extLst>
                    <a:ext uri="{9D8B030D-6E8A-4147-A177-3AD203B41FA5}">
                      <a16:colId xmlns:a16="http://schemas.microsoft.com/office/drawing/2014/main" val="1725910461"/>
                    </a:ext>
                  </a:extLst>
                </a:gridCol>
              </a:tblGrid>
              <a:tr h="19511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إختبارات الجوده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1058253"/>
                  </a:ext>
                </a:extLst>
              </a:tr>
              <a:tr h="795136">
                <a:tc gridSpan="2">
                  <a:txBody>
                    <a:bodyPr/>
                    <a:lstStyle/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جميع الابعاد الخاصة بالمنتجات أثناء الإنتاج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عمل اختبار رذاذ الملح لكل الأجزاء لمدة 48 ساعة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إختبار قوة الإغلاق مع عدد مرات الإغلاق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إختبار السوسته مع عدد مرات الإغلاق ودرجه الحرارة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93547832"/>
                  </a:ext>
                </a:extLst>
              </a:tr>
              <a:tr h="199684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وزن الباب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أقصي حمل 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1866788"/>
                  </a:ext>
                </a:extLst>
              </a:tr>
              <a:tr h="346416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3.5 – 5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18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068657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التطبيقات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3014999"/>
                  </a:ext>
                </a:extLst>
              </a:tr>
              <a:tr h="48139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60×80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60×90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0249448"/>
                  </a:ext>
                </a:extLst>
              </a:tr>
              <a:tr h="20944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ملحقات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7593164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endParaRPr lang="en-US" sz="9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40558517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العمر الإفتراضي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9933002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00" dirty="0">
                          <a:latin typeface="+mj-lt"/>
                          <a:cs typeface="Times New Roman" panose="02020603050405020304" pitchFamily="18" charset="0"/>
                        </a:rPr>
                        <a:t>10,000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دورة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177199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متوسط درجة الحرارة 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1263180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-30 C° +1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15</a:t>
                      </a:r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C°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166662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CF7C063-5445-4271-BC48-A257DBBDFD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85868976"/>
              </p:ext>
            </p:extLst>
          </p:nvPr>
        </p:nvGraphicFramePr>
        <p:xfrm>
          <a:off x="376378" y="2520470"/>
          <a:ext cx="3124200" cy="3651730"/>
        </p:xfrm>
        <a:graphic>
          <a:graphicData uri="http://schemas.openxmlformats.org/drawingml/2006/table">
            <a:tbl>
              <a:tblPr/>
              <a:tblGrid>
                <a:gridCol w="2690672">
                  <a:extLst>
                    <a:ext uri="{9D8B030D-6E8A-4147-A177-3AD203B41FA5}">
                      <a16:colId xmlns:a16="http://schemas.microsoft.com/office/drawing/2014/main" val="1457824148"/>
                    </a:ext>
                  </a:extLst>
                </a:gridCol>
                <a:gridCol w="433528">
                  <a:extLst>
                    <a:ext uri="{9D8B030D-6E8A-4147-A177-3AD203B41FA5}">
                      <a16:colId xmlns:a16="http://schemas.microsoft.com/office/drawing/2014/main" val="3923836364"/>
                    </a:ext>
                  </a:extLst>
                </a:gridCol>
              </a:tblGrid>
              <a:tr h="22908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المادة الخام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6447345"/>
                  </a:ext>
                </a:extLst>
              </a:tr>
              <a:tr h="8001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DD11  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الجسم الرئيسي: صاج مدرفل على الساخن مزيت مخلل</a:t>
                      </a:r>
                    </a:p>
                    <a:p>
                      <a:pPr algn="r" rtl="0" fontAlgn="ctr"/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DD11  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الذراع الخلفي والامامي: صاج مدرفل على الساخن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   </a:t>
                      </a:r>
                    </a:p>
                    <a:p>
                      <a:pPr algn="r" rtl="0" fontAlgn="ctr"/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B UNI3832 :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السوسته</a:t>
                      </a:r>
                    </a:p>
                    <a:p>
                      <a:pPr algn="r" rtl="0" fontAlgn="ctr"/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Fe CB4FF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&amp;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C35 Temp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: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البرشام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4929120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اللون / التشطيب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3960408"/>
                  </a:ext>
                </a:extLst>
              </a:tr>
              <a:tr h="343858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يتم عمل طلاء كهربائى بالزنك لجميع المكونات بطبقة لا تقل سمكها  </a:t>
                      </a:r>
                    </a:p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عن 25 ميكرون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9159021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مميزات المنتج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2821659"/>
                  </a:ext>
                </a:extLst>
              </a:tr>
              <a:tr h="504123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يتم فحص المنتج كاملا والتأكد من أن كل جزء يقوم بدوره علي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أكمل وجه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البرشام و السوستة المستخدمة من شركة إيطالية متخصصة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8358185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العدد في الكرتونه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63878387"/>
                  </a:ext>
                </a:extLst>
              </a:tr>
              <a:tr h="253443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500 قطعه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4963624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وزن الكرتونه كجم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4299295"/>
                  </a:ext>
                </a:extLst>
              </a:tr>
              <a:tr h="248608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23.50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14163608"/>
                  </a:ext>
                </a:extLst>
              </a:tr>
              <a:tr h="22225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(</a:t>
                      </a: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</a:t>
                      </a:r>
                      <a:r>
                        <a:rPr kumimoji="0" lang="en-US" sz="900" b="0" i="0" u="none" strike="noStrike" kern="0" cap="none" spc="0" normalizeH="0" baseline="30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)</a:t>
                      </a:r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حجم الكرتونة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1325000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0.02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7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548827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صفحة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16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59261889"/>
              </p:ext>
            </p:extLst>
          </p:nvPr>
        </p:nvGraphicFramePr>
        <p:xfrm>
          <a:off x="3095625" y="256097"/>
          <a:ext cx="3334251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4251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القطاع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مكونات للأجهزة المنزلية-مكونات للبوتاجاز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مجموعة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مفصلات باب الفرن- الباب الرئيسي  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عائلة المنتج                                                                             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HDxx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اسم المنتج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r" rtl="1" fontAlgn="base"/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مفصلة باب </a:t>
                      </a:r>
                      <a:r>
                        <a:rPr lang="ar-EG" sz="1000" dirty="0"/>
                        <a:t>تسخين</a:t>
                      </a: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الفرن - موديل 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30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 كود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HD30</a:t>
                      </a:r>
                      <a:endParaRPr lang="en-US" sz="10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134216" y="2945184"/>
            <a:ext cx="3536476" cy="3154450"/>
            <a:chOff x="2998656" y="2895030"/>
            <a:chExt cx="3548546" cy="3250947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6216004" y="2896124"/>
              <a:ext cx="312206" cy="31220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6215062" y="4890726"/>
              <a:ext cx="332140" cy="3321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6221434" y="5836154"/>
              <a:ext cx="309821" cy="3098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998656" y="289503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3004485" y="367707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3008393" y="4303951"/>
              <a:ext cx="282589" cy="28259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3010852" y="4910391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2">
              <a:alphaModFix/>
            </a:blip>
            <a:srcRect/>
            <a:stretch/>
          </p:blipFill>
          <p:spPr>
            <a:xfrm>
              <a:off x="3010896" y="5381723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BEBA8EAE-BF5A-486C-A8C5-ECC9F3942E4B}">
                  <a14:imgProps xmlns:a14="http://schemas.microsoft.com/office/drawing/2010/main">
                    <a14:imgLayer r:embed="rId14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0156" y="5848612"/>
              <a:ext cx="279695" cy="2796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5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6210320" y="5377459"/>
              <a:ext cx="334557" cy="304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6">
              <a:alphaModFix/>
            </a:blip>
            <a:srcRect/>
            <a:stretch/>
          </p:blipFill>
          <p:spPr>
            <a:xfrm>
              <a:off x="6208680" y="4308274"/>
              <a:ext cx="334557" cy="33455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BEBA8EAE-BF5A-486C-A8C5-ECC9F3942E4B}">
                  <a14:imgProps xmlns:a14="http://schemas.microsoft.com/office/drawing/2010/main">
                    <a14:imgLayer r:embed="rId18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218118" y="3660233"/>
              <a:ext cx="317170" cy="315483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6E02D5FC-42F0-4724-B996-3007C3AA491B}"/>
              </a:ext>
            </a:extLst>
          </p:cNvPr>
          <p:cNvSpPr/>
          <p:nvPr/>
        </p:nvSpPr>
        <p:spPr>
          <a:xfrm>
            <a:off x="375553" y="242701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C8795A52-9BF7-4FE3-A93C-EB47976D4B5E}"/>
              </a:ext>
            </a:extLst>
          </p:cNvPr>
          <p:cNvSpPr txBox="1"/>
          <p:nvPr/>
        </p:nvSpPr>
        <p:spPr>
          <a:xfrm>
            <a:off x="-246244" y="6577619"/>
            <a:ext cx="187675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Ø</a:t>
            </a: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1.40</a:t>
            </a:r>
            <a:r>
              <a:rPr kumimoji="0" 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mm</a:t>
            </a: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قطر السوستة = </a:t>
            </a:r>
            <a:endParaRPr kumimoji="0" lang="en-US" sz="9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إجمالى عدد اللفات </a:t>
            </a:r>
            <a:r>
              <a:rPr kumimoji="0" 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=</a:t>
            </a: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11</a:t>
            </a:r>
            <a:endParaRPr kumimoji="0" lang="en-US" sz="9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56CCF86D-F7A6-4282-A4BA-80C8F8F3BD4D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408138" y="316125"/>
            <a:ext cx="2444708" cy="1963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72498769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1" name="Table 30">
            <a:extLst>
              <a:ext uri="{FF2B5EF4-FFF2-40B4-BE49-F238E27FC236}">
                <a16:creationId xmlns:a16="http://schemas.microsoft.com/office/drawing/2014/main" id="{81010311-E761-4468-A400-248A30263D8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97379642"/>
              </p:ext>
            </p:extLst>
          </p:nvPr>
        </p:nvGraphicFramePr>
        <p:xfrm>
          <a:off x="3531462" y="2516615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1314715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  <a:gridCol w="1453531">
                  <a:extLst>
                    <a:ext uri="{9D8B030D-6E8A-4147-A177-3AD203B41FA5}">
                      <a16:colId xmlns:a16="http://schemas.microsoft.com/office/drawing/2014/main" val="419919200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QC test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All Parts Dimension Check During Production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48 Hr. Salt Spray Test for all components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Closing Force VS Working Cycles.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Spring Stiffness VS Working Cycles &amp; Temperature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Door Weight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Dead Load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 – 5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Application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60x80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60x90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Accessories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Life Span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 </a:t>
                      </a:r>
                      <a:endParaRPr lang="en-US" sz="9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10,000 Working Cycle.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Working temp (C°)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-30 C° +115 C°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graphicFrame>
        <p:nvGraphicFramePr>
          <p:cNvPr id="32" name="Table 31">
            <a:extLst>
              <a:ext uri="{FF2B5EF4-FFF2-40B4-BE49-F238E27FC236}">
                <a16:creationId xmlns:a16="http://schemas.microsoft.com/office/drawing/2014/main" id="{92B6D41F-0C5B-477D-9FE5-4FF61D1763E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57199596"/>
              </p:ext>
            </p:extLst>
          </p:nvPr>
        </p:nvGraphicFramePr>
        <p:xfrm>
          <a:off x="313600" y="2516337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2768246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Material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Main Body Hot Rolled Steel – DD11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Front Arm Hot Rolled Steel – DD11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Spring Class B UNI 3832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Rivets Fe CB4FF &amp; C35 Temp.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Color / Finish 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Electroplating White or Yellow Galvanization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Min. Thickness 25 Microns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Key Features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100% Product Checking for Best Functionality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Springs Imported from Specialized Italian Supplier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Rivets Imported from Specialized Italian Supplier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Quantity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500 Pcs.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Weight (Kg)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25.82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Volume (m</a:t>
                      </a:r>
                      <a:r>
                        <a:rPr lang="en-US" sz="900" b="0" baseline="3000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) 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0.027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dirty="0">
                <a:solidFill>
                  <a:srgbClr val="3F3F3F"/>
                </a:solidFill>
                <a:latin typeface="Calibri"/>
                <a:ea typeface="Calibri"/>
                <a:cs typeface="Calibri"/>
                <a:sym typeface="Calibri"/>
              </a:rPr>
              <a:t>Page 17</a:t>
            </a:r>
            <a:endParaRPr sz="2000" b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92627" y="2523722"/>
            <a:ext cx="3521355" cy="3585771"/>
            <a:chOff x="268802" y="2523722"/>
            <a:chExt cx="3521355" cy="3585771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496391" y="2559491"/>
              <a:ext cx="280325" cy="280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3491933" y="4927308"/>
              <a:ext cx="298224" cy="2982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3501069" y="5831309"/>
              <a:ext cx="278184" cy="27818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68802" y="2523722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84176" y="3510164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281744" y="4120767"/>
              <a:ext cx="253734" cy="2537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284177" y="4913746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276250" y="5381893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478" y="5827555"/>
              <a:ext cx="251133" cy="2511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3484210" y="5411533"/>
              <a:ext cx="300395" cy="2730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3478163" y="4130491"/>
              <a:ext cx="300395" cy="3003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86686" y="3496103"/>
              <a:ext cx="284783" cy="283268"/>
            </a:xfrm>
            <a:prstGeom prst="rect">
              <a:avLst/>
            </a:prstGeom>
          </p:spPr>
        </p:pic>
      </p:grpSp>
      <p:pic>
        <p:nvPicPr>
          <p:cNvPr id="26" name="Picture 25" descr="A picture containing sky&#10;&#10;Description automatically generated">
            <a:extLst>
              <a:ext uri="{FF2B5EF4-FFF2-40B4-BE49-F238E27FC236}">
                <a16:creationId xmlns:a16="http://schemas.microsoft.com/office/drawing/2014/main" id="{DCD64C29-8A61-4107-B851-C03303F80B45}"/>
              </a:ext>
            </a:extLst>
          </p:cNvPr>
          <p:cNvPicPr>
            <a:picLocks noChangeAspect="1"/>
          </p:cNvPicPr>
          <p:nvPr/>
        </p:nvPicPr>
        <p:blipFill rotWithShape="1">
          <a:blip r:embed="rId18"/>
          <a:srcRect l="5591" t="26105" r="5218" b="27236"/>
          <a:stretch/>
        </p:blipFill>
        <p:spPr>
          <a:xfrm>
            <a:off x="4023359" y="655302"/>
            <a:ext cx="2486819" cy="1300958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id="{578C448C-DC56-4615-AAA1-94314208F100}"/>
              </a:ext>
            </a:extLst>
          </p:cNvPr>
          <p:cNvPicPr>
            <a:picLocks noChangeAspect="1"/>
          </p:cNvPicPr>
          <p:nvPr/>
        </p:nvPicPr>
        <p:blipFill rotWithShape="1"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9711" b="90702" l="1170" r="95906">
                        <a14:foregroundMark x1="5848" y1="72521" x2="5653" y2="80992"/>
                        <a14:foregroundMark x1="1170" y1="79132" x2="2729" y2="80785"/>
                        <a14:foregroundMark x1="17934" y1="90083" x2="18129" y2="90909"/>
                        <a14:foregroundMark x1="95906" y1="28099" x2="91618" y2="43182"/>
                      </a14:backgroundRemoval>
                    </a14:imgEffect>
                    <a14:imgEffect>
                      <a14:brightnessContrast bright="40000" contrast="-40000"/>
                    </a14:imgEffect>
                  </a14:imgLayer>
                </a14:imgProps>
              </a:ext>
            </a:extLst>
          </a:blip>
          <a:srcRect t="13488" b="8316"/>
          <a:stretch/>
        </p:blipFill>
        <p:spPr>
          <a:xfrm>
            <a:off x="4275369" y="7409726"/>
            <a:ext cx="2495345" cy="1840972"/>
          </a:xfrm>
          <a:prstGeom prst="rect">
            <a:avLst/>
          </a:prstGeom>
        </p:spPr>
      </p:pic>
      <p:sp>
        <p:nvSpPr>
          <p:cNvPr id="29" name="Rectangle 28">
            <a:extLst>
              <a:ext uri="{FF2B5EF4-FFF2-40B4-BE49-F238E27FC236}">
                <a16:creationId xmlns:a16="http://schemas.microsoft.com/office/drawing/2014/main" id="{92F24E2E-A1F6-442C-924A-F933A4BC7EA7}"/>
              </a:ext>
            </a:extLst>
          </p:cNvPr>
          <p:cNvSpPr/>
          <p:nvPr/>
        </p:nvSpPr>
        <p:spPr>
          <a:xfrm>
            <a:off x="4023360" y="320040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0" name="Picture 29">
            <a:extLst>
              <a:ext uri="{FF2B5EF4-FFF2-40B4-BE49-F238E27FC236}">
                <a16:creationId xmlns:a16="http://schemas.microsoft.com/office/drawing/2014/main" id="{384EAC2F-9175-478B-897D-CD17AAD15B1B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250305" y="6733655"/>
            <a:ext cx="3331095" cy="2509074"/>
          </a:xfrm>
          <a:prstGeom prst="rect">
            <a:avLst/>
          </a:prstGeom>
        </p:spPr>
      </p:pic>
      <p:graphicFrame>
        <p:nvGraphicFramePr>
          <p:cNvPr id="33" name="Table 32">
            <a:extLst>
              <a:ext uri="{FF2B5EF4-FFF2-40B4-BE49-F238E27FC236}">
                <a16:creationId xmlns:a16="http://schemas.microsoft.com/office/drawing/2014/main" id="{DF86DCC4-678A-4584-97E2-B9BEC419FB4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55430191"/>
              </p:ext>
            </p:extLst>
          </p:nvPr>
        </p:nvGraphicFramePr>
        <p:xfrm>
          <a:off x="320040" y="320040"/>
          <a:ext cx="3593942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93942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Sector </a:t>
                      </a: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Model Group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Components for Home Appliances - Gas Cooker Components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Model Group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Oven Hinges – Heating Door - Type HD4x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Family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HDxx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Item Name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Gas Cooker Heating Door Hinge – Model 41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Item Code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HD41</a:t>
                      </a:r>
                      <a:endParaRPr lang="en-US" sz="10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4" name="TextBox 33">
            <a:extLst>
              <a:ext uri="{FF2B5EF4-FFF2-40B4-BE49-F238E27FC236}">
                <a16:creationId xmlns:a16="http://schemas.microsoft.com/office/drawing/2014/main" id="{3A697AE8-4D80-4C58-9E2F-5EAED3D20BB7}"/>
              </a:ext>
            </a:extLst>
          </p:cNvPr>
          <p:cNvSpPr txBox="1"/>
          <p:nvPr/>
        </p:nvSpPr>
        <p:spPr>
          <a:xfrm>
            <a:off x="286825" y="6370829"/>
            <a:ext cx="20028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Spring Wire Diameter=Ø1.60 mm</a:t>
            </a:r>
          </a:p>
          <a:p>
            <a:r>
              <a:rPr lang="en-US" sz="9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Total Number of Coils=11</a:t>
            </a:r>
          </a:p>
        </p:txBody>
      </p:sp>
      <p:pic>
        <p:nvPicPr>
          <p:cNvPr id="35" name="Picture 34">
            <a:extLst>
              <a:ext uri="{FF2B5EF4-FFF2-40B4-BE49-F238E27FC236}">
                <a16:creationId xmlns:a16="http://schemas.microsoft.com/office/drawing/2014/main" id="{4C6AADE0-545C-4D1E-A27C-403C529CFF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24973" y="6317962"/>
            <a:ext cx="1598068" cy="10970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858612636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98546216"/>
              </p:ext>
            </p:extLst>
          </p:nvPr>
        </p:nvGraphicFramePr>
        <p:xfrm>
          <a:off x="3095625" y="256097"/>
          <a:ext cx="3334251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4251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القطاع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مكونات للأجهزة المنزلية-مكونات للبوتاجاز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مجموعة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مفصلات باب الفرن- الباب الرئيسي  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عائلة المنتج                                                                             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HDxx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اسم المنتج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r" rtl="1" fontAlgn="base"/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مفصلة باب </a:t>
                      </a:r>
                      <a:r>
                        <a:rPr lang="ar-EG" sz="1000" dirty="0"/>
                        <a:t>تسخين</a:t>
                      </a: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الفرن - موديل 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41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 كود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HD41</a:t>
                      </a:r>
                      <a:endParaRPr lang="en-US" sz="10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pic>
        <p:nvPicPr>
          <p:cNvPr id="7" name="Picture 6">
            <a:extLst>
              <a:ext uri="{FF2B5EF4-FFF2-40B4-BE49-F238E27FC236}">
                <a16:creationId xmlns:a16="http://schemas.microsoft.com/office/drawing/2014/main" id="{07699BB2-7E11-4CE1-98EC-32869B96048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1657" y="6761117"/>
            <a:ext cx="6523285" cy="2517866"/>
          </a:xfrm>
          <a:prstGeom prst="rect">
            <a:avLst/>
          </a:prstGeom>
        </p:spPr>
      </p:pic>
      <p:graphicFrame>
        <p:nvGraphicFramePr>
          <p:cNvPr id="46" name="Table 45">
            <a:extLst>
              <a:ext uri="{FF2B5EF4-FFF2-40B4-BE49-F238E27FC236}">
                <a16:creationId xmlns:a16="http://schemas.microsoft.com/office/drawing/2014/main" id="{C996B378-9CAE-4783-87E9-9B0D67D407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3524688"/>
              </p:ext>
            </p:extLst>
          </p:nvPr>
        </p:nvGraphicFramePr>
        <p:xfrm>
          <a:off x="3533109" y="2520470"/>
          <a:ext cx="3186328" cy="3644182"/>
        </p:xfrm>
        <a:graphic>
          <a:graphicData uri="http://schemas.openxmlformats.org/drawingml/2006/table">
            <a:tbl>
              <a:tblPr/>
              <a:tblGrid>
                <a:gridCol w="1400841">
                  <a:extLst>
                    <a:ext uri="{9D8B030D-6E8A-4147-A177-3AD203B41FA5}">
                      <a16:colId xmlns:a16="http://schemas.microsoft.com/office/drawing/2014/main" val="3679284601"/>
                    </a:ext>
                  </a:extLst>
                </a:gridCol>
                <a:gridCol w="1339850">
                  <a:extLst>
                    <a:ext uri="{9D8B030D-6E8A-4147-A177-3AD203B41FA5}">
                      <a16:colId xmlns:a16="http://schemas.microsoft.com/office/drawing/2014/main" val="3496772389"/>
                    </a:ext>
                  </a:extLst>
                </a:gridCol>
                <a:gridCol w="445637">
                  <a:extLst>
                    <a:ext uri="{9D8B030D-6E8A-4147-A177-3AD203B41FA5}">
                      <a16:colId xmlns:a16="http://schemas.microsoft.com/office/drawing/2014/main" val="1725910461"/>
                    </a:ext>
                  </a:extLst>
                </a:gridCol>
              </a:tblGrid>
              <a:tr h="19511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إختبارات الجوده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1058253"/>
                  </a:ext>
                </a:extLst>
              </a:tr>
              <a:tr h="795136">
                <a:tc gridSpan="2">
                  <a:txBody>
                    <a:bodyPr/>
                    <a:lstStyle/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جميع الابعاد الخاصة بالمنتجات أثناء الإنتاج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عمل اختبار رذاذ الملح لكل الأجزاء لمدة 48 ساعة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إختبار قوة الإغلاق مع عدد مرات الإغلاق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إختبار السوسته مع عدد مرات الإغلاق ودرجه الحرارة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93547832"/>
                  </a:ext>
                </a:extLst>
              </a:tr>
              <a:tr h="199684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وزن الباب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أقصي حمل 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1866788"/>
                  </a:ext>
                </a:extLst>
              </a:tr>
              <a:tr h="346416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 – 5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068657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التطبيقات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3014999"/>
                  </a:ext>
                </a:extLst>
              </a:tr>
              <a:tr h="48139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60×80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60×90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0249448"/>
                  </a:ext>
                </a:extLst>
              </a:tr>
              <a:tr h="20944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ملحقات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7593164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endParaRPr lang="en-US" sz="9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40558517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العمر الإفتراضي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9933002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00" dirty="0">
                          <a:latin typeface="+mj-lt"/>
                          <a:cs typeface="Times New Roman" panose="02020603050405020304" pitchFamily="18" charset="0"/>
                        </a:rPr>
                        <a:t>10,000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دورة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177199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متوسط درجة الحرارة 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1263180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-30 C° +1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15</a:t>
                      </a:r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C°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166662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CF7C063-5445-4271-BC48-A257DBBDFD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43884371"/>
              </p:ext>
            </p:extLst>
          </p:nvPr>
        </p:nvGraphicFramePr>
        <p:xfrm>
          <a:off x="376378" y="2520470"/>
          <a:ext cx="3124200" cy="3651730"/>
        </p:xfrm>
        <a:graphic>
          <a:graphicData uri="http://schemas.openxmlformats.org/drawingml/2006/table">
            <a:tbl>
              <a:tblPr/>
              <a:tblGrid>
                <a:gridCol w="2690672">
                  <a:extLst>
                    <a:ext uri="{9D8B030D-6E8A-4147-A177-3AD203B41FA5}">
                      <a16:colId xmlns:a16="http://schemas.microsoft.com/office/drawing/2014/main" val="1457824148"/>
                    </a:ext>
                  </a:extLst>
                </a:gridCol>
                <a:gridCol w="433528">
                  <a:extLst>
                    <a:ext uri="{9D8B030D-6E8A-4147-A177-3AD203B41FA5}">
                      <a16:colId xmlns:a16="http://schemas.microsoft.com/office/drawing/2014/main" val="3923836364"/>
                    </a:ext>
                  </a:extLst>
                </a:gridCol>
              </a:tblGrid>
              <a:tr h="22908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المادة الخام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6447345"/>
                  </a:ext>
                </a:extLst>
              </a:tr>
              <a:tr h="8001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DD11  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الجسم الرئيسي: صاج مدرفل على الساخن مزيت مخلل</a:t>
                      </a:r>
                    </a:p>
                    <a:p>
                      <a:pPr algn="r" rtl="0" fontAlgn="ctr"/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DD11  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الذراع الخلفي والامامي: صاج مدرفل على الساخن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   </a:t>
                      </a:r>
                    </a:p>
                    <a:p>
                      <a:pPr algn="r" rtl="0" fontAlgn="ctr"/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B UNI3832 :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السوسته</a:t>
                      </a:r>
                    </a:p>
                    <a:p>
                      <a:pPr algn="r" rtl="0" fontAlgn="ctr"/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Fe CB4FF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&amp;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C35 Temp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: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البرشام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4929120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اللون / التشطيب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3960408"/>
                  </a:ext>
                </a:extLst>
              </a:tr>
              <a:tr h="343858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يتم عمل طلاء كهربائى بالزنك لجميع المكونات بطبقة لا تقل سمكها  </a:t>
                      </a:r>
                    </a:p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عن 25 ميكرون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9159021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مميزات المنتج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2821659"/>
                  </a:ext>
                </a:extLst>
              </a:tr>
              <a:tr h="504123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يتم فحص المنتج كاملا والتأكد من أن كل جزء يقوم بدوره علي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أكمل وجه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البرشام و السوستة المستخدمة من شركة إيطالية متخصصة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8358185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العدد في الكرتونه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63878387"/>
                  </a:ext>
                </a:extLst>
              </a:tr>
              <a:tr h="253443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500 قطعه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4963624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وزن الكرتونه كجم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4299295"/>
                  </a:ext>
                </a:extLst>
              </a:tr>
              <a:tr h="248608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25.82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14163608"/>
                  </a:ext>
                </a:extLst>
              </a:tr>
              <a:tr h="22225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(</a:t>
                      </a: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</a:t>
                      </a:r>
                      <a:r>
                        <a:rPr kumimoji="0" lang="en-US" sz="900" b="0" i="0" u="none" strike="noStrike" kern="0" cap="none" spc="0" normalizeH="0" baseline="30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)</a:t>
                      </a:r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حجم الكرتونة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1325000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0.02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7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548827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صفحة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17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134216" y="2945184"/>
            <a:ext cx="3536476" cy="3154450"/>
            <a:chOff x="2998656" y="2895030"/>
            <a:chExt cx="3548546" cy="3250947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6216004" y="2896124"/>
              <a:ext cx="312206" cy="31220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6215062" y="4890726"/>
              <a:ext cx="332140" cy="3321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6221434" y="5836154"/>
              <a:ext cx="309821" cy="3098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998656" y="289503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3004485" y="367707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3008393" y="4303951"/>
              <a:ext cx="282589" cy="28259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3010852" y="4910391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2">
              <a:alphaModFix/>
            </a:blip>
            <a:srcRect/>
            <a:stretch/>
          </p:blipFill>
          <p:spPr>
            <a:xfrm>
              <a:off x="3010896" y="5381723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BEBA8EAE-BF5A-486C-A8C5-ECC9F3942E4B}">
                  <a14:imgProps xmlns:a14="http://schemas.microsoft.com/office/drawing/2010/main">
                    <a14:imgLayer r:embed="rId14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0156" y="5848612"/>
              <a:ext cx="279695" cy="2796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5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6210320" y="5377459"/>
              <a:ext cx="334557" cy="304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6">
              <a:alphaModFix/>
            </a:blip>
            <a:srcRect/>
            <a:stretch/>
          </p:blipFill>
          <p:spPr>
            <a:xfrm>
              <a:off x="6208680" y="4308274"/>
              <a:ext cx="334557" cy="33455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BEBA8EAE-BF5A-486C-A8C5-ECC9F3942E4B}">
                  <a14:imgProps xmlns:a14="http://schemas.microsoft.com/office/drawing/2010/main">
                    <a14:imgLayer r:embed="rId18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218118" y="3660233"/>
              <a:ext cx="317170" cy="315483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6E02D5FC-42F0-4724-B996-3007C3AA491B}"/>
              </a:ext>
            </a:extLst>
          </p:cNvPr>
          <p:cNvSpPr/>
          <p:nvPr/>
        </p:nvSpPr>
        <p:spPr>
          <a:xfrm>
            <a:off x="375553" y="242701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C8795A52-9BF7-4FE3-A93C-EB47976D4B5E}"/>
              </a:ext>
            </a:extLst>
          </p:cNvPr>
          <p:cNvSpPr txBox="1"/>
          <p:nvPr/>
        </p:nvSpPr>
        <p:spPr>
          <a:xfrm>
            <a:off x="-246244" y="6577619"/>
            <a:ext cx="187675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Ø</a:t>
            </a: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1.60</a:t>
            </a:r>
            <a:r>
              <a:rPr kumimoji="0" 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mm</a:t>
            </a: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قطر السوستة = </a:t>
            </a:r>
            <a:endParaRPr kumimoji="0" lang="en-US" sz="9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إجمالى عدد اللفات </a:t>
            </a:r>
            <a:r>
              <a:rPr kumimoji="0" 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=</a:t>
            </a: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11</a:t>
            </a:r>
            <a:endParaRPr kumimoji="0" lang="en-US" sz="9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2F0B710B-846A-49C7-A705-8A10A86BE548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399548" y="562829"/>
            <a:ext cx="2434247" cy="1304657"/>
          </a:xfrm>
          <a:prstGeom prst="rect">
            <a:avLst/>
          </a:prstGeom>
        </p:spPr>
      </p:pic>
      <p:graphicFrame>
        <p:nvGraphicFramePr>
          <p:cNvPr id="30" name="Table 29">
            <a:extLst>
              <a:ext uri="{FF2B5EF4-FFF2-40B4-BE49-F238E27FC236}">
                <a16:creationId xmlns:a16="http://schemas.microsoft.com/office/drawing/2014/main" id="{C8A6DA02-27F2-4D54-80BC-0AC947B9853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80524134"/>
              </p:ext>
            </p:extLst>
          </p:nvPr>
        </p:nvGraphicFramePr>
        <p:xfrm>
          <a:off x="4102048" y="6270421"/>
          <a:ext cx="1244825" cy="803479"/>
        </p:xfrm>
        <a:graphic>
          <a:graphicData uri="http://schemas.openxmlformats.org/drawingml/2006/table">
            <a:tbl>
              <a:tblPr/>
              <a:tblGrid>
                <a:gridCol w="410060">
                  <a:extLst>
                    <a:ext uri="{9D8B030D-6E8A-4147-A177-3AD203B41FA5}">
                      <a16:colId xmlns:a16="http://schemas.microsoft.com/office/drawing/2014/main" val="985386739"/>
                    </a:ext>
                  </a:extLst>
                </a:gridCol>
                <a:gridCol w="453995">
                  <a:extLst>
                    <a:ext uri="{9D8B030D-6E8A-4147-A177-3AD203B41FA5}">
                      <a16:colId xmlns:a16="http://schemas.microsoft.com/office/drawing/2014/main" val="270973906"/>
                    </a:ext>
                  </a:extLst>
                </a:gridCol>
                <a:gridCol w="380770">
                  <a:extLst>
                    <a:ext uri="{9D8B030D-6E8A-4147-A177-3AD203B41FA5}">
                      <a16:colId xmlns:a16="http://schemas.microsoft.com/office/drawing/2014/main" val="3093605234"/>
                    </a:ext>
                  </a:extLst>
                </a:gridCol>
              </a:tblGrid>
              <a:tr h="435179">
                <a:tc>
                  <a:txBody>
                    <a:bodyPr/>
                    <a:lstStyle/>
                    <a:p>
                      <a:pPr algn="ctr" rtl="1" fontAlgn="ctr"/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وزن</a:t>
                      </a:r>
                      <a:b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 الباب </a:t>
                      </a:r>
                      <a:b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(كجم)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قطر</a:t>
                      </a:r>
                      <a:b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 السوستة</a:t>
                      </a:r>
                      <a:b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(مم)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موديل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1027636"/>
                  </a:ext>
                </a:extLst>
              </a:tr>
              <a:tr h="184150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3 - 5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1.6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HD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92773861"/>
                  </a:ext>
                </a:extLst>
              </a:tr>
              <a:tr h="184150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5 - 7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ar-EG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+mn-cs"/>
                          <a:sym typeface="Arial"/>
                        </a:rPr>
                        <a:t>2</a:t>
                      </a:r>
                      <a:endParaRPr kumimoji="0" lang="en-US" sz="9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HD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9198020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31045072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1" name="Table 30">
            <a:extLst>
              <a:ext uri="{FF2B5EF4-FFF2-40B4-BE49-F238E27FC236}">
                <a16:creationId xmlns:a16="http://schemas.microsoft.com/office/drawing/2014/main" id="{81010311-E761-4468-A400-248A30263D8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55573351"/>
              </p:ext>
            </p:extLst>
          </p:nvPr>
        </p:nvGraphicFramePr>
        <p:xfrm>
          <a:off x="3531462" y="2516615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1314715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  <a:gridCol w="1453531">
                  <a:extLst>
                    <a:ext uri="{9D8B030D-6E8A-4147-A177-3AD203B41FA5}">
                      <a16:colId xmlns:a16="http://schemas.microsoft.com/office/drawing/2014/main" val="419919200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QC test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All Parts Dimension Check During Production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48 Hr. Salt Spray Test for all components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Closing Force VS Working Cycles.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Spring Stiffness VS Working Cycles &amp; Temperature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Door Weight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Dead Load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 – 6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Application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60x80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60x90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Accessories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Life Span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 </a:t>
                      </a:r>
                      <a:endParaRPr lang="en-US" sz="9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10,000 Working Cycle.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Working temp (C°)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-30 C° +115 C°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graphicFrame>
        <p:nvGraphicFramePr>
          <p:cNvPr id="32" name="Table 31">
            <a:extLst>
              <a:ext uri="{FF2B5EF4-FFF2-40B4-BE49-F238E27FC236}">
                <a16:creationId xmlns:a16="http://schemas.microsoft.com/office/drawing/2014/main" id="{92B6D41F-0C5B-477D-9FE5-4FF61D1763E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53380922"/>
              </p:ext>
            </p:extLst>
          </p:nvPr>
        </p:nvGraphicFramePr>
        <p:xfrm>
          <a:off x="313600" y="2516337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2768246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Material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Main Body Hot Rolled Steel – DD11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Front Arm Hot Rolled Steel – DD11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Spring Class B UNI 3832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Rivets Fe CB4FF &amp; C35 Temp.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Color / Finish 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Electroplating White or Yellow Galvanization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Min. Thickness 25 Microns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Key Features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100% Product Checking for Best Functionality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Springs Imported from Specialized Italian Supplier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Rivets Imported from Specialized Italian Supplier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Quantity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1000 Pcs.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Weight (Kg)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33.75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Volume (m</a:t>
                      </a:r>
                      <a:r>
                        <a:rPr lang="en-US" sz="900" b="0" baseline="3000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) 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0.027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dirty="0">
                <a:solidFill>
                  <a:srgbClr val="3F3F3F"/>
                </a:solidFill>
                <a:latin typeface="Calibri"/>
                <a:ea typeface="Calibri"/>
                <a:cs typeface="Calibri"/>
                <a:sym typeface="Calibri"/>
              </a:rPr>
              <a:t>Page 18</a:t>
            </a:r>
            <a:endParaRPr sz="2000" b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92627" y="2523722"/>
            <a:ext cx="3521355" cy="3585771"/>
            <a:chOff x="268802" y="2523722"/>
            <a:chExt cx="3521355" cy="3585771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496391" y="2559491"/>
              <a:ext cx="280325" cy="280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3491933" y="4927308"/>
              <a:ext cx="298224" cy="2982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3501069" y="5831309"/>
              <a:ext cx="278184" cy="27818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68802" y="2523722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84176" y="3510164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281744" y="4120767"/>
              <a:ext cx="253734" cy="2537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284177" y="4913746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276250" y="5381893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478" y="5827555"/>
              <a:ext cx="251133" cy="2511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3484210" y="5411533"/>
              <a:ext cx="300395" cy="2730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3478163" y="4130491"/>
              <a:ext cx="300395" cy="3003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86686" y="3496103"/>
              <a:ext cx="284783" cy="283268"/>
            </a:xfrm>
            <a:prstGeom prst="rect">
              <a:avLst/>
            </a:prstGeom>
          </p:spPr>
        </p:pic>
      </p:grpSp>
      <p:sp>
        <p:nvSpPr>
          <p:cNvPr id="29" name="Rectangle 28">
            <a:extLst>
              <a:ext uri="{FF2B5EF4-FFF2-40B4-BE49-F238E27FC236}">
                <a16:creationId xmlns:a16="http://schemas.microsoft.com/office/drawing/2014/main" id="{92F24E2E-A1F6-442C-924A-F933A4BC7EA7}"/>
              </a:ext>
            </a:extLst>
          </p:cNvPr>
          <p:cNvSpPr/>
          <p:nvPr/>
        </p:nvSpPr>
        <p:spPr>
          <a:xfrm>
            <a:off x="4023360" y="320040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3" name="Table 32">
            <a:extLst>
              <a:ext uri="{FF2B5EF4-FFF2-40B4-BE49-F238E27FC236}">
                <a16:creationId xmlns:a16="http://schemas.microsoft.com/office/drawing/2014/main" id="{DF86DCC4-678A-4584-97E2-B9BEC419FB4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2334966"/>
              </p:ext>
            </p:extLst>
          </p:nvPr>
        </p:nvGraphicFramePr>
        <p:xfrm>
          <a:off x="320040" y="320040"/>
          <a:ext cx="3593942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93942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Sector </a:t>
                      </a: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Model Group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Components for Home Appliances - Gas Cooker Components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Model Group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Oven Hinges – Heating Door - Type HD5x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Family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HDxx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Item Name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Gas Cooker Heating Door Hinge – Model 51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Item Code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HD52</a:t>
                      </a:r>
                      <a:endParaRPr lang="en-US" sz="10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4" name="TextBox 33">
            <a:extLst>
              <a:ext uri="{FF2B5EF4-FFF2-40B4-BE49-F238E27FC236}">
                <a16:creationId xmlns:a16="http://schemas.microsoft.com/office/drawing/2014/main" id="{3A697AE8-4D80-4C58-9E2F-5EAED3D20BB7}"/>
              </a:ext>
            </a:extLst>
          </p:cNvPr>
          <p:cNvSpPr txBox="1"/>
          <p:nvPr/>
        </p:nvSpPr>
        <p:spPr>
          <a:xfrm>
            <a:off x="320040" y="6358593"/>
            <a:ext cx="20028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Spring Wire Diameter=Ø1.80 mm</a:t>
            </a:r>
          </a:p>
          <a:p>
            <a:r>
              <a:rPr lang="en-US" sz="9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Total Number of Coils=11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0E4E4AC-DA5F-4D1C-A6C2-25F9EB1150FD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 flipH="1">
            <a:off x="4208470" y="362737"/>
            <a:ext cx="2094875" cy="2022638"/>
          </a:xfrm>
          <a:prstGeom prst="rect">
            <a:avLst/>
          </a:prstGeom>
        </p:spPr>
      </p:pic>
      <p:pic>
        <p:nvPicPr>
          <p:cNvPr id="35" name="Picture 34">
            <a:extLst>
              <a:ext uri="{FF2B5EF4-FFF2-40B4-BE49-F238E27FC236}">
                <a16:creationId xmlns:a16="http://schemas.microsoft.com/office/drawing/2014/main" id="{2362C4C5-C6D8-4690-A2A6-E130639F5DB6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4708" b="98539" l="7516" r="94990">
                        <a14:foregroundMark x1="77871" y1="18669" x2="76618" y2="27110"/>
                        <a14:foregroundMark x1="76618" y1="27110" x2="76409" y2="27273"/>
                        <a14:foregroundMark x1="91441" y1="30195" x2="95407" y2="35227"/>
                        <a14:foregroundMark x1="79123" y1="5032" x2="78914" y2="7792"/>
                        <a14:foregroundMark x1="54280" y1="59903" x2="56785" y2="61526"/>
                        <a14:foregroundMark x1="54906" y1="57955" x2="55950" y2="55519"/>
                        <a14:foregroundMark x1="27557" y1="94318" x2="38413" y2="94481"/>
                        <a14:foregroundMark x1="38413" y1="94481" x2="41754" y2="94318"/>
                        <a14:foregroundMark x1="8351" y1="84253" x2="7724" y2="86688"/>
                        <a14:foregroundMark x1="20042" y1="94318" x2="18163" y2="93831"/>
                        <a14:foregroundMark x1="36326" y1="98539" x2="36326" y2="98539"/>
                        <a14:foregroundMark x1="83716" y1="69481" x2="80167" y2="71753"/>
                      </a14:backgroundRemoval>
                    </a14:imgEffect>
                    <a14:imgEffect>
                      <a14:brightnessContrast bright="40000" contrast="-4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686172" y="7024255"/>
            <a:ext cx="1580044" cy="2031956"/>
          </a:xfrm>
          <a:prstGeom prst="rect">
            <a:avLst/>
          </a:prstGeom>
        </p:spPr>
      </p:pic>
      <p:pic>
        <p:nvPicPr>
          <p:cNvPr id="36" name="Picture 35">
            <a:extLst>
              <a:ext uri="{FF2B5EF4-FFF2-40B4-BE49-F238E27FC236}">
                <a16:creationId xmlns:a16="http://schemas.microsoft.com/office/drawing/2014/main" id="{2B650387-3B3C-4747-82BF-1F80BAAD58E7}"/>
              </a:ext>
            </a:extLst>
          </p:cNvPr>
          <p:cNvPicPr>
            <a:picLocks noChangeAspect="1"/>
          </p:cNvPicPr>
          <p:nvPr/>
        </p:nvPicPr>
        <p:blipFill rotWithShape="1">
          <a:blip r:embed="rId21"/>
          <a:srcRect t="1447" b="2456"/>
          <a:stretch/>
        </p:blipFill>
        <p:spPr>
          <a:xfrm>
            <a:off x="672725" y="6681102"/>
            <a:ext cx="2309560" cy="2718262"/>
          </a:xfrm>
          <a:prstGeom prst="rect">
            <a:avLst/>
          </a:prstGeom>
        </p:spPr>
      </p:pic>
      <p:pic>
        <p:nvPicPr>
          <p:cNvPr id="37" name="Picture 36">
            <a:extLst>
              <a:ext uri="{FF2B5EF4-FFF2-40B4-BE49-F238E27FC236}">
                <a16:creationId xmlns:a16="http://schemas.microsoft.com/office/drawing/2014/main" id="{5938EA18-BCBB-4432-89DD-669F2C67BBD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25135" y="6455122"/>
            <a:ext cx="1600393" cy="12803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772200365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2641D143-78E7-409C-AF75-2D8B3F68474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0693" y="6679574"/>
            <a:ext cx="5596613" cy="2719052"/>
          </a:xfrm>
          <a:prstGeom prst="rect">
            <a:avLst/>
          </a:prstGeom>
        </p:spPr>
      </p:pic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صفحة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18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79194042"/>
              </p:ext>
            </p:extLst>
          </p:nvPr>
        </p:nvGraphicFramePr>
        <p:xfrm>
          <a:off x="3095625" y="256097"/>
          <a:ext cx="3334251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4251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القطاع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مكونات للأجهزة المنزلية-مكونات للبوتاجاز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مجموعة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مفصلات باب الفرن- الباب الرئيسي  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عائلة المنتج                                                                             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HDxx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اسم المنتج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r" rtl="1" fontAlgn="base"/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مفصلة باب </a:t>
                      </a:r>
                      <a:r>
                        <a:rPr lang="ar-EG" sz="1000" dirty="0"/>
                        <a:t>تسخين</a:t>
                      </a: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الفرن - موديل 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51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 كود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HD52</a:t>
                      </a:r>
                      <a:endParaRPr lang="en-US" sz="10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134216" y="2945184"/>
            <a:ext cx="3536476" cy="3154450"/>
            <a:chOff x="2998656" y="2895030"/>
            <a:chExt cx="3548546" cy="3250947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6216004" y="2896124"/>
              <a:ext cx="312206" cy="31220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6215062" y="4890726"/>
              <a:ext cx="332140" cy="3321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6221434" y="5836154"/>
              <a:ext cx="309821" cy="3098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998656" y="289503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3004485" y="367707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3008393" y="4303951"/>
              <a:ext cx="282589" cy="28259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3010852" y="4910391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2">
              <a:alphaModFix/>
            </a:blip>
            <a:srcRect/>
            <a:stretch/>
          </p:blipFill>
          <p:spPr>
            <a:xfrm>
              <a:off x="3010896" y="5381723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BEBA8EAE-BF5A-486C-A8C5-ECC9F3942E4B}">
                  <a14:imgProps xmlns:a14="http://schemas.microsoft.com/office/drawing/2010/main">
                    <a14:imgLayer r:embed="rId14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0156" y="5848612"/>
              <a:ext cx="279695" cy="2796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5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6210320" y="5377459"/>
              <a:ext cx="334557" cy="304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6">
              <a:alphaModFix/>
            </a:blip>
            <a:srcRect/>
            <a:stretch/>
          </p:blipFill>
          <p:spPr>
            <a:xfrm>
              <a:off x="6208680" y="4308274"/>
              <a:ext cx="334557" cy="33455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BEBA8EAE-BF5A-486C-A8C5-ECC9F3942E4B}">
                  <a14:imgProps xmlns:a14="http://schemas.microsoft.com/office/drawing/2010/main">
                    <a14:imgLayer r:embed="rId18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218118" y="3660233"/>
              <a:ext cx="317170" cy="315483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6E02D5FC-42F0-4724-B996-3007C3AA491B}"/>
              </a:ext>
            </a:extLst>
          </p:cNvPr>
          <p:cNvSpPr/>
          <p:nvPr/>
        </p:nvSpPr>
        <p:spPr>
          <a:xfrm>
            <a:off x="375553" y="242701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C8795A52-9BF7-4FE3-A93C-EB47976D4B5E}"/>
              </a:ext>
            </a:extLst>
          </p:cNvPr>
          <p:cNvSpPr txBox="1"/>
          <p:nvPr/>
        </p:nvSpPr>
        <p:spPr>
          <a:xfrm>
            <a:off x="-246244" y="6577619"/>
            <a:ext cx="187675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Ø</a:t>
            </a: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1.80</a:t>
            </a:r>
            <a:r>
              <a:rPr kumimoji="0" 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mm</a:t>
            </a: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قطر السوستة = </a:t>
            </a:r>
            <a:endParaRPr kumimoji="0" lang="en-US" sz="9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إجمالى عدد اللفات </a:t>
            </a:r>
            <a:r>
              <a:rPr kumimoji="0" 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=</a:t>
            </a: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11</a:t>
            </a:r>
            <a:endParaRPr kumimoji="0" lang="en-US" sz="9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graphicFrame>
        <p:nvGraphicFramePr>
          <p:cNvPr id="30" name="Table 29">
            <a:extLst>
              <a:ext uri="{FF2B5EF4-FFF2-40B4-BE49-F238E27FC236}">
                <a16:creationId xmlns:a16="http://schemas.microsoft.com/office/drawing/2014/main" id="{C8A6DA02-27F2-4D54-80BC-0AC947B9853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04311772"/>
              </p:ext>
            </p:extLst>
          </p:nvPr>
        </p:nvGraphicFramePr>
        <p:xfrm>
          <a:off x="4102048" y="6270421"/>
          <a:ext cx="1244825" cy="987629"/>
        </p:xfrm>
        <a:graphic>
          <a:graphicData uri="http://schemas.openxmlformats.org/drawingml/2006/table">
            <a:tbl>
              <a:tblPr/>
              <a:tblGrid>
                <a:gridCol w="410060">
                  <a:extLst>
                    <a:ext uri="{9D8B030D-6E8A-4147-A177-3AD203B41FA5}">
                      <a16:colId xmlns:a16="http://schemas.microsoft.com/office/drawing/2014/main" val="985386739"/>
                    </a:ext>
                  </a:extLst>
                </a:gridCol>
                <a:gridCol w="453995">
                  <a:extLst>
                    <a:ext uri="{9D8B030D-6E8A-4147-A177-3AD203B41FA5}">
                      <a16:colId xmlns:a16="http://schemas.microsoft.com/office/drawing/2014/main" val="270973906"/>
                    </a:ext>
                  </a:extLst>
                </a:gridCol>
                <a:gridCol w="380770">
                  <a:extLst>
                    <a:ext uri="{9D8B030D-6E8A-4147-A177-3AD203B41FA5}">
                      <a16:colId xmlns:a16="http://schemas.microsoft.com/office/drawing/2014/main" val="3093605234"/>
                    </a:ext>
                  </a:extLst>
                </a:gridCol>
              </a:tblGrid>
              <a:tr h="435179">
                <a:tc>
                  <a:txBody>
                    <a:bodyPr/>
                    <a:lstStyle/>
                    <a:p>
                      <a:pPr algn="ctr" rtl="1" fontAlgn="ctr"/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وزن</a:t>
                      </a:r>
                      <a:b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 الباب </a:t>
                      </a:r>
                      <a:b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(كجم)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قطر</a:t>
                      </a:r>
                      <a:b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 السوستة</a:t>
                      </a:r>
                      <a:b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(مم)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موديل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1027636"/>
                  </a:ext>
                </a:extLst>
              </a:tr>
              <a:tr h="184150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– 3.5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1.3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HD50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92773861"/>
                  </a:ext>
                </a:extLst>
              </a:tr>
              <a:tr h="184150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3.5 – 4.5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+mn-cs"/>
                          <a:sym typeface="Arial"/>
                        </a:rPr>
                        <a:t>1.5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HD51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91980209"/>
                  </a:ext>
                </a:extLst>
              </a:tr>
              <a:tr h="184150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4 - 6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+mn-cs"/>
                          <a:sym typeface="Arial"/>
                        </a:rPr>
                        <a:t>1.8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HD51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807960407"/>
                  </a:ext>
                </a:extLst>
              </a:tr>
            </a:tbl>
          </a:graphicData>
        </a:graphic>
      </p:graphicFrame>
      <p:pic>
        <p:nvPicPr>
          <p:cNvPr id="4" name="Picture 3">
            <a:extLst>
              <a:ext uri="{FF2B5EF4-FFF2-40B4-BE49-F238E27FC236}">
                <a16:creationId xmlns:a16="http://schemas.microsoft.com/office/drawing/2014/main" id="{38232044-811D-448A-A9D6-FD3E106ED115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570359" y="290284"/>
            <a:ext cx="2097206" cy="2017951"/>
          </a:xfrm>
          <a:prstGeom prst="rect">
            <a:avLst/>
          </a:prstGeom>
        </p:spPr>
      </p:pic>
      <p:graphicFrame>
        <p:nvGraphicFramePr>
          <p:cNvPr id="46" name="Table 45">
            <a:extLst>
              <a:ext uri="{FF2B5EF4-FFF2-40B4-BE49-F238E27FC236}">
                <a16:creationId xmlns:a16="http://schemas.microsoft.com/office/drawing/2014/main" id="{C996B378-9CAE-4783-87E9-9B0D67D407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03368448"/>
              </p:ext>
            </p:extLst>
          </p:nvPr>
        </p:nvGraphicFramePr>
        <p:xfrm>
          <a:off x="3533109" y="2520470"/>
          <a:ext cx="3186328" cy="3644182"/>
        </p:xfrm>
        <a:graphic>
          <a:graphicData uri="http://schemas.openxmlformats.org/drawingml/2006/table">
            <a:tbl>
              <a:tblPr/>
              <a:tblGrid>
                <a:gridCol w="1400841">
                  <a:extLst>
                    <a:ext uri="{9D8B030D-6E8A-4147-A177-3AD203B41FA5}">
                      <a16:colId xmlns:a16="http://schemas.microsoft.com/office/drawing/2014/main" val="3679284601"/>
                    </a:ext>
                  </a:extLst>
                </a:gridCol>
                <a:gridCol w="1339850">
                  <a:extLst>
                    <a:ext uri="{9D8B030D-6E8A-4147-A177-3AD203B41FA5}">
                      <a16:colId xmlns:a16="http://schemas.microsoft.com/office/drawing/2014/main" val="3496772389"/>
                    </a:ext>
                  </a:extLst>
                </a:gridCol>
                <a:gridCol w="445637">
                  <a:extLst>
                    <a:ext uri="{9D8B030D-6E8A-4147-A177-3AD203B41FA5}">
                      <a16:colId xmlns:a16="http://schemas.microsoft.com/office/drawing/2014/main" val="1725910461"/>
                    </a:ext>
                  </a:extLst>
                </a:gridCol>
              </a:tblGrid>
              <a:tr h="19511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إختبارات الجوده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1058253"/>
                  </a:ext>
                </a:extLst>
              </a:tr>
              <a:tr h="795136">
                <a:tc gridSpan="2">
                  <a:txBody>
                    <a:bodyPr/>
                    <a:lstStyle/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جميع الابعاد الخاصة بالمنتجات أثناء الإنتاج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عمل اختبار رذاذ الملح لكل الأجزاء لمدة 48 ساعة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إختبار قوة الإغلاق مع عدد مرات الإغلاق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إختبار السوسته مع عدد مرات الإغلاق ودرجه الحرارة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93547832"/>
                  </a:ext>
                </a:extLst>
              </a:tr>
              <a:tr h="199684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وزن الباب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أقصي حمل 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1866788"/>
                  </a:ext>
                </a:extLst>
              </a:tr>
              <a:tr h="346416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 – 6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068657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التطبيقات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3014999"/>
                  </a:ext>
                </a:extLst>
              </a:tr>
              <a:tr h="48139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60×80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60×90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0249448"/>
                  </a:ext>
                </a:extLst>
              </a:tr>
              <a:tr h="20944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ملحقات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7593164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endParaRPr lang="en-US" sz="9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40558517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العمر الإفتراضي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9933002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00" dirty="0">
                          <a:latin typeface="+mj-lt"/>
                          <a:cs typeface="Times New Roman" panose="02020603050405020304" pitchFamily="18" charset="0"/>
                        </a:rPr>
                        <a:t>10,000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دورة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177199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متوسط درجة الحرارة 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1263180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-30 C° +1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15</a:t>
                      </a:r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C°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166662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CF7C063-5445-4271-BC48-A257DBBDFD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95746374"/>
              </p:ext>
            </p:extLst>
          </p:nvPr>
        </p:nvGraphicFramePr>
        <p:xfrm>
          <a:off x="376378" y="2520470"/>
          <a:ext cx="3124200" cy="3651730"/>
        </p:xfrm>
        <a:graphic>
          <a:graphicData uri="http://schemas.openxmlformats.org/drawingml/2006/table">
            <a:tbl>
              <a:tblPr/>
              <a:tblGrid>
                <a:gridCol w="2690672">
                  <a:extLst>
                    <a:ext uri="{9D8B030D-6E8A-4147-A177-3AD203B41FA5}">
                      <a16:colId xmlns:a16="http://schemas.microsoft.com/office/drawing/2014/main" val="1457824148"/>
                    </a:ext>
                  </a:extLst>
                </a:gridCol>
                <a:gridCol w="433528">
                  <a:extLst>
                    <a:ext uri="{9D8B030D-6E8A-4147-A177-3AD203B41FA5}">
                      <a16:colId xmlns:a16="http://schemas.microsoft.com/office/drawing/2014/main" val="3923836364"/>
                    </a:ext>
                  </a:extLst>
                </a:gridCol>
              </a:tblGrid>
              <a:tr h="22908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المادة الخام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6447345"/>
                  </a:ext>
                </a:extLst>
              </a:tr>
              <a:tr h="8001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DD11  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الجسم الرئيسي: صاج مدرفل على الساخن مزيت مخلل</a:t>
                      </a:r>
                    </a:p>
                    <a:p>
                      <a:pPr algn="r" rtl="0" fontAlgn="ctr"/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DD11  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الذراع الخلفي والامامي: صاج مدرفل على الساخن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   </a:t>
                      </a:r>
                    </a:p>
                    <a:p>
                      <a:pPr algn="r" rtl="0" fontAlgn="ctr"/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B UNI3832 :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السوسته</a:t>
                      </a:r>
                    </a:p>
                    <a:p>
                      <a:pPr algn="r" rtl="0" fontAlgn="ctr"/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Fe CB4FF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&amp;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C35 Temp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: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البرشام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4929120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اللون / التشطيب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3960408"/>
                  </a:ext>
                </a:extLst>
              </a:tr>
              <a:tr h="343858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يتم عمل طلاء كهربائى بالزينك لجميع المكونات بطبقة لا تقل سمكها  </a:t>
                      </a:r>
                    </a:p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عن 25 ميكرون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9159021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مميزات المنتج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2821659"/>
                  </a:ext>
                </a:extLst>
              </a:tr>
              <a:tr h="504123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يتم فحص المنتج كاملا والتأكد من أن كل جزء يقوم بدوره علي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أكمل وجه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البرشام و السوستة المستخدمة من شركة إيطالية متخصصة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8358185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العدد في الكرتونه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63878387"/>
                  </a:ext>
                </a:extLst>
              </a:tr>
              <a:tr h="253443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1000 قطعه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4963624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وزن الكرتونه كجم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4299295"/>
                  </a:ext>
                </a:extLst>
              </a:tr>
              <a:tr h="248608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33.75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14163608"/>
                  </a:ext>
                </a:extLst>
              </a:tr>
              <a:tr h="22225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(</a:t>
                      </a: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</a:t>
                      </a:r>
                      <a:r>
                        <a:rPr kumimoji="0" lang="en-US" sz="900" b="0" i="0" u="none" strike="noStrike" kern="0" cap="none" spc="0" normalizeH="0" baseline="30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)</a:t>
                      </a:r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حجم الكرتونة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1325000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0.02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7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548827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17672673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1" name="Table 30">
            <a:extLst>
              <a:ext uri="{FF2B5EF4-FFF2-40B4-BE49-F238E27FC236}">
                <a16:creationId xmlns:a16="http://schemas.microsoft.com/office/drawing/2014/main" id="{53035C56-2595-4703-A87B-E219085B4FE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05988937"/>
              </p:ext>
            </p:extLst>
          </p:nvPr>
        </p:nvGraphicFramePr>
        <p:xfrm>
          <a:off x="3531462" y="2516615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1314715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  <a:gridCol w="1453531">
                  <a:extLst>
                    <a:ext uri="{9D8B030D-6E8A-4147-A177-3AD203B41FA5}">
                      <a16:colId xmlns:a16="http://schemas.microsoft.com/office/drawing/2014/main" val="419919200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QC test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All Parts Dimension Check During Production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48 Hr. Salt Spray Test for all components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Door Weight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Dead Load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Application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60x80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60x90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Accessories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Life Span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 </a:t>
                      </a:r>
                      <a:endParaRPr lang="en-US" sz="9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Working temp (C°)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-30 C° + 300 C°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graphicFrame>
        <p:nvGraphicFramePr>
          <p:cNvPr id="32" name="Table 31">
            <a:extLst>
              <a:ext uri="{FF2B5EF4-FFF2-40B4-BE49-F238E27FC236}">
                <a16:creationId xmlns:a16="http://schemas.microsoft.com/office/drawing/2014/main" id="{DC9BB044-89EF-4E9D-A004-5025C69DD18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64115725"/>
              </p:ext>
            </p:extLst>
          </p:nvPr>
        </p:nvGraphicFramePr>
        <p:xfrm>
          <a:off x="313600" y="2516337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2768246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Material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Profile Stainless Steel AISI 430 – Food Grade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Fork Profile Stainless Steel AISI 430 – Food Grade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Fork Screw C1008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Handle Black Backlite – High Temperature Resistant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Handle Screw AlSi12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Color / Finish 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Polished Shiny Profile &amp; Fork.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Nickel Chrome for Fork Screw.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Key Features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100% Product Checking for Best Functionality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Profile Imported from Specialized Italian Supplier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Fork Mat Imported from Specialized Italian Supplier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Quantity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100 Pcs.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Weight (Kg)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22.50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Volume (m</a:t>
                      </a:r>
                      <a:r>
                        <a:rPr lang="en-US" sz="900" b="0" baseline="3000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) 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0.07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dirty="0">
                <a:solidFill>
                  <a:srgbClr val="3F3F3F"/>
                </a:solidFill>
                <a:latin typeface="Calibri"/>
                <a:ea typeface="Calibri"/>
                <a:cs typeface="Calibri"/>
                <a:sym typeface="Calibri"/>
              </a:rPr>
              <a:t>Page 19</a:t>
            </a:r>
            <a:endParaRPr sz="2000" b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92627" y="2523722"/>
            <a:ext cx="3521355" cy="3585771"/>
            <a:chOff x="268802" y="2523722"/>
            <a:chExt cx="3521355" cy="3585771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496391" y="2559491"/>
              <a:ext cx="280325" cy="280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3491933" y="4927308"/>
              <a:ext cx="298224" cy="2982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3501069" y="5831309"/>
              <a:ext cx="278184" cy="27818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68802" y="2523722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84176" y="3510164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281744" y="4120767"/>
              <a:ext cx="253734" cy="2537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284177" y="4913746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276250" y="5381893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478" y="5827555"/>
              <a:ext cx="251133" cy="2511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3484210" y="5411533"/>
              <a:ext cx="300395" cy="2730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3478163" y="4130491"/>
              <a:ext cx="300395" cy="3003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86686" y="3496103"/>
              <a:ext cx="284783" cy="283268"/>
            </a:xfrm>
            <a:prstGeom prst="rect">
              <a:avLst/>
            </a:prstGeom>
          </p:spPr>
        </p:pic>
      </p:grpSp>
      <p:pic>
        <p:nvPicPr>
          <p:cNvPr id="27" name="Picture 26" descr="A picture containing sky, wall&#10;&#10;Description automatically generated">
            <a:extLst>
              <a:ext uri="{FF2B5EF4-FFF2-40B4-BE49-F238E27FC236}">
                <a16:creationId xmlns:a16="http://schemas.microsoft.com/office/drawing/2014/main" id="{2C9B85E4-8D09-4CB9-8779-E2A600732674}"/>
              </a:ext>
            </a:extLst>
          </p:cNvPr>
          <p:cNvPicPr>
            <a:picLocks noChangeAspect="1"/>
          </p:cNvPicPr>
          <p:nvPr/>
        </p:nvPicPr>
        <p:blipFill rotWithShape="1">
          <a:blip r:embed="rId18"/>
          <a:srcRect l="10548" t="27524" r="9527" b="24583"/>
          <a:stretch/>
        </p:blipFill>
        <p:spPr>
          <a:xfrm>
            <a:off x="4023360" y="696245"/>
            <a:ext cx="2486561" cy="1490002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id="{230C7BEB-66C0-4A67-B5FB-C71209D96467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5123192" y="7717538"/>
            <a:ext cx="1219427" cy="1268203"/>
          </a:xfrm>
          <a:prstGeom prst="rect">
            <a:avLst/>
          </a:prstGeom>
        </p:spPr>
      </p:pic>
      <p:pic>
        <p:nvPicPr>
          <p:cNvPr id="29" name="Picture 28">
            <a:extLst>
              <a:ext uri="{FF2B5EF4-FFF2-40B4-BE49-F238E27FC236}">
                <a16:creationId xmlns:a16="http://schemas.microsoft.com/office/drawing/2014/main" id="{6C0A2502-DD6D-43E7-A056-F45F3C725F40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672725" y="6433965"/>
            <a:ext cx="5786894" cy="955008"/>
          </a:xfrm>
          <a:prstGeom prst="rect">
            <a:avLst/>
          </a:prstGeom>
        </p:spPr>
      </p:pic>
      <p:sp>
        <p:nvSpPr>
          <p:cNvPr id="30" name="Rectangle 29">
            <a:extLst>
              <a:ext uri="{FF2B5EF4-FFF2-40B4-BE49-F238E27FC236}">
                <a16:creationId xmlns:a16="http://schemas.microsoft.com/office/drawing/2014/main" id="{45C8C6A4-85BA-4AD1-A1CB-8C6F845A2CD0}"/>
              </a:ext>
            </a:extLst>
          </p:cNvPr>
          <p:cNvSpPr/>
          <p:nvPr/>
        </p:nvSpPr>
        <p:spPr>
          <a:xfrm>
            <a:off x="4023360" y="320040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4" name="Picture 33">
            <a:extLst>
              <a:ext uri="{FF2B5EF4-FFF2-40B4-BE49-F238E27FC236}">
                <a16:creationId xmlns:a16="http://schemas.microsoft.com/office/drawing/2014/main" id="{8E5426F0-D51E-43E8-A9DC-E24F2AEB985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7351" y="7717538"/>
            <a:ext cx="3078203" cy="150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35" name="Table 34">
            <a:extLst>
              <a:ext uri="{FF2B5EF4-FFF2-40B4-BE49-F238E27FC236}">
                <a16:creationId xmlns:a16="http://schemas.microsoft.com/office/drawing/2014/main" id="{AAF9C984-14AC-47B7-9740-AA985303292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87231403"/>
              </p:ext>
            </p:extLst>
          </p:nvPr>
        </p:nvGraphicFramePr>
        <p:xfrm>
          <a:off x="320040" y="320040"/>
          <a:ext cx="3593942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93942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Sector </a:t>
                      </a: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Model Group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Components for Home Appliances - Gas Cooker Components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Model Group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Turn Spits – Heating Door - Type Adorn Square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Family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SFxx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Item Name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Turn Spit - Adorn Square – Model 01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Item Code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SF01</a:t>
                      </a:r>
                      <a:endParaRPr lang="en-US" sz="10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38776544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FA117368-BBED-4DE1-ABED-CD1EAAA9D9F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3149" y="6590427"/>
            <a:ext cx="5791702" cy="2554445"/>
          </a:xfrm>
          <a:prstGeom prst="rect">
            <a:avLst/>
          </a:prstGeom>
        </p:spPr>
      </p:pic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صفحة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19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85451490"/>
              </p:ext>
            </p:extLst>
          </p:nvPr>
        </p:nvGraphicFramePr>
        <p:xfrm>
          <a:off x="3095625" y="256097"/>
          <a:ext cx="3334251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4251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القطاع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مكونات للأجهزة المنزلية-مكونات للبوتاجاز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مجموعة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سيخ شواية للبوتاجاز – مربع مجوف 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عائلة المنتج                                                                             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SFxx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اسم المنتج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r" rtl="1" fontAlgn="base"/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سيخ شواية – مربع مجوف - موديل 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01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 كود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SF01</a:t>
                      </a:r>
                      <a:endParaRPr lang="en-US" sz="10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134216" y="2945184"/>
            <a:ext cx="3536476" cy="3154450"/>
            <a:chOff x="2998656" y="2895030"/>
            <a:chExt cx="3548546" cy="3250947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6216004" y="2896124"/>
              <a:ext cx="312206" cy="31220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6215062" y="4890726"/>
              <a:ext cx="332140" cy="3321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6221434" y="5836154"/>
              <a:ext cx="309821" cy="3098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998656" y="289503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3004485" y="367707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3008393" y="4303951"/>
              <a:ext cx="282589" cy="28259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3010852" y="4910391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2">
              <a:alphaModFix/>
            </a:blip>
            <a:srcRect/>
            <a:stretch/>
          </p:blipFill>
          <p:spPr>
            <a:xfrm>
              <a:off x="3010896" y="5381723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BEBA8EAE-BF5A-486C-A8C5-ECC9F3942E4B}">
                  <a14:imgProps xmlns:a14="http://schemas.microsoft.com/office/drawing/2010/main">
                    <a14:imgLayer r:embed="rId14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0156" y="5848612"/>
              <a:ext cx="279695" cy="2796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5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6210320" y="5377459"/>
              <a:ext cx="334557" cy="304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6">
              <a:alphaModFix/>
            </a:blip>
            <a:srcRect/>
            <a:stretch/>
          </p:blipFill>
          <p:spPr>
            <a:xfrm>
              <a:off x="6208680" y="4308274"/>
              <a:ext cx="334557" cy="33455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BEBA8EAE-BF5A-486C-A8C5-ECC9F3942E4B}">
                  <a14:imgProps xmlns:a14="http://schemas.microsoft.com/office/drawing/2010/main">
                    <a14:imgLayer r:embed="rId18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218118" y="3660233"/>
              <a:ext cx="317170" cy="315483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6E02D5FC-42F0-4724-B996-3007C3AA491B}"/>
              </a:ext>
            </a:extLst>
          </p:cNvPr>
          <p:cNvSpPr/>
          <p:nvPr/>
        </p:nvSpPr>
        <p:spPr>
          <a:xfrm>
            <a:off x="375553" y="242701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aphicFrame>
        <p:nvGraphicFramePr>
          <p:cNvPr id="30" name="Table 29">
            <a:extLst>
              <a:ext uri="{FF2B5EF4-FFF2-40B4-BE49-F238E27FC236}">
                <a16:creationId xmlns:a16="http://schemas.microsoft.com/office/drawing/2014/main" id="{C8A6DA02-27F2-4D54-80BC-0AC947B9853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05003963"/>
              </p:ext>
            </p:extLst>
          </p:nvPr>
        </p:nvGraphicFramePr>
        <p:xfrm>
          <a:off x="647700" y="7867649"/>
          <a:ext cx="2628898" cy="1277223"/>
        </p:xfrm>
        <a:graphic>
          <a:graphicData uri="http://schemas.openxmlformats.org/drawingml/2006/table">
            <a:tbl>
              <a:tblPr/>
              <a:tblGrid>
                <a:gridCol w="537293">
                  <a:extLst>
                    <a:ext uri="{9D8B030D-6E8A-4147-A177-3AD203B41FA5}">
                      <a16:colId xmlns:a16="http://schemas.microsoft.com/office/drawing/2014/main" val="985386739"/>
                    </a:ext>
                  </a:extLst>
                </a:gridCol>
                <a:gridCol w="594860">
                  <a:extLst>
                    <a:ext uri="{9D8B030D-6E8A-4147-A177-3AD203B41FA5}">
                      <a16:colId xmlns:a16="http://schemas.microsoft.com/office/drawing/2014/main" val="270973906"/>
                    </a:ext>
                  </a:extLst>
                </a:gridCol>
                <a:gridCol w="498915">
                  <a:extLst>
                    <a:ext uri="{9D8B030D-6E8A-4147-A177-3AD203B41FA5}">
                      <a16:colId xmlns:a16="http://schemas.microsoft.com/office/drawing/2014/main" val="3093605234"/>
                    </a:ext>
                  </a:extLst>
                </a:gridCol>
                <a:gridCol w="498915">
                  <a:extLst>
                    <a:ext uri="{9D8B030D-6E8A-4147-A177-3AD203B41FA5}">
                      <a16:colId xmlns:a16="http://schemas.microsoft.com/office/drawing/2014/main" val="2347055855"/>
                    </a:ext>
                  </a:extLst>
                </a:gridCol>
                <a:gridCol w="498915">
                  <a:extLst>
                    <a:ext uri="{9D8B030D-6E8A-4147-A177-3AD203B41FA5}">
                      <a16:colId xmlns:a16="http://schemas.microsoft.com/office/drawing/2014/main" val="2216773587"/>
                    </a:ext>
                  </a:extLst>
                </a:gridCol>
              </a:tblGrid>
              <a:tr h="474339">
                <a:tc>
                  <a:txBody>
                    <a:bodyPr/>
                    <a:lstStyle/>
                    <a:p>
                      <a:pPr algn="ctr" rtl="1" fontAlgn="ctr"/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حجم الفرن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ل1</a:t>
                      </a:r>
                      <a:b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(مم)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موديل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عدد الشوكات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النوع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1027636"/>
                  </a:ext>
                </a:extLst>
              </a:tr>
              <a:tr h="200721">
                <a:tc>
                  <a:txBody>
                    <a:bodyPr/>
                    <a:lstStyle/>
                    <a:p>
                      <a:pPr algn="ctr" fontAlgn="b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60×80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543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SF01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algn="ctr" fontAlgn="b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مربع مجوف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92773861"/>
                  </a:ext>
                </a:extLst>
              </a:tr>
              <a:tr h="200721">
                <a:tc>
                  <a:txBody>
                    <a:bodyPr/>
                    <a:lstStyle/>
                    <a:p>
                      <a:pPr algn="ctr" fontAlgn="b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60×90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ar-EG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+mn-cs"/>
                          <a:sym typeface="Arial"/>
                        </a:rPr>
                        <a:t>614</a:t>
                      </a:r>
                      <a:endParaRPr kumimoji="0" lang="en-US" sz="9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SF02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fontAlgn="b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91980209"/>
                  </a:ext>
                </a:extLst>
              </a:tr>
              <a:tr h="200721"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ar-EG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+mn-cs"/>
                          <a:sym typeface="Arial"/>
                        </a:rPr>
                        <a:t>60×80</a:t>
                      </a:r>
                      <a:endParaRPr kumimoji="0" lang="en-US" sz="9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ar-EG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+mn-cs"/>
                          <a:sym typeface="Arial"/>
                        </a:rPr>
                        <a:t>520</a:t>
                      </a:r>
                      <a:endParaRPr kumimoji="0" lang="en-US" sz="9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SF13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fontAlgn="b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807960407"/>
                  </a:ext>
                </a:extLst>
              </a:tr>
              <a:tr h="200721">
                <a:tc>
                  <a:txBody>
                    <a:bodyPr/>
                    <a:lstStyle/>
                    <a:p>
                      <a:pPr algn="ctr" fontAlgn="b"/>
                      <a:r>
                        <a:rPr kumimoji="0" lang="ar-EG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+mn-cs"/>
                          <a:sym typeface="Arial"/>
                        </a:rPr>
                        <a:t>60×90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+mn-cs"/>
                          <a:sym typeface="Arial"/>
                        </a:rPr>
                        <a:t>540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SF43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fontAlgn="b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94821303"/>
                  </a:ext>
                </a:extLst>
              </a:tr>
            </a:tbl>
          </a:graphicData>
        </a:graphic>
      </p:graphicFrame>
      <p:graphicFrame>
        <p:nvGraphicFramePr>
          <p:cNvPr id="46" name="Table 45">
            <a:extLst>
              <a:ext uri="{FF2B5EF4-FFF2-40B4-BE49-F238E27FC236}">
                <a16:creationId xmlns:a16="http://schemas.microsoft.com/office/drawing/2014/main" id="{C996B378-9CAE-4783-87E9-9B0D67D407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14010970"/>
              </p:ext>
            </p:extLst>
          </p:nvPr>
        </p:nvGraphicFramePr>
        <p:xfrm>
          <a:off x="3533109" y="2520470"/>
          <a:ext cx="3186328" cy="3644182"/>
        </p:xfrm>
        <a:graphic>
          <a:graphicData uri="http://schemas.openxmlformats.org/drawingml/2006/table">
            <a:tbl>
              <a:tblPr/>
              <a:tblGrid>
                <a:gridCol w="1400841">
                  <a:extLst>
                    <a:ext uri="{9D8B030D-6E8A-4147-A177-3AD203B41FA5}">
                      <a16:colId xmlns:a16="http://schemas.microsoft.com/office/drawing/2014/main" val="3679284601"/>
                    </a:ext>
                  </a:extLst>
                </a:gridCol>
                <a:gridCol w="1339850">
                  <a:extLst>
                    <a:ext uri="{9D8B030D-6E8A-4147-A177-3AD203B41FA5}">
                      <a16:colId xmlns:a16="http://schemas.microsoft.com/office/drawing/2014/main" val="3496772389"/>
                    </a:ext>
                  </a:extLst>
                </a:gridCol>
                <a:gridCol w="445637">
                  <a:extLst>
                    <a:ext uri="{9D8B030D-6E8A-4147-A177-3AD203B41FA5}">
                      <a16:colId xmlns:a16="http://schemas.microsoft.com/office/drawing/2014/main" val="1725910461"/>
                    </a:ext>
                  </a:extLst>
                </a:gridCol>
              </a:tblGrid>
              <a:tr h="19511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إختبارات الجوده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1058253"/>
                  </a:ext>
                </a:extLst>
              </a:tr>
              <a:tr h="795136">
                <a:tc gridSpan="2">
                  <a:txBody>
                    <a:bodyPr/>
                    <a:lstStyle/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جميع الابعاد الخاصة بالمنتجات أثناء الإنتاج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عمل اختبار رذاذ الملح لكل الأجزاء لمدة 48 ساعة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93547832"/>
                  </a:ext>
                </a:extLst>
              </a:tr>
              <a:tr h="199684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وزن الباب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أقصي حمل 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1866788"/>
                  </a:ext>
                </a:extLst>
              </a:tr>
              <a:tr h="346416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068657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التطبيقات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3014999"/>
                  </a:ext>
                </a:extLst>
              </a:tr>
              <a:tr h="48139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60×80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60×90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0249448"/>
                  </a:ext>
                </a:extLst>
              </a:tr>
              <a:tr h="20944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ملحقات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7593164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endParaRPr lang="en-US" sz="9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40558517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العمر الإفتراضي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9933002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-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177199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متوسط درجة الحرارة 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1263180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-30 C° +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300 </a:t>
                      </a:r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C°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166662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CF7C063-5445-4271-BC48-A257DBBDFD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62699686"/>
              </p:ext>
            </p:extLst>
          </p:nvPr>
        </p:nvGraphicFramePr>
        <p:xfrm>
          <a:off x="376378" y="2520470"/>
          <a:ext cx="3124200" cy="3651730"/>
        </p:xfrm>
        <a:graphic>
          <a:graphicData uri="http://schemas.openxmlformats.org/drawingml/2006/table">
            <a:tbl>
              <a:tblPr/>
              <a:tblGrid>
                <a:gridCol w="2690672">
                  <a:extLst>
                    <a:ext uri="{9D8B030D-6E8A-4147-A177-3AD203B41FA5}">
                      <a16:colId xmlns:a16="http://schemas.microsoft.com/office/drawing/2014/main" val="1457824148"/>
                    </a:ext>
                  </a:extLst>
                </a:gridCol>
                <a:gridCol w="433528">
                  <a:extLst>
                    <a:ext uri="{9D8B030D-6E8A-4147-A177-3AD203B41FA5}">
                      <a16:colId xmlns:a16="http://schemas.microsoft.com/office/drawing/2014/main" val="3923836364"/>
                    </a:ext>
                  </a:extLst>
                </a:gridCol>
              </a:tblGrid>
              <a:tr h="22908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المادة الخام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6447345"/>
                  </a:ext>
                </a:extLst>
              </a:tr>
              <a:tr h="80010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خام سيخ الشواية بروفيل إستانلس 430 درجة مخصوصة للأكل</a:t>
                      </a:r>
                    </a:p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خام الشوكة إستانلس 430 درجة مخصوصة للأكل</a:t>
                      </a:r>
                    </a:p>
                    <a:p>
                      <a:pPr algn="r" rtl="1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مسمار الشوكة حديد 1008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C</a:t>
                      </a:r>
                      <a:endParaRPr lang="ar-EG" sz="950" b="0" i="0" u="none" strike="noStrike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مقبض بكاليت مقاوم للحرارة الشديدة</a:t>
                      </a:r>
                    </a:p>
                    <a:p>
                      <a:pPr algn="r" rtl="1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خام الفتيل الومينيوم 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AlSi12</a:t>
                      </a:r>
                      <a:endParaRPr lang="ar-EG" sz="950" b="0" i="0" u="none" strike="noStrike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4929120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اللون / التشطيب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3960408"/>
                  </a:ext>
                </a:extLst>
              </a:tr>
              <a:tr h="343858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خام السيخ و الشوكة مصنفر و ملمع</a:t>
                      </a:r>
                    </a:p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مسمار الشوكة مطلى كهربائيا بالنيكل الكروم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9159021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مميزات المنتج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2821659"/>
                  </a:ext>
                </a:extLst>
              </a:tr>
              <a:tr h="504123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يتم فحص المنتج بنسبة 100%</a:t>
                      </a:r>
                    </a:p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خام سيخ الشواية الشوكة مستورد من شركة إيطالية متخصصة</a:t>
                      </a:r>
                    </a:p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خام الشوكة من درجة مخصصة للأكل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8358185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العدد في الكرتونه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63878387"/>
                  </a:ext>
                </a:extLst>
              </a:tr>
              <a:tr h="253443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100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قطعه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4963624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وزن الكرتونه كجم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4299295"/>
                  </a:ext>
                </a:extLst>
              </a:tr>
              <a:tr h="248608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22.50 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14163608"/>
                  </a:ext>
                </a:extLst>
              </a:tr>
              <a:tr h="22225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(</a:t>
                      </a: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</a:t>
                      </a:r>
                      <a:r>
                        <a:rPr kumimoji="0" lang="en-US" sz="900" b="0" i="0" u="none" strike="noStrike" kern="0" cap="none" spc="0" normalizeH="0" baseline="30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)</a:t>
                      </a:r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حجم الكرتونة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1325000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0.07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5488275"/>
                  </a:ext>
                </a:extLst>
              </a:tr>
            </a:tbl>
          </a:graphicData>
        </a:graphic>
      </p:graphicFrame>
      <p:pic>
        <p:nvPicPr>
          <p:cNvPr id="5" name="Picture 4">
            <a:extLst>
              <a:ext uri="{FF2B5EF4-FFF2-40B4-BE49-F238E27FC236}">
                <a16:creationId xmlns:a16="http://schemas.microsoft.com/office/drawing/2014/main" id="{2A6F8806-3E38-4B57-A79D-416395768709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441376" y="581646"/>
            <a:ext cx="2381337" cy="14936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28932350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3" name="Table 32">
            <a:extLst>
              <a:ext uri="{FF2B5EF4-FFF2-40B4-BE49-F238E27FC236}">
                <a16:creationId xmlns:a16="http://schemas.microsoft.com/office/drawing/2014/main" id="{0F2A6F49-B8FF-4509-88C0-48663924AC5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26906289"/>
              </p:ext>
            </p:extLst>
          </p:nvPr>
        </p:nvGraphicFramePr>
        <p:xfrm>
          <a:off x="3531462" y="2516615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1314715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  <a:gridCol w="1453531">
                  <a:extLst>
                    <a:ext uri="{9D8B030D-6E8A-4147-A177-3AD203B41FA5}">
                      <a16:colId xmlns:a16="http://schemas.microsoft.com/office/drawing/2014/main" val="419919200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QC test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All Parts Dimension Check During Production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48 Hr. Salt Spray Test for all components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Door Weight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Dead Load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Application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60x80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60x90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Accessories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Life Span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 </a:t>
                      </a:r>
                      <a:endParaRPr lang="en-US" sz="9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Working temp (C°)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-30 C° + 300 C°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graphicFrame>
        <p:nvGraphicFramePr>
          <p:cNvPr id="53" name="Table 52">
            <a:extLst>
              <a:ext uri="{FF2B5EF4-FFF2-40B4-BE49-F238E27FC236}">
                <a16:creationId xmlns:a16="http://schemas.microsoft.com/office/drawing/2014/main" id="{1F4309E3-52D4-4CC0-A4CC-17BDADB3038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14110279"/>
              </p:ext>
            </p:extLst>
          </p:nvPr>
        </p:nvGraphicFramePr>
        <p:xfrm>
          <a:off x="313600" y="2516337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2768246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Material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Profile Stainless Steel AISI 430 – Food Grade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Fork Profile Stainless Steel AISI 430 – Food Grade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Fork Screw C1008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Handle Black Backlite – High Temperature Resistant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Handle Screw AlSi12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Color / Finish 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Polished Shiny Profile &amp; Fork.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Nickel Chrome for Fork Screw.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Key Features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100% Product Checking for Best Functionality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Profile Imported from Specialized Italian Supplier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Fork Mat Imported from Specialized Italian Supplier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Quantity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100 Pcs.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Weight (Kg)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26.85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Volume (m</a:t>
                      </a:r>
                      <a:r>
                        <a:rPr lang="en-US" sz="900" b="0" baseline="3000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) 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0.07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dirty="0">
                <a:solidFill>
                  <a:srgbClr val="3F3F3F"/>
                </a:solidFill>
                <a:latin typeface="Calibri"/>
                <a:ea typeface="Calibri"/>
                <a:cs typeface="Calibri"/>
                <a:sym typeface="Calibri"/>
              </a:rPr>
              <a:t>Page 20</a:t>
            </a:r>
            <a:endParaRPr sz="2000" b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92627" y="2523722"/>
            <a:ext cx="3521355" cy="3585771"/>
            <a:chOff x="268802" y="2523722"/>
            <a:chExt cx="3521355" cy="3585771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496391" y="2559491"/>
              <a:ext cx="280325" cy="280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3491933" y="4927308"/>
              <a:ext cx="298224" cy="2982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3501069" y="5831309"/>
              <a:ext cx="278184" cy="27818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68802" y="2523722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84176" y="3510164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281744" y="4120767"/>
              <a:ext cx="253734" cy="2537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284177" y="4913746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276250" y="5381893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478" y="5827555"/>
              <a:ext cx="251133" cy="2511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3484210" y="5411533"/>
              <a:ext cx="300395" cy="2730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3478163" y="4130491"/>
              <a:ext cx="300395" cy="3003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86686" y="3496103"/>
              <a:ext cx="284783" cy="283268"/>
            </a:xfrm>
            <a:prstGeom prst="rect">
              <a:avLst/>
            </a:prstGeom>
          </p:spPr>
        </p:pic>
      </p:grpSp>
      <p:pic>
        <p:nvPicPr>
          <p:cNvPr id="30" name="Picture 29">
            <a:extLst>
              <a:ext uri="{FF2B5EF4-FFF2-40B4-BE49-F238E27FC236}">
                <a16:creationId xmlns:a16="http://schemas.microsoft.com/office/drawing/2014/main" id="{11A262D2-7D0E-4A17-B57D-4D77BAE2553C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5067112" y="7712745"/>
            <a:ext cx="1127759" cy="1169683"/>
          </a:xfrm>
          <a:prstGeom prst="rect">
            <a:avLst/>
          </a:prstGeom>
        </p:spPr>
      </p:pic>
      <p:sp>
        <p:nvSpPr>
          <p:cNvPr id="29" name="Rectangle 28">
            <a:extLst>
              <a:ext uri="{FF2B5EF4-FFF2-40B4-BE49-F238E27FC236}">
                <a16:creationId xmlns:a16="http://schemas.microsoft.com/office/drawing/2014/main" id="{4ABF4C46-54B2-44F8-A458-37F07A45A5E9}"/>
              </a:ext>
            </a:extLst>
          </p:cNvPr>
          <p:cNvSpPr/>
          <p:nvPr/>
        </p:nvSpPr>
        <p:spPr>
          <a:xfrm>
            <a:off x="4023360" y="320040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4945569F-654D-44E8-8C69-277135261A61}"/>
              </a:ext>
            </a:extLst>
          </p:cNvPr>
          <p:cNvGrpSpPr/>
          <p:nvPr/>
        </p:nvGrpSpPr>
        <p:grpSpPr>
          <a:xfrm>
            <a:off x="392627" y="2523722"/>
            <a:ext cx="3521355" cy="3585771"/>
            <a:chOff x="268802" y="2523722"/>
            <a:chExt cx="3521355" cy="3585771"/>
          </a:xfrm>
        </p:grpSpPr>
        <p:pic>
          <p:nvPicPr>
            <p:cNvPr id="35" name="Google Shape;89;p14" descr="https://technopyramids.com/uploads/images/20161230/58666e96a4bdf142630.png">
              <a:extLst>
                <a:ext uri="{FF2B5EF4-FFF2-40B4-BE49-F238E27FC236}">
                  <a16:creationId xmlns:a16="http://schemas.microsoft.com/office/drawing/2014/main" id="{561B8A95-0B96-42A6-A758-82B011264E72}"/>
                </a:ext>
              </a:extLst>
            </p:cNvPr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496391" y="2559491"/>
              <a:ext cx="280325" cy="280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6" name="Google Shape;345;p18">
              <a:extLst>
                <a:ext uri="{FF2B5EF4-FFF2-40B4-BE49-F238E27FC236}">
                  <a16:creationId xmlns:a16="http://schemas.microsoft.com/office/drawing/2014/main" id="{FFBA03AF-2D4F-4467-8C54-5B1016D4AC9C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3491933" y="4927308"/>
              <a:ext cx="298224" cy="2982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7" name="Google Shape;347;p18">
              <a:extLst>
                <a:ext uri="{FF2B5EF4-FFF2-40B4-BE49-F238E27FC236}">
                  <a16:creationId xmlns:a16="http://schemas.microsoft.com/office/drawing/2014/main" id="{DEB9A9C7-D437-4186-B1EF-C804D967E3E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3501069" y="5831309"/>
              <a:ext cx="278184" cy="27818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38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7DC35A-F4AB-4CAD-B560-B8A8F0F8C302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68802" y="2523722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0" name="Google Shape;116;p14">
              <a:extLst>
                <a:ext uri="{FF2B5EF4-FFF2-40B4-BE49-F238E27FC236}">
                  <a16:creationId xmlns:a16="http://schemas.microsoft.com/office/drawing/2014/main" id="{BC63D343-4861-40C1-A3AE-2770680EDC5D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84176" y="3510164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1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F45B638-2AC1-48E1-8800-34B289AE1A75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281744" y="4120767"/>
              <a:ext cx="253734" cy="2537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2" name="Google Shape;343;p18">
              <a:extLst>
                <a:ext uri="{FF2B5EF4-FFF2-40B4-BE49-F238E27FC236}">
                  <a16:creationId xmlns:a16="http://schemas.microsoft.com/office/drawing/2014/main" id="{91102C1F-AC7E-4DE2-9626-D391A093ABEF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284177" y="4913746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4" name="Google Shape;349;p18">
              <a:extLst>
                <a:ext uri="{FF2B5EF4-FFF2-40B4-BE49-F238E27FC236}">
                  <a16:creationId xmlns:a16="http://schemas.microsoft.com/office/drawing/2014/main" id="{1D4D8023-14F7-4A3E-A97F-BFB41AE54E62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276250" y="5381893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5" name="Picture 8" descr="Image result for m3 volume icon">
              <a:extLst>
                <a:ext uri="{FF2B5EF4-FFF2-40B4-BE49-F238E27FC236}">
                  <a16:creationId xmlns:a16="http://schemas.microsoft.com/office/drawing/2014/main" id="{5DDE5306-3BAA-4521-9C83-7989F60999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478" y="5827555"/>
              <a:ext cx="251133" cy="2511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7943417D-185D-4F8B-AD87-36DB00D37769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3484210" y="5411533"/>
              <a:ext cx="300395" cy="2730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7" name="Google Shape;344;p18">
              <a:extLst>
                <a:ext uri="{FF2B5EF4-FFF2-40B4-BE49-F238E27FC236}">
                  <a16:creationId xmlns:a16="http://schemas.microsoft.com/office/drawing/2014/main" id="{EB186E8F-2D28-40EE-8559-5D52A15BE4F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3478163" y="4130491"/>
              <a:ext cx="300395" cy="3003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8" name="Picture 47">
              <a:extLst>
                <a:ext uri="{FF2B5EF4-FFF2-40B4-BE49-F238E27FC236}">
                  <a16:creationId xmlns:a16="http://schemas.microsoft.com/office/drawing/2014/main" id="{78779DCF-3611-487C-9DC0-1BC955CC9866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86686" y="3496103"/>
              <a:ext cx="284783" cy="283268"/>
            </a:xfrm>
            <a:prstGeom prst="rect">
              <a:avLst/>
            </a:prstGeom>
          </p:spPr>
        </p:pic>
      </p:grpSp>
      <p:graphicFrame>
        <p:nvGraphicFramePr>
          <p:cNvPr id="52" name="Table 51">
            <a:extLst>
              <a:ext uri="{FF2B5EF4-FFF2-40B4-BE49-F238E27FC236}">
                <a16:creationId xmlns:a16="http://schemas.microsoft.com/office/drawing/2014/main" id="{16EA630D-CBFF-4482-ACA2-E48816023DB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25814113"/>
              </p:ext>
            </p:extLst>
          </p:nvPr>
        </p:nvGraphicFramePr>
        <p:xfrm>
          <a:off x="320040" y="320040"/>
          <a:ext cx="3593942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93942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Sector </a:t>
                      </a: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Model Group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Components for Home Appliances - Gas Cooker Components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Model Group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Turn Spits – Heating Door - Type Adorn Square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Family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SQxx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Item Name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Turn Spit - Full Square – Model 01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Item Code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SQ11</a:t>
                      </a:r>
                      <a:endParaRPr lang="en-US" sz="10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pic>
        <p:nvPicPr>
          <p:cNvPr id="70" name="Picture 69">
            <a:extLst>
              <a:ext uri="{FF2B5EF4-FFF2-40B4-BE49-F238E27FC236}">
                <a16:creationId xmlns:a16="http://schemas.microsoft.com/office/drawing/2014/main" id="{BB78FFD7-D401-484D-9CF3-8DF1742B0A1F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672725" y="6433965"/>
            <a:ext cx="5786894" cy="955008"/>
          </a:xfrm>
          <a:prstGeom prst="rect">
            <a:avLst/>
          </a:prstGeom>
        </p:spPr>
      </p:pic>
      <p:pic>
        <p:nvPicPr>
          <p:cNvPr id="72" name="Picture 71">
            <a:extLst>
              <a:ext uri="{FF2B5EF4-FFF2-40B4-BE49-F238E27FC236}">
                <a16:creationId xmlns:a16="http://schemas.microsoft.com/office/drawing/2014/main" id="{96CA294F-845C-4598-A5D0-43A48B6704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3129" y="7712610"/>
            <a:ext cx="3078203" cy="150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3" descr="A close up of a device&#10;&#10;Description automatically generated">
            <a:extLst>
              <a:ext uri="{FF2B5EF4-FFF2-40B4-BE49-F238E27FC236}">
                <a16:creationId xmlns:a16="http://schemas.microsoft.com/office/drawing/2014/main" id="{E3949D1A-2F30-49D9-BA66-7D0535921C46}"/>
              </a:ext>
            </a:extLst>
          </p:cNvPr>
          <p:cNvPicPr>
            <a:picLocks noChangeAspect="1"/>
          </p:cNvPicPr>
          <p:nvPr/>
        </p:nvPicPr>
        <p:blipFill rotWithShape="1">
          <a:blip r:embed="rId21"/>
          <a:srcRect l="6124" t="11628" r="7155" b="13044"/>
          <a:stretch/>
        </p:blipFill>
        <p:spPr>
          <a:xfrm>
            <a:off x="4066981" y="674803"/>
            <a:ext cx="2415560" cy="13935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56051299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F1EF6975-1155-486F-8692-F299DAABAC1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3149" y="6518423"/>
            <a:ext cx="5791702" cy="2450804"/>
          </a:xfrm>
          <a:prstGeom prst="rect">
            <a:avLst/>
          </a:prstGeom>
        </p:spPr>
      </p:pic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صفحة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20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92909492"/>
              </p:ext>
            </p:extLst>
          </p:nvPr>
        </p:nvGraphicFramePr>
        <p:xfrm>
          <a:off x="3095625" y="256097"/>
          <a:ext cx="3334251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4251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القطاع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مكونات للأجهزة المنزلية-مكونات للبوتاجاز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مجموعة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سيخ شواية للبوتاجاز – مربع مصمت  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عائلة المنتج                                                                             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SQxx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اسم المنتج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r" rtl="1" fontAlgn="base"/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سيخ شواية – مربع مصمت - موديل 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01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 كود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SQ11</a:t>
                      </a:r>
                      <a:endParaRPr lang="en-US" sz="10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134216" y="2945184"/>
            <a:ext cx="3536476" cy="3154450"/>
            <a:chOff x="2998656" y="2895030"/>
            <a:chExt cx="3548546" cy="3250947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6216004" y="2896124"/>
              <a:ext cx="312206" cy="31220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6215062" y="4890726"/>
              <a:ext cx="332140" cy="3321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6221434" y="5836154"/>
              <a:ext cx="309821" cy="3098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998656" y="289503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3004485" y="367707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3008393" y="4303951"/>
              <a:ext cx="282589" cy="28259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3010852" y="4910391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2">
              <a:alphaModFix/>
            </a:blip>
            <a:srcRect/>
            <a:stretch/>
          </p:blipFill>
          <p:spPr>
            <a:xfrm>
              <a:off x="3010896" y="5381723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BEBA8EAE-BF5A-486C-A8C5-ECC9F3942E4B}">
                  <a14:imgProps xmlns:a14="http://schemas.microsoft.com/office/drawing/2010/main">
                    <a14:imgLayer r:embed="rId14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0156" y="5848612"/>
              <a:ext cx="279695" cy="2796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5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6210320" y="5377459"/>
              <a:ext cx="334557" cy="304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6">
              <a:alphaModFix/>
            </a:blip>
            <a:srcRect/>
            <a:stretch/>
          </p:blipFill>
          <p:spPr>
            <a:xfrm>
              <a:off x="6208680" y="4308274"/>
              <a:ext cx="334557" cy="33455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BEBA8EAE-BF5A-486C-A8C5-ECC9F3942E4B}">
                  <a14:imgProps xmlns:a14="http://schemas.microsoft.com/office/drawing/2010/main">
                    <a14:imgLayer r:embed="rId18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218118" y="3660233"/>
              <a:ext cx="317170" cy="315483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6E02D5FC-42F0-4724-B996-3007C3AA491B}"/>
              </a:ext>
            </a:extLst>
          </p:cNvPr>
          <p:cNvSpPr/>
          <p:nvPr/>
        </p:nvSpPr>
        <p:spPr>
          <a:xfrm>
            <a:off x="375553" y="242701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aphicFrame>
        <p:nvGraphicFramePr>
          <p:cNvPr id="30" name="Table 29">
            <a:extLst>
              <a:ext uri="{FF2B5EF4-FFF2-40B4-BE49-F238E27FC236}">
                <a16:creationId xmlns:a16="http://schemas.microsoft.com/office/drawing/2014/main" id="{C8A6DA02-27F2-4D54-80BC-0AC947B9853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45033217"/>
              </p:ext>
            </p:extLst>
          </p:nvPr>
        </p:nvGraphicFramePr>
        <p:xfrm>
          <a:off x="647700" y="7867649"/>
          <a:ext cx="2628898" cy="1277223"/>
        </p:xfrm>
        <a:graphic>
          <a:graphicData uri="http://schemas.openxmlformats.org/drawingml/2006/table">
            <a:tbl>
              <a:tblPr/>
              <a:tblGrid>
                <a:gridCol w="537293">
                  <a:extLst>
                    <a:ext uri="{9D8B030D-6E8A-4147-A177-3AD203B41FA5}">
                      <a16:colId xmlns:a16="http://schemas.microsoft.com/office/drawing/2014/main" val="985386739"/>
                    </a:ext>
                  </a:extLst>
                </a:gridCol>
                <a:gridCol w="594860">
                  <a:extLst>
                    <a:ext uri="{9D8B030D-6E8A-4147-A177-3AD203B41FA5}">
                      <a16:colId xmlns:a16="http://schemas.microsoft.com/office/drawing/2014/main" val="270973906"/>
                    </a:ext>
                  </a:extLst>
                </a:gridCol>
                <a:gridCol w="498915">
                  <a:extLst>
                    <a:ext uri="{9D8B030D-6E8A-4147-A177-3AD203B41FA5}">
                      <a16:colId xmlns:a16="http://schemas.microsoft.com/office/drawing/2014/main" val="3093605234"/>
                    </a:ext>
                  </a:extLst>
                </a:gridCol>
                <a:gridCol w="498915">
                  <a:extLst>
                    <a:ext uri="{9D8B030D-6E8A-4147-A177-3AD203B41FA5}">
                      <a16:colId xmlns:a16="http://schemas.microsoft.com/office/drawing/2014/main" val="2347055855"/>
                    </a:ext>
                  </a:extLst>
                </a:gridCol>
                <a:gridCol w="498915">
                  <a:extLst>
                    <a:ext uri="{9D8B030D-6E8A-4147-A177-3AD203B41FA5}">
                      <a16:colId xmlns:a16="http://schemas.microsoft.com/office/drawing/2014/main" val="2216773587"/>
                    </a:ext>
                  </a:extLst>
                </a:gridCol>
              </a:tblGrid>
              <a:tr h="474339">
                <a:tc>
                  <a:txBody>
                    <a:bodyPr/>
                    <a:lstStyle/>
                    <a:p>
                      <a:pPr algn="ctr" rtl="1" fontAlgn="ctr"/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حجم الفرن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ل1</a:t>
                      </a:r>
                      <a:b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(مم)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موديل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عدد الشوكات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النوع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1027636"/>
                  </a:ext>
                </a:extLst>
              </a:tr>
              <a:tr h="200721">
                <a:tc>
                  <a:txBody>
                    <a:bodyPr/>
                    <a:lstStyle/>
                    <a:p>
                      <a:pPr algn="ctr" fontAlgn="b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60×90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638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SQ11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algn="ctr" fontAlgn="b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مربع صلب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92773861"/>
                  </a:ext>
                </a:extLst>
              </a:tr>
              <a:tr h="200721">
                <a:tc>
                  <a:txBody>
                    <a:bodyPr/>
                    <a:lstStyle/>
                    <a:p>
                      <a:pPr algn="ctr" fontAlgn="b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60×80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+mn-cs"/>
                          <a:sym typeface="Arial"/>
                        </a:rPr>
                        <a:t>525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SQ12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fontAlgn="b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91980209"/>
                  </a:ext>
                </a:extLst>
              </a:tr>
              <a:tr h="200721"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ar-EG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+mn-cs"/>
                          <a:sym typeface="Arial"/>
                        </a:rPr>
                        <a:t>60×90</a:t>
                      </a:r>
                      <a:endParaRPr kumimoji="0" lang="en-US" sz="9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+mn-cs"/>
                          <a:sym typeface="Arial"/>
                        </a:rPr>
                        <a:t>575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SQ13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fontAlgn="b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807960407"/>
                  </a:ext>
                </a:extLst>
              </a:tr>
              <a:tr h="200721">
                <a:tc>
                  <a:txBody>
                    <a:bodyPr/>
                    <a:lstStyle/>
                    <a:p>
                      <a:pPr algn="ctr" fontAlgn="b"/>
                      <a:r>
                        <a:rPr kumimoji="0" lang="ar-EG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+mn-cs"/>
                          <a:sym typeface="Arial"/>
                        </a:rPr>
                        <a:t>60×60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+mn-cs"/>
                          <a:sym typeface="Arial"/>
                        </a:rPr>
                        <a:t>437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SQ38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fontAlgn="b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94821303"/>
                  </a:ext>
                </a:extLst>
              </a:tr>
            </a:tbl>
          </a:graphicData>
        </a:graphic>
      </p:graphicFrame>
      <p:graphicFrame>
        <p:nvGraphicFramePr>
          <p:cNvPr id="46" name="Table 45">
            <a:extLst>
              <a:ext uri="{FF2B5EF4-FFF2-40B4-BE49-F238E27FC236}">
                <a16:creationId xmlns:a16="http://schemas.microsoft.com/office/drawing/2014/main" id="{C996B378-9CAE-4783-87E9-9B0D67D407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69288383"/>
              </p:ext>
            </p:extLst>
          </p:nvPr>
        </p:nvGraphicFramePr>
        <p:xfrm>
          <a:off x="3533109" y="2520470"/>
          <a:ext cx="3186328" cy="3644182"/>
        </p:xfrm>
        <a:graphic>
          <a:graphicData uri="http://schemas.openxmlformats.org/drawingml/2006/table">
            <a:tbl>
              <a:tblPr/>
              <a:tblGrid>
                <a:gridCol w="1400841">
                  <a:extLst>
                    <a:ext uri="{9D8B030D-6E8A-4147-A177-3AD203B41FA5}">
                      <a16:colId xmlns:a16="http://schemas.microsoft.com/office/drawing/2014/main" val="3679284601"/>
                    </a:ext>
                  </a:extLst>
                </a:gridCol>
                <a:gridCol w="1339850">
                  <a:extLst>
                    <a:ext uri="{9D8B030D-6E8A-4147-A177-3AD203B41FA5}">
                      <a16:colId xmlns:a16="http://schemas.microsoft.com/office/drawing/2014/main" val="3496772389"/>
                    </a:ext>
                  </a:extLst>
                </a:gridCol>
                <a:gridCol w="445637">
                  <a:extLst>
                    <a:ext uri="{9D8B030D-6E8A-4147-A177-3AD203B41FA5}">
                      <a16:colId xmlns:a16="http://schemas.microsoft.com/office/drawing/2014/main" val="1725910461"/>
                    </a:ext>
                  </a:extLst>
                </a:gridCol>
              </a:tblGrid>
              <a:tr h="19511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إختبارات الجوده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1058253"/>
                  </a:ext>
                </a:extLst>
              </a:tr>
              <a:tr h="795136">
                <a:tc gridSpan="2">
                  <a:txBody>
                    <a:bodyPr/>
                    <a:lstStyle/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جميع الابعاد الخاصة بالمنتجات أثناء الإنتاج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عمل اختبار رذاذ الملح لكل الأجزاء لمدة 48 ساعة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93547832"/>
                  </a:ext>
                </a:extLst>
              </a:tr>
              <a:tr h="199684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وزن الباب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أقصي حمل 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1866788"/>
                  </a:ext>
                </a:extLst>
              </a:tr>
              <a:tr h="346416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068657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التطبيقات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3014999"/>
                  </a:ext>
                </a:extLst>
              </a:tr>
              <a:tr h="48139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60×80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60×90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0249448"/>
                  </a:ext>
                </a:extLst>
              </a:tr>
              <a:tr h="20944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ملحقات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7593164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endParaRPr lang="en-US" sz="9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40558517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العمر الإفتراضي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9933002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-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177199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متوسط درجة الحرارة 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1263180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-30 C° +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300 </a:t>
                      </a:r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C°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166662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CF7C063-5445-4271-BC48-A257DBBDFD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25776312"/>
              </p:ext>
            </p:extLst>
          </p:nvPr>
        </p:nvGraphicFramePr>
        <p:xfrm>
          <a:off x="376378" y="2520470"/>
          <a:ext cx="3124200" cy="3651730"/>
        </p:xfrm>
        <a:graphic>
          <a:graphicData uri="http://schemas.openxmlformats.org/drawingml/2006/table">
            <a:tbl>
              <a:tblPr/>
              <a:tblGrid>
                <a:gridCol w="2690672">
                  <a:extLst>
                    <a:ext uri="{9D8B030D-6E8A-4147-A177-3AD203B41FA5}">
                      <a16:colId xmlns:a16="http://schemas.microsoft.com/office/drawing/2014/main" val="1457824148"/>
                    </a:ext>
                  </a:extLst>
                </a:gridCol>
                <a:gridCol w="433528">
                  <a:extLst>
                    <a:ext uri="{9D8B030D-6E8A-4147-A177-3AD203B41FA5}">
                      <a16:colId xmlns:a16="http://schemas.microsoft.com/office/drawing/2014/main" val="3923836364"/>
                    </a:ext>
                  </a:extLst>
                </a:gridCol>
              </a:tblGrid>
              <a:tr h="22908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المادة الخام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6447345"/>
                  </a:ext>
                </a:extLst>
              </a:tr>
              <a:tr h="80010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خام سيخ الشواية بروفيل إستانلس 430 درجة مخصوصة للأكل</a:t>
                      </a:r>
                    </a:p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خام الشوكة إستانلس 430 درجة مخصوصة للأكل</a:t>
                      </a:r>
                    </a:p>
                    <a:p>
                      <a:pPr algn="r" rtl="1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مسمار الشوكة حديد 1008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C</a:t>
                      </a:r>
                      <a:endParaRPr lang="ar-EG" sz="950" b="0" i="0" u="none" strike="noStrike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مقبض بكاليت مقاوم للحرارة الشديدة</a:t>
                      </a:r>
                    </a:p>
                    <a:p>
                      <a:pPr algn="r" rtl="1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خام الفتيل الومينيوم 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AlSi12</a:t>
                      </a:r>
                      <a:endParaRPr lang="ar-EG" sz="950" b="0" i="0" u="none" strike="noStrike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4929120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اللون / التشطيب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3960408"/>
                  </a:ext>
                </a:extLst>
              </a:tr>
              <a:tr h="343858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خام السيخ و الشوكة مصنفر و ملمع</a:t>
                      </a:r>
                    </a:p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مسمار الشوكة مطلى كهربائيا بالنيكل الكروم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9159021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مميزات المنتج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2821659"/>
                  </a:ext>
                </a:extLst>
              </a:tr>
              <a:tr h="504123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يتم فحص المنتج بنسبة 100%</a:t>
                      </a:r>
                    </a:p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خام سيخ الشواية الشوكة مستورد من شركة إيطالية متخصصة</a:t>
                      </a:r>
                    </a:p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خام الشوكة من درجة مخصصة للأكل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8358185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العدد في الكرتونه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63878387"/>
                  </a:ext>
                </a:extLst>
              </a:tr>
              <a:tr h="253443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100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قطعه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4963624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وزن الكرتونه كجم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4299295"/>
                  </a:ext>
                </a:extLst>
              </a:tr>
              <a:tr h="248608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26.85 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14163608"/>
                  </a:ext>
                </a:extLst>
              </a:tr>
              <a:tr h="22225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(</a:t>
                      </a: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</a:t>
                      </a:r>
                      <a:r>
                        <a:rPr kumimoji="0" lang="en-US" sz="900" b="0" i="0" u="none" strike="noStrike" kern="0" cap="none" spc="0" normalizeH="0" baseline="30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)</a:t>
                      </a:r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حجم الكرتونة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1325000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0.07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5488275"/>
                  </a:ext>
                </a:extLst>
              </a:tr>
            </a:tbl>
          </a:graphicData>
        </a:graphic>
      </p:graphicFrame>
      <p:pic>
        <p:nvPicPr>
          <p:cNvPr id="4" name="Picture 3">
            <a:extLst>
              <a:ext uri="{FF2B5EF4-FFF2-40B4-BE49-F238E27FC236}">
                <a16:creationId xmlns:a16="http://schemas.microsoft.com/office/drawing/2014/main" id="{AE403F03-3651-4B46-9742-0D6DF32440D5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421374" y="565107"/>
            <a:ext cx="2414225" cy="13900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850772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9" name="Table 28">
            <a:extLst>
              <a:ext uri="{FF2B5EF4-FFF2-40B4-BE49-F238E27FC236}">
                <a16:creationId xmlns:a16="http://schemas.microsoft.com/office/drawing/2014/main" id="{B4FB2820-0DC6-4DD5-BE85-676694BCF11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117274"/>
              </p:ext>
            </p:extLst>
          </p:nvPr>
        </p:nvGraphicFramePr>
        <p:xfrm>
          <a:off x="3531462" y="2516615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1314715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  <a:gridCol w="1453531">
                  <a:extLst>
                    <a:ext uri="{9D8B030D-6E8A-4147-A177-3AD203B41FA5}">
                      <a16:colId xmlns:a16="http://schemas.microsoft.com/office/drawing/2014/main" val="419919200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QC test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All Parts Dimension Check During Production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48 Hr. Salt Spray Test for all components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Closing Force VS Working Cycles.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Spring Stiffness VS Working Cycles &amp; Temperature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Door Weight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Dead Load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5 - 6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26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Application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60x60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60x80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Accessories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MB10, MB11, MB12 and MB13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Life Span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 </a:t>
                      </a:r>
                      <a:endParaRPr lang="en-US" sz="9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20,000 Working Cycle.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Working temp (C°)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-30 C° +115 C°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graphicFrame>
        <p:nvGraphicFramePr>
          <p:cNvPr id="30" name="Table 29">
            <a:extLst>
              <a:ext uri="{FF2B5EF4-FFF2-40B4-BE49-F238E27FC236}">
                <a16:creationId xmlns:a16="http://schemas.microsoft.com/office/drawing/2014/main" id="{FA5208CF-03A1-488E-B5C1-C73591FDE9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17114974"/>
              </p:ext>
            </p:extLst>
          </p:nvPr>
        </p:nvGraphicFramePr>
        <p:xfrm>
          <a:off x="313600" y="2516337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2768246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Material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Main Body Hot Rolled Steel – DD11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Rear and Front Arm Hot Rolled Steel – DD11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Spring CB3 UNI 3832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Rivets Fe CB4FF &amp; C35 Temp.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Color / Finish 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Electroplating White or Yellow Galvanization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Min. Thickness 25 Microns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Key Features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100% Product Checking for Best Functionality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Springs Imported from Specialized Italian Supplier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Rivets Imported from Specialized Italian Supplier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Quantity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100 Pcs.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Weight (Kg)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20.06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Volume (m</a:t>
                      </a:r>
                      <a:r>
                        <a:rPr lang="en-US" sz="900" b="0" baseline="3000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) 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0.027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dirty="0">
                <a:solidFill>
                  <a:srgbClr val="3F3F3F"/>
                </a:solidFill>
                <a:latin typeface="Calibri"/>
                <a:ea typeface="Calibri"/>
                <a:cs typeface="Calibri"/>
                <a:sym typeface="Calibri"/>
              </a:rPr>
              <a:t>Page 03</a:t>
            </a:r>
            <a:endParaRPr sz="2000" b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81208839"/>
              </p:ext>
            </p:extLst>
          </p:nvPr>
        </p:nvGraphicFramePr>
        <p:xfrm>
          <a:off x="320040" y="320040"/>
          <a:ext cx="3768542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68542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Sector </a:t>
                      </a: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Model Group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Components for Home Appliances - Gas Cooker Components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Model Group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Oven Hinges – Main Door - Single Point of Rotation Type 01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Family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MHxx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Item Name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Gas Cooker Main Door Hinge – SP01 Family – Model 36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Item Code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lvl="0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MH36</a:t>
                      </a:r>
                      <a:endParaRPr lang="en-US" sz="10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92627" y="2523722"/>
            <a:ext cx="3521355" cy="3585771"/>
            <a:chOff x="268802" y="2523722"/>
            <a:chExt cx="3521355" cy="3585771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496391" y="2559491"/>
              <a:ext cx="280325" cy="280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3491933" y="4927308"/>
              <a:ext cx="298224" cy="2982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3501069" y="5831309"/>
              <a:ext cx="278184" cy="27818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68802" y="2523722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84176" y="3510164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281744" y="4120767"/>
              <a:ext cx="253734" cy="2537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284177" y="4913746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276250" y="5381893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478" y="5827555"/>
              <a:ext cx="251133" cy="2511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3484210" y="5411533"/>
              <a:ext cx="300395" cy="2730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3478163" y="4130491"/>
              <a:ext cx="300395" cy="3003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86686" y="3496103"/>
              <a:ext cx="284783" cy="283268"/>
            </a:xfrm>
            <a:prstGeom prst="rect">
              <a:avLst/>
            </a:prstGeom>
          </p:spPr>
        </p:pic>
      </p:grpSp>
      <p:pic>
        <p:nvPicPr>
          <p:cNvPr id="27" name="Picture 26">
            <a:extLst>
              <a:ext uri="{FF2B5EF4-FFF2-40B4-BE49-F238E27FC236}">
                <a16:creationId xmlns:a16="http://schemas.microsoft.com/office/drawing/2014/main" id="{8A3FD8E2-3BC3-4273-84BA-40033AE7436A}"/>
              </a:ext>
            </a:extLst>
          </p:cNvPr>
          <p:cNvPicPr>
            <a:picLocks noChangeAspect="1"/>
          </p:cNvPicPr>
          <p:nvPr/>
        </p:nvPicPr>
        <p:blipFill rotWithShape="1">
          <a:blip r:embed="rId18"/>
          <a:srcRect l="24240" t="24841" r="13305" b="22783"/>
          <a:stretch/>
        </p:blipFill>
        <p:spPr>
          <a:xfrm>
            <a:off x="4030361" y="332506"/>
            <a:ext cx="2486817" cy="2085530"/>
          </a:xfrm>
          <a:prstGeom prst="rect">
            <a:avLst/>
          </a:prstGeom>
        </p:spPr>
      </p:pic>
      <p:sp>
        <p:nvSpPr>
          <p:cNvPr id="28" name="Rectangle 27">
            <a:extLst>
              <a:ext uri="{FF2B5EF4-FFF2-40B4-BE49-F238E27FC236}">
                <a16:creationId xmlns:a16="http://schemas.microsoft.com/office/drawing/2014/main" id="{A4FF1D6F-9F56-46FB-834E-C9BC9CD06BF0}"/>
              </a:ext>
            </a:extLst>
          </p:cNvPr>
          <p:cNvSpPr/>
          <p:nvPr/>
        </p:nvSpPr>
        <p:spPr>
          <a:xfrm>
            <a:off x="4023360" y="320040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1" name="Picture 30">
            <a:extLst>
              <a:ext uri="{FF2B5EF4-FFF2-40B4-BE49-F238E27FC236}">
                <a16:creationId xmlns:a16="http://schemas.microsoft.com/office/drawing/2014/main" id="{267F6BF8-8973-4130-B134-7AC2378E8A99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5083" y="6427653"/>
            <a:ext cx="4430439" cy="3191256"/>
          </a:xfrm>
          <a:prstGeom prst="rect">
            <a:avLst/>
          </a:prstGeom>
        </p:spPr>
      </p:pic>
      <p:pic>
        <p:nvPicPr>
          <p:cNvPr id="32" name="Picture 31">
            <a:extLst>
              <a:ext uri="{FF2B5EF4-FFF2-40B4-BE49-F238E27FC236}">
                <a16:creationId xmlns:a16="http://schemas.microsoft.com/office/drawing/2014/main" id="{F80FEC0E-DC93-44B0-9D51-964286ACE82A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6545" b="93636" l="7170" r="90000">
                        <a14:foregroundMark x1="53019" y1="6909" x2="58302" y2="9091"/>
                        <a14:foregroundMark x1="73962" y1="93818" x2="84717" y2="89091"/>
                        <a14:foregroundMark x1="7170" y1="49636" x2="7170" y2="55455"/>
                        <a14:foregroundMark x1="54717" y1="6364" x2="54340" y2="872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435522" y="6762285"/>
            <a:ext cx="2643447" cy="2743200"/>
          </a:xfrm>
          <a:prstGeom prst="rect">
            <a:avLst/>
          </a:prstGeom>
        </p:spPr>
      </p:pic>
      <p:sp>
        <p:nvSpPr>
          <p:cNvPr id="33" name="TextBox 32">
            <a:extLst>
              <a:ext uri="{FF2B5EF4-FFF2-40B4-BE49-F238E27FC236}">
                <a16:creationId xmlns:a16="http://schemas.microsoft.com/office/drawing/2014/main" id="{BEA942BB-0F21-4FCF-B457-CAD90F457617}"/>
              </a:ext>
            </a:extLst>
          </p:cNvPr>
          <p:cNvSpPr txBox="1"/>
          <p:nvPr/>
        </p:nvSpPr>
        <p:spPr>
          <a:xfrm>
            <a:off x="82781" y="6859811"/>
            <a:ext cx="187675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Spring Wire Diameter=Ø3.25 mm</a:t>
            </a:r>
          </a:p>
          <a:p>
            <a:r>
              <a:rPr lang="en-US" sz="9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Total Number of Coils=12</a:t>
            </a:r>
          </a:p>
        </p:txBody>
      </p:sp>
      <p:pic>
        <p:nvPicPr>
          <p:cNvPr id="34" name="Picture 33">
            <a:extLst>
              <a:ext uri="{FF2B5EF4-FFF2-40B4-BE49-F238E27FC236}">
                <a16:creationId xmlns:a16="http://schemas.microsoft.com/office/drawing/2014/main" id="{0C6F2789-49E7-482A-8DCF-FCF034048C7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97598" y="6290518"/>
            <a:ext cx="1940960" cy="11221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111406124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8" name="Table 37">
            <a:extLst>
              <a:ext uri="{FF2B5EF4-FFF2-40B4-BE49-F238E27FC236}">
                <a16:creationId xmlns:a16="http://schemas.microsoft.com/office/drawing/2014/main" id="{7F338A51-F0A4-4C47-9BBC-D9E3FA062F2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49904690"/>
              </p:ext>
            </p:extLst>
          </p:nvPr>
        </p:nvGraphicFramePr>
        <p:xfrm>
          <a:off x="3531462" y="2516615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1314715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  <a:gridCol w="1453531">
                  <a:extLst>
                    <a:ext uri="{9D8B030D-6E8A-4147-A177-3AD203B41FA5}">
                      <a16:colId xmlns:a16="http://schemas.microsoft.com/office/drawing/2014/main" val="419919200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QC test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All Parts Dimension Check During Production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48 Hr. Salt Spray Test for all components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Door Weight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Dead Load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Application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60x80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60x90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Accessories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Life Span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 </a:t>
                      </a:r>
                      <a:endParaRPr lang="en-US" sz="9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Working temp (C°)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-30 C° + 300 C°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graphicFrame>
        <p:nvGraphicFramePr>
          <p:cNvPr id="40" name="Table 39">
            <a:extLst>
              <a:ext uri="{FF2B5EF4-FFF2-40B4-BE49-F238E27FC236}">
                <a16:creationId xmlns:a16="http://schemas.microsoft.com/office/drawing/2014/main" id="{8FB152BA-D559-4FCB-9AE4-13F18B1D08E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56110122"/>
              </p:ext>
            </p:extLst>
          </p:nvPr>
        </p:nvGraphicFramePr>
        <p:xfrm>
          <a:off x="313600" y="2516337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2768246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Material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Profile Stainless Steel AISI 430 – Food Grade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Fork Profile Stainless Steel AISI 430 – Food Grade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Fork Screw C1008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Handle Black Backlite – High Temperature Resistant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Handle Screw AlSi12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Color / Finish 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Polished Shiny Profile &amp; Fork.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Nickel Chrome for Fork Screw.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Key Features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100% Product Checking for Best Functionality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Profile Imported from Specialized Italian Supplier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Fork Mat Imported from Specialized Italian Supplier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Quantity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100 Pcs.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Weight (Kg)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18.50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Volume (m</a:t>
                      </a:r>
                      <a:r>
                        <a:rPr lang="en-US" sz="900" b="0" baseline="3000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) 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0.07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dirty="0">
                <a:solidFill>
                  <a:srgbClr val="3F3F3F"/>
                </a:solidFill>
                <a:latin typeface="Calibri"/>
                <a:ea typeface="Calibri"/>
                <a:cs typeface="Calibri"/>
                <a:sym typeface="Calibri"/>
              </a:rPr>
              <a:t>Page 21</a:t>
            </a:r>
            <a:endParaRPr sz="2000" b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7151016"/>
              </p:ext>
            </p:extLst>
          </p:nvPr>
        </p:nvGraphicFramePr>
        <p:xfrm>
          <a:off x="320040" y="320040"/>
          <a:ext cx="2018030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018030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Sector </a:t>
                      </a: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Model Group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Components for Home Appliances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Model Group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Feeding Industries For Gas Cookers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Family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STxx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Item Name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Turn Spit – SQ01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Item Code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SQ01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92627" y="2523722"/>
            <a:ext cx="3521355" cy="3585771"/>
            <a:chOff x="268802" y="2523722"/>
            <a:chExt cx="3521355" cy="3585771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496391" y="2559491"/>
              <a:ext cx="280325" cy="280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3491933" y="4927308"/>
              <a:ext cx="298224" cy="2982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3501069" y="5831309"/>
              <a:ext cx="278184" cy="27818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68802" y="2523722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84176" y="3510164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281744" y="4120767"/>
              <a:ext cx="253734" cy="2537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284177" y="4913746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276250" y="5381893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478" y="5827555"/>
              <a:ext cx="251133" cy="2511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3484210" y="5411533"/>
              <a:ext cx="300395" cy="2730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3478163" y="4130491"/>
              <a:ext cx="300395" cy="3003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86686" y="3496103"/>
              <a:ext cx="284783" cy="283268"/>
            </a:xfrm>
            <a:prstGeom prst="rect">
              <a:avLst/>
            </a:prstGeom>
          </p:spPr>
        </p:pic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A85A18DF-F97F-41ED-AB2C-743D73552828}"/>
              </a:ext>
            </a:extLst>
          </p:cNvPr>
          <p:cNvPicPr>
            <a:picLocks noChangeAspect="1"/>
          </p:cNvPicPr>
          <p:nvPr/>
        </p:nvPicPr>
        <p:blipFill rotWithShape="1">
          <a:blip r:embed="rId18"/>
          <a:srcRect l="8749" r="9699" b="3303"/>
          <a:stretch/>
        </p:blipFill>
        <p:spPr>
          <a:xfrm>
            <a:off x="4777354" y="7631729"/>
            <a:ext cx="1249376" cy="1407856"/>
          </a:xfrm>
          <a:prstGeom prst="rect">
            <a:avLst/>
          </a:prstGeom>
        </p:spPr>
      </p:pic>
      <p:sp>
        <p:nvSpPr>
          <p:cNvPr id="30" name="Rectangle 29">
            <a:extLst>
              <a:ext uri="{FF2B5EF4-FFF2-40B4-BE49-F238E27FC236}">
                <a16:creationId xmlns:a16="http://schemas.microsoft.com/office/drawing/2014/main" id="{9DE88355-AB3F-45E9-A223-ACC3E7082E66}"/>
              </a:ext>
            </a:extLst>
          </p:cNvPr>
          <p:cNvSpPr/>
          <p:nvPr/>
        </p:nvSpPr>
        <p:spPr>
          <a:xfrm>
            <a:off x="4023360" y="320040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 descr="A picture containing sky&#10;&#10;Description automatically generated">
            <a:extLst>
              <a:ext uri="{FF2B5EF4-FFF2-40B4-BE49-F238E27FC236}">
                <a16:creationId xmlns:a16="http://schemas.microsoft.com/office/drawing/2014/main" id="{941FD002-55F6-4324-9040-36AFCD5ED6FD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4010803" y="550906"/>
            <a:ext cx="2499375" cy="1504227"/>
          </a:xfrm>
          <a:prstGeom prst="rect">
            <a:avLst/>
          </a:prstGeom>
        </p:spPr>
      </p:pic>
      <p:pic>
        <p:nvPicPr>
          <p:cNvPr id="35" name="Picture 34">
            <a:extLst>
              <a:ext uri="{FF2B5EF4-FFF2-40B4-BE49-F238E27FC236}">
                <a16:creationId xmlns:a16="http://schemas.microsoft.com/office/drawing/2014/main" id="{B5A33EEB-1202-4D87-9CA9-DF210662DE6B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672725" y="6433965"/>
            <a:ext cx="5786894" cy="955008"/>
          </a:xfrm>
          <a:prstGeom prst="rect">
            <a:avLst/>
          </a:prstGeom>
        </p:spPr>
      </p:pic>
      <p:graphicFrame>
        <p:nvGraphicFramePr>
          <p:cNvPr id="42" name="Table 41">
            <a:extLst>
              <a:ext uri="{FF2B5EF4-FFF2-40B4-BE49-F238E27FC236}">
                <a16:creationId xmlns:a16="http://schemas.microsoft.com/office/drawing/2014/main" id="{2F821301-890B-4E1F-99B6-4109CB23AB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2133641"/>
              </p:ext>
            </p:extLst>
          </p:nvPr>
        </p:nvGraphicFramePr>
        <p:xfrm>
          <a:off x="320040" y="320040"/>
          <a:ext cx="3593942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93942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Sector </a:t>
                      </a: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Model Group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Components for Home Appliances - Gas Cooker Components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Model Group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Turn Spits – Heating Door - Type Adorn Square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Family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STxx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Item Name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Turn Spit - Full Triangle – Model 01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Item Code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ST01</a:t>
                      </a:r>
                      <a:endParaRPr lang="en-US" sz="10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pic>
        <p:nvPicPr>
          <p:cNvPr id="44" name="Picture 43">
            <a:extLst>
              <a:ext uri="{FF2B5EF4-FFF2-40B4-BE49-F238E27FC236}">
                <a16:creationId xmlns:a16="http://schemas.microsoft.com/office/drawing/2014/main" id="{822DCF7B-4B94-499E-A007-4160C6E862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7350" y="7700148"/>
            <a:ext cx="3078203" cy="150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147740202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BB4F139F-17B0-45DE-AA30-6BDEF7C7701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3149" y="6591568"/>
            <a:ext cx="5791702" cy="2609314"/>
          </a:xfrm>
          <a:prstGeom prst="rect">
            <a:avLst/>
          </a:prstGeom>
        </p:spPr>
      </p:pic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صفحة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21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52678637"/>
              </p:ext>
            </p:extLst>
          </p:nvPr>
        </p:nvGraphicFramePr>
        <p:xfrm>
          <a:off x="3095625" y="256097"/>
          <a:ext cx="3334251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4251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القطاع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مكونات للأجهزة المنزلية-مكونات للبوتاجاز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مجموعة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سيخ شواية للبوتاجاز – مثلث مصمت  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عائلة المنتج                                                                             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STxx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اسم المنتج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r" rtl="1" fontAlgn="base"/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سيخ شواية – مثلث مصمت - موديل 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01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 كود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ST01</a:t>
                      </a:r>
                      <a:endParaRPr lang="en-US" sz="10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134216" y="2945184"/>
            <a:ext cx="3536476" cy="3154450"/>
            <a:chOff x="2998656" y="2895030"/>
            <a:chExt cx="3548546" cy="3250947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6216004" y="2896124"/>
              <a:ext cx="312206" cy="31220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6215062" y="4890726"/>
              <a:ext cx="332140" cy="3321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6221434" y="5836154"/>
              <a:ext cx="309821" cy="3098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998656" y="289503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3004485" y="367707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3008393" y="4303951"/>
              <a:ext cx="282589" cy="28259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3010852" y="4910391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2">
              <a:alphaModFix/>
            </a:blip>
            <a:srcRect/>
            <a:stretch/>
          </p:blipFill>
          <p:spPr>
            <a:xfrm>
              <a:off x="3010896" y="5381723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BEBA8EAE-BF5A-486C-A8C5-ECC9F3942E4B}">
                  <a14:imgProps xmlns:a14="http://schemas.microsoft.com/office/drawing/2010/main">
                    <a14:imgLayer r:embed="rId14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0156" y="5848612"/>
              <a:ext cx="279695" cy="2796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5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6210320" y="5377459"/>
              <a:ext cx="334557" cy="304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6">
              <a:alphaModFix/>
            </a:blip>
            <a:srcRect/>
            <a:stretch/>
          </p:blipFill>
          <p:spPr>
            <a:xfrm>
              <a:off x="6208680" y="4308274"/>
              <a:ext cx="334557" cy="33455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BEBA8EAE-BF5A-486C-A8C5-ECC9F3942E4B}">
                  <a14:imgProps xmlns:a14="http://schemas.microsoft.com/office/drawing/2010/main">
                    <a14:imgLayer r:embed="rId18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218118" y="3660233"/>
              <a:ext cx="317170" cy="315483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6E02D5FC-42F0-4724-B996-3007C3AA491B}"/>
              </a:ext>
            </a:extLst>
          </p:cNvPr>
          <p:cNvSpPr/>
          <p:nvPr/>
        </p:nvSpPr>
        <p:spPr>
          <a:xfrm>
            <a:off x="375553" y="242701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aphicFrame>
        <p:nvGraphicFramePr>
          <p:cNvPr id="30" name="Table 29">
            <a:extLst>
              <a:ext uri="{FF2B5EF4-FFF2-40B4-BE49-F238E27FC236}">
                <a16:creationId xmlns:a16="http://schemas.microsoft.com/office/drawing/2014/main" id="{C8A6DA02-27F2-4D54-80BC-0AC947B9853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12531897"/>
              </p:ext>
            </p:extLst>
          </p:nvPr>
        </p:nvGraphicFramePr>
        <p:xfrm>
          <a:off x="647700" y="7867649"/>
          <a:ext cx="2628898" cy="1277223"/>
        </p:xfrm>
        <a:graphic>
          <a:graphicData uri="http://schemas.openxmlformats.org/drawingml/2006/table">
            <a:tbl>
              <a:tblPr/>
              <a:tblGrid>
                <a:gridCol w="537293">
                  <a:extLst>
                    <a:ext uri="{9D8B030D-6E8A-4147-A177-3AD203B41FA5}">
                      <a16:colId xmlns:a16="http://schemas.microsoft.com/office/drawing/2014/main" val="985386739"/>
                    </a:ext>
                  </a:extLst>
                </a:gridCol>
                <a:gridCol w="594860">
                  <a:extLst>
                    <a:ext uri="{9D8B030D-6E8A-4147-A177-3AD203B41FA5}">
                      <a16:colId xmlns:a16="http://schemas.microsoft.com/office/drawing/2014/main" val="270973906"/>
                    </a:ext>
                  </a:extLst>
                </a:gridCol>
                <a:gridCol w="498915">
                  <a:extLst>
                    <a:ext uri="{9D8B030D-6E8A-4147-A177-3AD203B41FA5}">
                      <a16:colId xmlns:a16="http://schemas.microsoft.com/office/drawing/2014/main" val="3093605234"/>
                    </a:ext>
                  </a:extLst>
                </a:gridCol>
                <a:gridCol w="498915">
                  <a:extLst>
                    <a:ext uri="{9D8B030D-6E8A-4147-A177-3AD203B41FA5}">
                      <a16:colId xmlns:a16="http://schemas.microsoft.com/office/drawing/2014/main" val="2347055855"/>
                    </a:ext>
                  </a:extLst>
                </a:gridCol>
                <a:gridCol w="498915">
                  <a:extLst>
                    <a:ext uri="{9D8B030D-6E8A-4147-A177-3AD203B41FA5}">
                      <a16:colId xmlns:a16="http://schemas.microsoft.com/office/drawing/2014/main" val="2216773587"/>
                    </a:ext>
                  </a:extLst>
                </a:gridCol>
              </a:tblGrid>
              <a:tr h="474339">
                <a:tc>
                  <a:txBody>
                    <a:bodyPr/>
                    <a:lstStyle/>
                    <a:p>
                      <a:pPr algn="ctr" rtl="1" fontAlgn="ctr"/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حجم الفرن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ل1</a:t>
                      </a:r>
                      <a:b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(مم)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موديل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عدد الشوكات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النوع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1027636"/>
                  </a:ext>
                </a:extLst>
              </a:tr>
              <a:tr h="200721">
                <a:tc>
                  <a:txBody>
                    <a:bodyPr/>
                    <a:lstStyle/>
                    <a:p>
                      <a:pPr algn="ctr" fontAlgn="b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60×90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638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SQ11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algn="ctr" fontAlgn="b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مربع مصمت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92773861"/>
                  </a:ext>
                </a:extLst>
              </a:tr>
              <a:tr h="200721">
                <a:tc>
                  <a:txBody>
                    <a:bodyPr/>
                    <a:lstStyle/>
                    <a:p>
                      <a:pPr algn="ctr" fontAlgn="b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60×80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+mn-cs"/>
                          <a:sym typeface="Arial"/>
                        </a:rPr>
                        <a:t>525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SQ12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fontAlgn="b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91980209"/>
                  </a:ext>
                </a:extLst>
              </a:tr>
              <a:tr h="200721"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ar-EG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+mn-cs"/>
                          <a:sym typeface="Arial"/>
                        </a:rPr>
                        <a:t>60×90</a:t>
                      </a:r>
                      <a:endParaRPr kumimoji="0" lang="en-US" sz="9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+mn-cs"/>
                          <a:sym typeface="Arial"/>
                        </a:rPr>
                        <a:t>575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SQ13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fontAlgn="b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807960407"/>
                  </a:ext>
                </a:extLst>
              </a:tr>
              <a:tr h="200721">
                <a:tc>
                  <a:txBody>
                    <a:bodyPr/>
                    <a:lstStyle/>
                    <a:p>
                      <a:pPr algn="ctr" fontAlgn="b"/>
                      <a:r>
                        <a:rPr kumimoji="0" lang="ar-EG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+mn-cs"/>
                          <a:sym typeface="Arial"/>
                        </a:rPr>
                        <a:t>60×60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+mn-cs"/>
                          <a:sym typeface="Arial"/>
                        </a:rPr>
                        <a:t>437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SQ38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fontAlgn="b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94821303"/>
                  </a:ext>
                </a:extLst>
              </a:tr>
            </a:tbl>
          </a:graphicData>
        </a:graphic>
      </p:graphicFrame>
      <p:graphicFrame>
        <p:nvGraphicFramePr>
          <p:cNvPr id="46" name="Table 45">
            <a:extLst>
              <a:ext uri="{FF2B5EF4-FFF2-40B4-BE49-F238E27FC236}">
                <a16:creationId xmlns:a16="http://schemas.microsoft.com/office/drawing/2014/main" id="{C996B378-9CAE-4783-87E9-9B0D67D407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28177484"/>
              </p:ext>
            </p:extLst>
          </p:nvPr>
        </p:nvGraphicFramePr>
        <p:xfrm>
          <a:off x="3533109" y="2520470"/>
          <a:ext cx="3186328" cy="3644182"/>
        </p:xfrm>
        <a:graphic>
          <a:graphicData uri="http://schemas.openxmlformats.org/drawingml/2006/table">
            <a:tbl>
              <a:tblPr/>
              <a:tblGrid>
                <a:gridCol w="1400841">
                  <a:extLst>
                    <a:ext uri="{9D8B030D-6E8A-4147-A177-3AD203B41FA5}">
                      <a16:colId xmlns:a16="http://schemas.microsoft.com/office/drawing/2014/main" val="3679284601"/>
                    </a:ext>
                  </a:extLst>
                </a:gridCol>
                <a:gridCol w="1339850">
                  <a:extLst>
                    <a:ext uri="{9D8B030D-6E8A-4147-A177-3AD203B41FA5}">
                      <a16:colId xmlns:a16="http://schemas.microsoft.com/office/drawing/2014/main" val="3496772389"/>
                    </a:ext>
                  </a:extLst>
                </a:gridCol>
                <a:gridCol w="445637">
                  <a:extLst>
                    <a:ext uri="{9D8B030D-6E8A-4147-A177-3AD203B41FA5}">
                      <a16:colId xmlns:a16="http://schemas.microsoft.com/office/drawing/2014/main" val="1725910461"/>
                    </a:ext>
                  </a:extLst>
                </a:gridCol>
              </a:tblGrid>
              <a:tr h="19511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إختبارات الجوده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1058253"/>
                  </a:ext>
                </a:extLst>
              </a:tr>
              <a:tr h="795136">
                <a:tc gridSpan="2">
                  <a:txBody>
                    <a:bodyPr/>
                    <a:lstStyle/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جميع الابعاد الخاصة بالمنتجات أثناء الإنتاج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عمل اختبار رذاذ الملح لكل الأجزاء لمدة 48 ساعة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93547832"/>
                  </a:ext>
                </a:extLst>
              </a:tr>
              <a:tr h="199684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وزن الباب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أقصي حمل 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1866788"/>
                  </a:ext>
                </a:extLst>
              </a:tr>
              <a:tr h="346416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068657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التطبيقات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3014999"/>
                  </a:ext>
                </a:extLst>
              </a:tr>
              <a:tr h="48139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60×80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60×90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0249448"/>
                  </a:ext>
                </a:extLst>
              </a:tr>
              <a:tr h="20944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ملحقات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7593164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endParaRPr lang="en-US" sz="9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40558517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العمر الإفتراضي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9933002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-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177199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متوسط درجة الحرارة 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1263180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-30 C° +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300 </a:t>
                      </a:r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C°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166662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CF7C063-5445-4271-BC48-A257DBBDFD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21693705"/>
              </p:ext>
            </p:extLst>
          </p:nvPr>
        </p:nvGraphicFramePr>
        <p:xfrm>
          <a:off x="376378" y="2520470"/>
          <a:ext cx="3124200" cy="3651730"/>
        </p:xfrm>
        <a:graphic>
          <a:graphicData uri="http://schemas.openxmlformats.org/drawingml/2006/table">
            <a:tbl>
              <a:tblPr/>
              <a:tblGrid>
                <a:gridCol w="2690672">
                  <a:extLst>
                    <a:ext uri="{9D8B030D-6E8A-4147-A177-3AD203B41FA5}">
                      <a16:colId xmlns:a16="http://schemas.microsoft.com/office/drawing/2014/main" val="1457824148"/>
                    </a:ext>
                  </a:extLst>
                </a:gridCol>
                <a:gridCol w="433528">
                  <a:extLst>
                    <a:ext uri="{9D8B030D-6E8A-4147-A177-3AD203B41FA5}">
                      <a16:colId xmlns:a16="http://schemas.microsoft.com/office/drawing/2014/main" val="3923836364"/>
                    </a:ext>
                  </a:extLst>
                </a:gridCol>
              </a:tblGrid>
              <a:tr h="22908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المادة الخام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6447345"/>
                  </a:ext>
                </a:extLst>
              </a:tr>
              <a:tr h="80010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خام سيخ الشواية بروفيل إستانلس 430 درجة مخصوصة للأكل</a:t>
                      </a:r>
                    </a:p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خام الشوكة إستانلس 430 درجة مخصوصة للأكل</a:t>
                      </a:r>
                    </a:p>
                    <a:p>
                      <a:pPr algn="r" rtl="1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مسمار الشوكة حديد 1008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C</a:t>
                      </a:r>
                      <a:endParaRPr lang="ar-EG" sz="950" b="0" i="0" u="none" strike="noStrike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مقبض بكاليت مقاوم للحرارة الشديدة</a:t>
                      </a:r>
                    </a:p>
                    <a:p>
                      <a:pPr algn="r" rtl="1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خام الفتيل الومينيوم 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AlSi12</a:t>
                      </a:r>
                      <a:endParaRPr lang="ar-EG" sz="950" b="0" i="0" u="none" strike="noStrike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4929120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اللون / التشطيب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3960408"/>
                  </a:ext>
                </a:extLst>
              </a:tr>
              <a:tr h="343858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خام السيخ و الشوكة مصنفر و ملمع</a:t>
                      </a:r>
                    </a:p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مسمار الشوكة مطلى كهربائيا بالنيكل الكروم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9159021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مميزات المنتج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2821659"/>
                  </a:ext>
                </a:extLst>
              </a:tr>
              <a:tr h="504123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يتم فحص المنتج بنسبة 100%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خام سيخ الشواية الشوكة مستورد من شركة إيطالية متخصصة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خام الشوكة من درجة مخصصة للأكل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8358185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العدد في الكرتونه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63878387"/>
                  </a:ext>
                </a:extLst>
              </a:tr>
              <a:tr h="253443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100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قطعه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4963624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وزن الكرتونه كجم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4299295"/>
                  </a:ext>
                </a:extLst>
              </a:tr>
              <a:tr h="248608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18.50 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14163608"/>
                  </a:ext>
                </a:extLst>
              </a:tr>
              <a:tr h="22225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(</a:t>
                      </a: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</a:t>
                      </a:r>
                      <a:r>
                        <a:rPr kumimoji="0" lang="en-US" sz="900" b="0" i="0" u="none" strike="noStrike" kern="0" cap="none" spc="0" normalizeH="0" baseline="30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)</a:t>
                      </a:r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حجم الكرتونة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1325000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0.07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5488275"/>
                  </a:ext>
                </a:extLst>
              </a:tr>
            </a:tbl>
          </a:graphicData>
        </a:graphic>
      </p:graphicFrame>
      <p:pic>
        <p:nvPicPr>
          <p:cNvPr id="5" name="Picture 4">
            <a:extLst>
              <a:ext uri="{FF2B5EF4-FFF2-40B4-BE49-F238E27FC236}">
                <a16:creationId xmlns:a16="http://schemas.microsoft.com/office/drawing/2014/main" id="{4842280F-546E-4427-97FF-871BA155D441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362794" y="433970"/>
            <a:ext cx="2499577" cy="15058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63056045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5" name="Table 34">
            <a:extLst>
              <a:ext uri="{FF2B5EF4-FFF2-40B4-BE49-F238E27FC236}">
                <a16:creationId xmlns:a16="http://schemas.microsoft.com/office/drawing/2014/main" id="{A362C806-A2DA-4F1C-876F-3AF5817BCB3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10237394"/>
              </p:ext>
            </p:extLst>
          </p:nvPr>
        </p:nvGraphicFramePr>
        <p:xfrm>
          <a:off x="3531462" y="2516615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1314715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  <a:gridCol w="1453531">
                  <a:extLst>
                    <a:ext uri="{9D8B030D-6E8A-4147-A177-3AD203B41FA5}">
                      <a16:colId xmlns:a16="http://schemas.microsoft.com/office/drawing/2014/main" val="419919200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QC test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All Parts Dimension Check During Production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48 Hr. Salt Spray Test for all components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Door Weight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Dead Load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Application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60x80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60x90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Accessories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Life Span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 </a:t>
                      </a:r>
                      <a:endParaRPr lang="en-US" sz="9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Working temp (C°)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-30 C° + 300 C°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graphicFrame>
        <p:nvGraphicFramePr>
          <p:cNvPr id="36" name="Table 35">
            <a:extLst>
              <a:ext uri="{FF2B5EF4-FFF2-40B4-BE49-F238E27FC236}">
                <a16:creationId xmlns:a16="http://schemas.microsoft.com/office/drawing/2014/main" id="{9F642DCE-6290-463C-8857-4FA2059B093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60210048"/>
              </p:ext>
            </p:extLst>
          </p:nvPr>
        </p:nvGraphicFramePr>
        <p:xfrm>
          <a:off x="313600" y="2516337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2768246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Material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Profile Stainless Steel AISI 430 – Food Grade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Fork Profile Stainless Steel AISI 430 – Food Grade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Fork Screw C1008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Handle Black Backlite – High Temperature Resistant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Handle Screw AlSi12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Color / Finish 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Polished Shiny Profile &amp; Fork.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Nickel Chrome for Fork Screw.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Key Features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100% Product Checking for Best Functionality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Profile Imported from Specialized Italian Supplier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Fork Mat Imported from Specialized Italian Supplier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Quantity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100 Pcs.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Weight (Kg)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16.50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Volume (m</a:t>
                      </a:r>
                      <a:r>
                        <a:rPr lang="en-US" sz="900" b="0" baseline="3000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) 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0.07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pic>
        <p:nvPicPr>
          <p:cNvPr id="37" name="Picture 36" descr="A picture containing sky, wall&#10;&#10;Description automatically generated">
            <a:extLst>
              <a:ext uri="{FF2B5EF4-FFF2-40B4-BE49-F238E27FC236}">
                <a16:creationId xmlns:a16="http://schemas.microsoft.com/office/drawing/2014/main" id="{6F00DD3D-2096-4BA9-AB66-D159FA79C099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0548" t="27524" r="9527" b="24583"/>
          <a:stretch/>
        </p:blipFill>
        <p:spPr>
          <a:xfrm>
            <a:off x="4023360" y="696245"/>
            <a:ext cx="2486561" cy="1490002"/>
          </a:xfrm>
          <a:prstGeom prst="rect">
            <a:avLst/>
          </a:prstGeom>
        </p:spPr>
      </p:pic>
      <p:graphicFrame>
        <p:nvGraphicFramePr>
          <p:cNvPr id="38" name="Table 37">
            <a:extLst>
              <a:ext uri="{FF2B5EF4-FFF2-40B4-BE49-F238E27FC236}">
                <a16:creationId xmlns:a16="http://schemas.microsoft.com/office/drawing/2014/main" id="{D20C7C08-831F-4D4F-9483-4CF969E5593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47666861"/>
              </p:ext>
            </p:extLst>
          </p:nvPr>
        </p:nvGraphicFramePr>
        <p:xfrm>
          <a:off x="320040" y="320040"/>
          <a:ext cx="3593942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93942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Sector </a:t>
                      </a: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Model Group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Components for Home Appliances - Gas Cooker Components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Model Group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Turn Spits – Heating Door - Type Adorn Square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Family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SBxx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Item Name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Turn Spit - Adorn Triangle – Model 01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Item Code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SB01</a:t>
                      </a:r>
                      <a:endParaRPr lang="en-US" sz="10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dirty="0">
                <a:solidFill>
                  <a:srgbClr val="3F3F3F"/>
                </a:solidFill>
                <a:latin typeface="Calibri"/>
                <a:ea typeface="Calibri"/>
                <a:cs typeface="Calibri"/>
                <a:sym typeface="Calibri"/>
              </a:rPr>
              <a:t>Page 22</a:t>
            </a:r>
            <a:endParaRPr sz="2000" b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92627" y="2523722"/>
            <a:ext cx="3521355" cy="3585771"/>
            <a:chOff x="268802" y="2523722"/>
            <a:chExt cx="3521355" cy="3585771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3496391" y="2559491"/>
              <a:ext cx="280325" cy="280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3491933" y="4927308"/>
              <a:ext cx="298224" cy="2982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3501069" y="5831309"/>
              <a:ext cx="278184" cy="27818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68802" y="2523722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284176" y="3510164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281744" y="4120767"/>
              <a:ext cx="253734" cy="2537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284177" y="4913746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2">
              <a:alphaModFix/>
            </a:blip>
            <a:srcRect/>
            <a:stretch/>
          </p:blipFill>
          <p:spPr>
            <a:xfrm>
              <a:off x="276250" y="5381893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BEBA8EAE-BF5A-486C-A8C5-ECC9F3942E4B}">
                  <a14:imgProps xmlns:a14="http://schemas.microsoft.com/office/drawing/2010/main">
                    <a14:imgLayer r:embed="rId14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478" y="5827555"/>
              <a:ext cx="251133" cy="2511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5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3484210" y="5411533"/>
              <a:ext cx="300395" cy="2730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6">
              <a:alphaModFix/>
            </a:blip>
            <a:srcRect/>
            <a:stretch/>
          </p:blipFill>
          <p:spPr>
            <a:xfrm>
              <a:off x="3478163" y="4130491"/>
              <a:ext cx="300395" cy="3003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BEBA8EAE-BF5A-486C-A8C5-ECC9F3942E4B}">
                  <a14:imgProps xmlns:a14="http://schemas.microsoft.com/office/drawing/2010/main">
                    <a14:imgLayer r:embed="rId18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86686" y="3496103"/>
              <a:ext cx="284783" cy="283268"/>
            </a:xfrm>
            <a:prstGeom prst="rect">
              <a:avLst/>
            </a:prstGeom>
          </p:spPr>
        </p:pic>
      </p:grpSp>
      <p:pic>
        <p:nvPicPr>
          <p:cNvPr id="30" name="Picture 29">
            <a:extLst>
              <a:ext uri="{FF2B5EF4-FFF2-40B4-BE49-F238E27FC236}">
                <a16:creationId xmlns:a16="http://schemas.microsoft.com/office/drawing/2014/main" id="{983BBFDF-1BB7-4863-90B6-0EA56A692AC7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4749498" y="7886225"/>
            <a:ext cx="1277230" cy="1179607"/>
          </a:xfrm>
          <a:prstGeom prst="rect">
            <a:avLst/>
          </a:prstGeom>
        </p:spPr>
      </p:pic>
      <p:sp>
        <p:nvSpPr>
          <p:cNvPr id="29" name="Rectangle 28">
            <a:extLst>
              <a:ext uri="{FF2B5EF4-FFF2-40B4-BE49-F238E27FC236}">
                <a16:creationId xmlns:a16="http://schemas.microsoft.com/office/drawing/2014/main" id="{DD89C360-D484-4AF3-82B7-44D96306180C}"/>
              </a:ext>
            </a:extLst>
          </p:cNvPr>
          <p:cNvSpPr/>
          <p:nvPr/>
        </p:nvSpPr>
        <p:spPr>
          <a:xfrm>
            <a:off x="4023360" y="320040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69DEDA4B-77BE-4A78-9381-91215C10F0BE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672725" y="6433965"/>
            <a:ext cx="5786894" cy="955008"/>
          </a:xfrm>
          <a:prstGeom prst="rect">
            <a:avLst/>
          </a:prstGeom>
        </p:spPr>
      </p:pic>
      <p:pic>
        <p:nvPicPr>
          <p:cNvPr id="40" name="Picture 39">
            <a:extLst>
              <a:ext uri="{FF2B5EF4-FFF2-40B4-BE49-F238E27FC236}">
                <a16:creationId xmlns:a16="http://schemas.microsoft.com/office/drawing/2014/main" id="{C9E120C3-A40C-4BB8-AB1F-1429BBA8887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7350" y="7680066"/>
            <a:ext cx="3078203" cy="150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303757351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29F02A21-A707-48E6-BF50-5D7590F3B5D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3149" y="6360300"/>
            <a:ext cx="5791702" cy="2633700"/>
          </a:xfrm>
          <a:prstGeom prst="rect">
            <a:avLst/>
          </a:prstGeom>
        </p:spPr>
      </p:pic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صفحة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22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31562576"/>
              </p:ext>
            </p:extLst>
          </p:nvPr>
        </p:nvGraphicFramePr>
        <p:xfrm>
          <a:off x="3095625" y="256097"/>
          <a:ext cx="3334251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4251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القطاع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مكونات للأجهزة المنزلية-مكونات للبوتاجاز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مجموعة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سيخ شواية للبوتاجاز – مثلث مجوف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عائلة المنتج                                                                             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STxx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اسم المنتج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r" rtl="1" fontAlgn="base"/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سيخ شواية – مثلث مجوف - موديل 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01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 كود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ST01</a:t>
                      </a:r>
                      <a:endParaRPr lang="en-US" sz="10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134216" y="2945184"/>
            <a:ext cx="3536476" cy="3154450"/>
            <a:chOff x="2998656" y="2895030"/>
            <a:chExt cx="3548546" cy="3250947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6216004" y="2896124"/>
              <a:ext cx="312206" cy="31220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6215062" y="4890726"/>
              <a:ext cx="332140" cy="3321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6221434" y="5836154"/>
              <a:ext cx="309821" cy="3098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998656" y="289503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3004485" y="367707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3008393" y="4303951"/>
              <a:ext cx="282589" cy="28259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3010852" y="4910391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2">
              <a:alphaModFix/>
            </a:blip>
            <a:srcRect/>
            <a:stretch/>
          </p:blipFill>
          <p:spPr>
            <a:xfrm>
              <a:off x="3010896" y="5381723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BEBA8EAE-BF5A-486C-A8C5-ECC9F3942E4B}">
                  <a14:imgProps xmlns:a14="http://schemas.microsoft.com/office/drawing/2010/main">
                    <a14:imgLayer r:embed="rId14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0156" y="5848612"/>
              <a:ext cx="279695" cy="2796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5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6210320" y="5377459"/>
              <a:ext cx="334557" cy="304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6">
              <a:alphaModFix/>
            </a:blip>
            <a:srcRect/>
            <a:stretch/>
          </p:blipFill>
          <p:spPr>
            <a:xfrm>
              <a:off x="6208680" y="4308274"/>
              <a:ext cx="334557" cy="33455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BEBA8EAE-BF5A-486C-A8C5-ECC9F3942E4B}">
                  <a14:imgProps xmlns:a14="http://schemas.microsoft.com/office/drawing/2010/main">
                    <a14:imgLayer r:embed="rId18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218118" y="3660233"/>
              <a:ext cx="317170" cy="315483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6E02D5FC-42F0-4724-B996-3007C3AA491B}"/>
              </a:ext>
            </a:extLst>
          </p:cNvPr>
          <p:cNvSpPr/>
          <p:nvPr/>
        </p:nvSpPr>
        <p:spPr>
          <a:xfrm>
            <a:off x="375553" y="242701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aphicFrame>
        <p:nvGraphicFramePr>
          <p:cNvPr id="30" name="Table 29">
            <a:extLst>
              <a:ext uri="{FF2B5EF4-FFF2-40B4-BE49-F238E27FC236}">
                <a16:creationId xmlns:a16="http://schemas.microsoft.com/office/drawing/2014/main" id="{C8A6DA02-27F2-4D54-80BC-0AC947B9853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26848706"/>
              </p:ext>
            </p:extLst>
          </p:nvPr>
        </p:nvGraphicFramePr>
        <p:xfrm>
          <a:off x="647700" y="7867649"/>
          <a:ext cx="2628898" cy="1277223"/>
        </p:xfrm>
        <a:graphic>
          <a:graphicData uri="http://schemas.openxmlformats.org/drawingml/2006/table">
            <a:tbl>
              <a:tblPr/>
              <a:tblGrid>
                <a:gridCol w="537293">
                  <a:extLst>
                    <a:ext uri="{9D8B030D-6E8A-4147-A177-3AD203B41FA5}">
                      <a16:colId xmlns:a16="http://schemas.microsoft.com/office/drawing/2014/main" val="985386739"/>
                    </a:ext>
                  </a:extLst>
                </a:gridCol>
                <a:gridCol w="594860">
                  <a:extLst>
                    <a:ext uri="{9D8B030D-6E8A-4147-A177-3AD203B41FA5}">
                      <a16:colId xmlns:a16="http://schemas.microsoft.com/office/drawing/2014/main" val="270973906"/>
                    </a:ext>
                  </a:extLst>
                </a:gridCol>
                <a:gridCol w="498915">
                  <a:extLst>
                    <a:ext uri="{9D8B030D-6E8A-4147-A177-3AD203B41FA5}">
                      <a16:colId xmlns:a16="http://schemas.microsoft.com/office/drawing/2014/main" val="3093605234"/>
                    </a:ext>
                  </a:extLst>
                </a:gridCol>
                <a:gridCol w="498915">
                  <a:extLst>
                    <a:ext uri="{9D8B030D-6E8A-4147-A177-3AD203B41FA5}">
                      <a16:colId xmlns:a16="http://schemas.microsoft.com/office/drawing/2014/main" val="2347055855"/>
                    </a:ext>
                  </a:extLst>
                </a:gridCol>
                <a:gridCol w="498915">
                  <a:extLst>
                    <a:ext uri="{9D8B030D-6E8A-4147-A177-3AD203B41FA5}">
                      <a16:colId xmlns:a16="http://schemas.microsoft.com/office/drawing/2014/main" val="2216773587"/>
                    </a:ext>
                  </a:extLst>
                </a:gridCol>
              </a:tblGrid>
              <a:tr h="474339">
                <a:tc>
                  <a:txBody>
                    <a:bodyPr/>
                    <a:lstStyle/>
                    <a:p>
                      <a:pPr algn="ctr" rtl="1" fontAlgn="ctr"/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حجم الفرن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ل1</a:t>
                      </a:r>
                      <a:b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(مم)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موديل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عدد الشوكات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النوع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1027636"/>
                  </a:ext>
                </a:extLst>
              </a:tr>
              <a:tr h="200721">
                <a:tc>
                  <a:txBody>
                    <a:bodyPr/>
                    <a:lstStyle/>
                    <a:p>
                      <a:pPr algn="ctr" fontAlgn="b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55×55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383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SB01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algn="ctr" fontAlgn="b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مثلث مجوف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92773861"/>
                  </a:ext>
                </a:extLst>
              </a:tr>
              <a:tr h="200721">
                <a:tc>
                  <a:txBody>
                    <a:bodyPr/>
                    <a:lstStyle/>
                    <a:p>
                      <a:pPr algn="ctr" fontAlgn="b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60×60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+mn-cs"/>
                          <a:sym typeface="Arial"/>
                        </a:rPr>
                        <a:t>466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SB02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fontAlgn="b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91980209"/>
                  </a:ext>
                </a:extLst>
              </a:tr>
              <a:tr h="200721"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ar-EG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+mn-cs"/>
                          <a:sym typeface="Arial"/>
                        </a:rPr>
                        <a:t>60×60</a:t>
                      </a:r>
                      <a:endParaRPr kumimoji="0" lang="en-US" sz="9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+mn-cs"/>
                          <a:sym typeface="Arial"/>
                        </a:rPr>
                        <a:t>419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SB03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fontAlgn="b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807960407"/>
                  </a:ext>
                </a:extLst>
              </a:tr>
              <a:tr h="200721">
                <a:tc>
                  <a:txBody>
                    <a:bodyPr/>
                    <a:lstStyle/>
                    <a:p>
                      <a:pPr algn="ctr" fontAlgn="b"/>
                      <a:r>
                        <a:rPr kumimoji="0" lang="ar-EG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+mn-cs"/>
                          <a:sym typeface="Arial"/>
                        </a:rPr>
                        <a:t>60×60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+mn-cs"/>
                          <a:sym typeface="Arial"/>
                        </a:rPr>
                        <a:t>427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SB39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fontAlgn="b"/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94821303"/>
                  </a:ext>
                </a:extLst>
              </a:tr>
            </a:tbl>
          </a:graphicData>
        </a:graphic>
      </p:graphicFrame>
      <p:graphicFrame>
        <p:nvGraphicFramePr>
          <p:cNvPr id="46" name="Table 45">
            <a:extLst>
              <a:ext uri="{FF2B5EF4-FFF2-40B4-BE49-F238E27FC236}">
                <a16:creationId xmlns:a16="http://schemas.microsoft.com/office/drawing/2014/main" id="{C996B378-9CAE-4783-87E9-9B0D67D407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8382952"/>
              </p:ext>
            </p:extLst>
          </p:nvPr>
        </p:nvGraphicFramePr>
        <p:xfrm>
          <a:off x="3533109" y="2520470"/>
          <a:ext cx="3186328" cy="3644182"/>
        </p:xfrm>
        <a:graphic>
          <a:graphicData uri="http://schemas.openxmlformats.org/drawingml/2006/table">
            <a:tbl>
              <a:tblPr/>
              <a:tblGrid>
                <a:gridCol w="1400841">
                  <a:extLst>
                    <a:ext uri="{9D8B030D-6E8A-4147-A177-3AD203B41FA5}">
                      <a16:colId xmlns:a16="http://schemas.microsoft.com/office/drawing/2014/main" val="3679284601"/>
                    </a:ext>
                  </a:extLst>
                </a:gridCol>
                <a:gridCol w="1339850">
                  <a:extLst>
                    <a:ext uri="{9D8B030D-6E8A-4147-A177-3AD203B41FA5}">
                      <a16:colId xmlns:a16="http://schemas.microsoft.com/office/drawing/2014/main" val="3496772389"/>
                    </a:ext>
                  </a:extLst>
                </a:gridCol>
                <a:gridCol w="445637">
                  <a:extLst>
                    <a:ext uri="{9D8B030D-6E8A-4147-A177-3AD203B41FA5}">
                      <a16:colId xmlns:a16="http://schemas.microsoft.com/office/drawing/2014/main" val="1725910461"/>
                    </a:ext>
                  </a:extLst>
                </a:gridCol>
              </a:tblGrid>
              <a:tr h="19511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إختبارات الجوده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1058253"/>
                  </a:ext>
                </a:extLst>
              </a:tr>
              <a:tr h="795136">
                <a:tc gridSpan="2">
                  <a:txBody>
                    <a:bodyPr/>
                    <a:lstStyle/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جميع الابعاد الخاصة بالمنتجات أثناء الإنتاج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عمل اختبار رذاذ الملح لكل الأجزاء لمدة 48 ساعة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93547832"/>
                  </a:ext>
                </a:extLst>
              </a:tr>
              <a:tr h="199684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وزن الباب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أقصي حمل 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1866788"/>
                  </a:ext>
                </a:extLst>
              </a:tr>
              <a:tr h="346416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068657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التطبيقات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3014999"/>
                  </a:ext>
                </a:extLst>
              </a:tr>
              <a:tr h="48139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60×80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60×90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0249448"/>
                  </a:ext>
                </a:extLst>
              </a:tr>
              <a:tr h="20944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ملحقات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7593164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endParaRPr lang="en-US" sz="9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40558517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العمر الإفتراضي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9933002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-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177199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متوسط درجة الحرارة 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1263180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-30 C° +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300 </a:t>
                      </a:r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C°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166662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CF7C063-5445-4271-BC48-A257DBBDFD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06094324"/>
              </p:ext>
            </p:extLst>
          </p:nvPr>
        </p:nvGraphicFramePr>
        <p:xfrm>
          <a:off x="376378" y="2520470"/>
          <a:ext cx="3124200" cy="3651730"/>
        </p:xfrm>
        <a:graphic>
          <a:graphicData uri="http://schemas.openxmlformats.org/drawingml/2006/table">
            <a:tbl>
              <a:tblPr/>
              <a:tblGrid>
                <a:gridCol w="2690672">
                  <a:extLst>
                    <a:ext uri="{9D8B030D-6E8A-4147-A177-3AD203B41FA5}">
                      <a16:colId xmlns:a16="http://schemas.microsoft.com/office/drawing/2014/main" val="1457824148"/>
                    </a:ext>
                  </a:extLst>
                </a:gridCol>
                <a:gridCol w="433528">
                  <a:extLst>
                    <a:ext uri="{9D8B030D-6E8A-4147-A177-3AD203B41FA5}">
                      <a16:colId xmlns:a16="http://schemas.microsoft.com/office/drawing/2014/main" val="3923836364"/>
                    </a:ext>
                  </a:extLst>
                </a:gridCol>
              </a:tblGrid>
              <a:tr h="22908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المادة الخام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6447345"/>
                  </a:ext>
                </a:extLst>
              </a:tr>
              <a:tr h="80010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خام سيخ الشواية بروفيل إستانلس 430 درجة مخصوصة للأكل</a:t>
                      </a:r>
                    </a:p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خام الشوكة إستانلس 430 درجة مخصوصة للأكل</a:t>
                      </a:r>
                    </a:p>
                    <a:p>
                      <a:pPr algn="r" rtl="1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مسمار الشوكة حديد 1008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C</a:t>
                      </a:r>
                      <a:endParaRPr lang="ar-EG" sz="950" b="0" i="0" u="none" strike="noStrike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مقبض بكاليت مقاوم للحرارة الشديدة</a:t>
                      </a:r>
                    </a:p>
                    <a:p>
                      <a:pPr algn="r" rtl="1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خام الفتيل الومينيوم 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AlSi12</a:t>
                      </a:r>
                      <a:endParaRPr lang="ar-EG" sz="950" b="0" i="0" u="none" strike="noStrike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4929120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اللون / التشطيب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3960408"/>
                  </a:ext>
                </a:extLst>
              </a:tr>
              <a:tr h="343858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خام السيخ و الشوكة مصنفر و ملمع</a:t>
                      </a:r>
                    </a:p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مسمار الشوكة مطلى كهربائيا بالنيكل الكروم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9159021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مميزات المنتج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2821659"/>
                  </a:ext>
                </a:extLst>
              </a:tr>
              <a:tr h="504123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يتم فحص المنتج بنسبة 100%</a:t>
                      </a:r>
                    </a:p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خام سيخ الشواية الشوكة مستورد من شركة إيطالية متخصصة</a:t>
                      </a:r>
                    </a:p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خام الشوكة من درجة مخصصة للأكل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8358185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العدد في الكرتونه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63878387"/>
                  </a:ext>
                </a:extLst>
              </a:tr>
              <a:tr h="253443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100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قطعه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4963624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وزن الكرتونه كجم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4299295"/>
                  </a:ext>
                </a:extLst>
              </a:tr>
              <a:tr h="248608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16.50 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14163608"/>
                  </a:ext>
                </a:extLst>
              </a:tr>
              <a:tr h="22225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(</a:t>
                      </a: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</a:t>
                      </a:r>
                      <a:r>
                        <a:rPr kumimoji="0" lang="en-US" sz="900" b="0" i="0" u="none" strike="noStrike" kern="0" cap="none" spc="0" normalizeH="0" baseline="30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)</a:t>
                      </a:r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حجم الكرتونة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1325000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0.07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5488275"/>
                  </a:ext>
                </a:extLst>
              </a:tr>
            </a:tbl>
          </a:graphicData>
        </a:graphic>
      </p:graphicFrame>
      <p:pic>
        <p:nvPicPr>
          <p:cNvPr id="5" name="Picture 4">
            <a:extLst>
              <a:ext uri="{FF2B5EF4-FFF2-40B4-BE49-F238E27FC236}">
                <a16:creationId xmlns:a16="http://schemas.microsoft.com/office/drawing/2014/main" id="{4842280F-546E-4427-97FF-871BA155D441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362794" y="433970"/>
            <a:ext cx="2499577" cy="15058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93446499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9" name="Table 68">
            <a:extLst>
              <a:ext uri="{FF2B5EF4-FFF2-40B4-BE49-F238E27FC236}">
                <a16:creationId xmlns:a16="http://schemas.microsoft.com/office/drawing/2014/main" id="{97FA8353-89A1-4536-9E28-8D468DACE7A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67097124"/>
              </p:ext>
            </p:extLst>
          </p:nvPr>
        </p:nvGraphicFramePr>
        <p:xfrm>
          <a:off x="3531462" y="2517945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1314715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  <a:gridCol w="1453531">
                  <a:extLst>
                    <a:ext uri="{9D8B030D-6E8A-4147-A177-3AD203B41FA5}">
                      <a16:colId xmlns:a16="http://schemas.microsoft.com/office/drawing/2014/main" val="419919200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QC test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All Parts Dimension Check During Production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48 Hr. Salt Spray Test for all components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Closing Force VS Working Cycles.</a:t>
                      </a:r>
                    </a:p>
                    <a:p>
                      <a:pPr fontAlgn="base"/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Door Weight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Dead Load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 – 4.5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Application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55x55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60x60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Accessories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Life Span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 </a:t>
                      </a:r>
                      <a:endParaRPr lang="en-US" sz="9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20,000 Working Cycle.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Working temp (C°)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-30 C° +110 C°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" name="Google Shape;352;p18">
            <a:extLst>
              <a:ext uri="{FF2B5EF4-FFF2-40B4-BE49-F238E27FC236}">
                <a16:creationId xmlns:a16="http://schemas.microsoft.com/office/drawing/2014/main" id="{60BBBC67-4109-4A83-833B-C1D137E6089D}"/>
              </a:ext>
            </a:extLst>
          </p:cNvPr>
          <p:cNvSpPr/>
          <p:nvPr/>
        </p:nvSpPr>
        <p:spPr>
          <a:xfrm>
            <a:off x="649074" y="5675950"/>
            <a:ext cx="2744400" cy="21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">
                <a:solidFill>
                  <a:srgbClr val="3F3F3F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0.038 m</a:t>
            </a:r>
            <a:r>
              <a:rPr lang="en-US" sz="800" baseline="30000">
                <a:solidFill>
                  <a:srgbClr val="3F3F3F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3</a:t>
            </a:r>
            <a:endParaRPr/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dirty="0">
                <a:solidFill>
                  <a:srgbClr val="3F3F3F"/>
                </a:solidFill>
                <a:latin typeface="Calibri"/>
                <a:ea typeface="Calibri"/>
                <a:cs typeface="Calibri"/>
                <a:sym typeface="Calibri"/>
              </a:rPr>
              <a:t>Page 23</a:t>
            </a:r>
            <a:endParaRPr sz="2000" b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62" name="Table 61">
            <a:extLst>
              <a:ext uri="{FF2B5EF4-FFF2-40B4-BE49-F238E27FC236}">
                <a16:creationId xmlns:a16="http://schemas.microsoft.com/office/drawing/2014/main" id="{68DABE56-1BBA-42C9-88C0-E5C33C1600F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89326602"/>
              </p:ext>
            </p:extLst>
          </p:nvPr>
        </p:nvGraphicFramePr>
        <p:xfrm>
          <a:off x="313600" y="2516337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2768246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Material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Hinge Body Zinc Alloy (</a:t>
                      </a:r>
                      <a:r>
                        <a:rPr lang="en-US" sz="95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Zamac</a:t>
                      </a: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5)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Hinge Guiding Pin C1008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Hinge Spring Class C UNI 3823</a:t>
                      </a:r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Hinge Retaining Washer C70</a:t>
                      </a:r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Color / Finish 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solidFill>
                            <a:srgbClr val="3F3F3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Spring and First </a:t>
                      </a:r>
                      <a:r>
                        <a:rPr lang="en-US" sz="950" dirty="0" err="1">
                          <a:solidFill>
                            <a:srgbClr val="3F3F3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Zamac</a:t>
                      </a:r>
                      <a:r>
                        <a:rPr lang="en-US" sz="950" dirty="0">
                          <a:solidFill>
                            <a:srgbClr val="3F3F3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 part are Electroplated with White Galvanization, Min. Thickness 25 Microns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Key Features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100% Product Checking for Best Functionality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Spring Imported from Specialized Italian Supplier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Quantity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100 Pcs.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Weight (Kg)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8.88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Volume (m</a:t>
                      </a:r>
                      <a:r>
                        <a:rPr lang="en-US" sz="900" b="0" baseline="3000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) 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0.004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92627" y="2523722"/>
            <a:ext cx="3521355" cy="3585771"/>
            <a:chOff x="268802" y="2523722"/>
            <a:chExt cx="3521355" cy="3585771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496391" y="2559491"/>
              <a:ext cx="280325" cy="280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3491933" y="4927308"/>
              <a:ext cx="298224" cy="2982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3501069" y="5831309"/>
              <a:ext cx="278184" cy="27818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68802" y="2523722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84176" y="3510164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281744" y="4120767"/>
              <a:ext cx="253734" cy="2537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284177" y="4913746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276250" y="5381893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478" y="5827555"/>
              <a:ext cx="251133" cy="2511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3484210" y="5411533"/>
              <a:ext cx="300395" cy="2730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3478163" y="4130491"/>
              <a:ext cx="300395" cy="3003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86686" y="3496103"/>
              <a:ext cx="284783" cy="283268"/>
            </a:xfrm>
            <a:prstGeom prst="rect">
              <a:avLst/>
            </a:prstGeom>
          </p:spPr>
        </p:pic>
      </p:grpSp>
      <p:pic>
        <p:nvPicPr>
          <p:cNvPr id="27" name="Picture 26" descr="A close up of a device&#10;&#10;Description automatically generated">
            <a:extLst>
              <a:ext uri="{FF2B5EF4-FFF2-40B4-BE49-F238E27FC236}">
                <a16:creationId xmlns:a16="http://schemas.microsoft.com/office/drawing/2014/main" id="{82D02AC3-FB5A-4629-AEEE-E1BC606297B0}"/>
              </a:ext>
            </a:extLst>
          </p:cNvPr>
          <p:cNvPicPr>
            <a:picLocks noChangeAspect="1"/>
          </p:cNvPicPr>
          <p:nvPr/>
        </p:nvPicPr>
        <p:blipFill rotWithShape="1">
          <a:blip r:embed="rId18"/>
          <a:srcRect l="5852" t="29251" r="4714" b="21423"/>
          <a:stretch/>
        </p:blipFill>
        <p:spPr>
          <a:xfrm>
            <a:off x="4023360" y="696013"/>
            <a:ext cx="2449501" cy="1350976"/>
          </a:xfrm>
          <a:prstGeom prst="rect">
            <a:avLst/>
          </a:prstGeom>
        </p:spPr>
      </p:pic>
      <p:sp>
        <p:nvSpPr>
          <p:cNvPr id="30" name="Rectangle 29">
            <a:extLst>
              <a:ext uri="{FF2B5EF4-FFF2-40B4-BE49-F238E27FC236}">
                <a16:creationId xmlns:a16="http://schemas.microsoft.com/office/drawing/2014/main" id="{EC8248DE-9AE6-4E4B-BAA3-7AAE9F956333}"/>
              </a:ext>
            </a:extLst>
          </p:cNvPr>
          <p:cNvSpPr/>
          <p:nvPr/>
        </p:nvSpPr>
        <p:spPr>
          <a:xfrm>
            <a:off x="4023360" y="320040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1" name="Table 30">
            <a:extLst>
              <a:ext uri="{FF2B5EF4-FFF2-40B4-BE49-F238E27FC236}">
                <a16:creationId xmlns:a16="http://schemas.microsoft.com/office/drawing/2014/main" id="{6268563E-DA9F-42E1-BBDF-A8D6A218FB5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57545654"/>
              </p:ext>
            </p:extLst>
          </p:nvPr>
        </p:nvGraphicFramePr>
        <p:xfrm>
          <a:off x="320040" y="320040"/>
          <a:ext cx="3593942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93942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Sector </a:t>
                      </a: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Model Group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Components for Home Appliances - Gas Cooker Components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Model Group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Lid Hinge – Top Cover - Type 01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Family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UDxx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Item Name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Lid Hinge – Right - Model 10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Item Code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UD10</a:t>
                      </a:r>
                      <a:endParaRPr lang="en-US" sz="10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pic>
        <p:nvPicPr>
          <p:cNvPr id="32" name="Picture 31">
            <a:extLst>
              <a:ext uri="{FF2B5EF4-FFF2-40B4-BE49-F238E27FC236}">
                <a16:creationId xmlns:a16="http://schemas.microsoft.com/office/drawing/2014/main" id="{822E2B4C-E591-482E-89D1-68A3A8BE7F26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266256" y="6959669"/>
            <a:ext cx="4042419" cy="2158573"/>
          </a:xfrm>
          <a:prstGeom prst="rect">
            <a:avLst/>
          </a:prstGeom>
        </p:spPr>
      </p:pic>
      <p:sp>
        <p:nvSpPr>
          <p:cNvPr id="33" name="TextBox 32">
            <a:extLst>
              <a:ext uri="{FF2B5EF4-FFF2-40B4-BE49-F238E27FC236}">
                <a16:creationId xmlns:a16="http://schemas.microsoft.com/office/drawing/2014/main" id="{E2C46262-0E42-4152-8127-4482CC2CE1FA}"/>
              </a:ext>
            </a:extLst>
          </p:cNvPr>
          <p:cNvSpPr txBox="1"/>
          <p:nvPr/>
        </p:nvSpPr>
        <p:spPr>
          <a:xfrm>
            <a:off x="392627" y="6407283"/>
            <a:ext cx="269325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Wire Diameter: 2.5 mm – Right Twist</a:t>
            </a:r>
          </a:p>
          <a:p>
            <a:r>
              <a:rPr lang="en-US" sz="9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Total number of Coils :13</a:t>
            </a:r>
          </a:p>
        </p:txBody>
      </p:sp>
      <p:pic>
        <p:nvPicPr>
          <p:cNvPr id="34" name="Picture 33">
            <a:extLst>
              <a:ext uri="{FF2B5EF4-FFF2-40B4-BE49-F238E27FC236}">
                <a16:creationId xmlns:a16="http://schemas.microsoft.com/office/drawing/2014/main" id="{8050174E-66E3-406C-871D-573DD5D3C4E8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9434" b="92138" l="3741" r="93766">
                        <a14:foregroundMark x1="9726" y1="16667" x2="3990" y2="33648"/>
                        <a14:foregroundMark x1="3990" y1="33648" x2="6234" y2="43082"/>
                        <a14:foregroundMark x1="90524" y1="89937" x2="93766" y2="92138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437801" y="6959669"/>
            <a:ext cx="2277121" cy="18057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4698997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5A26CCD2-A05E-4D41-ABD6-3AF6C2ED816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0136" y="6979064"/>
            <a:ext cx="6450127" cy="2158171"/>
          </a:xfrm>
          <a:prstGeom prst="rect">
            <a:avLst/>
          </a:prstGeom>
        </p:spPr>
      </p:pic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صفحة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23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1900580"/>
              </p:ext>
            </p:extLst>
          </p:nvPr>
        </p:nvGraphicFramePr>
        <p:xfrm>
          <a:off x="3095625" y="256097"/>
          <a:ext cx="3334251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4251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القطاع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مكونات للأجهزة المنزلية-مكونات للبوتاجاز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مجموعة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مفصلات زجاج علوى – 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عائلة 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UD10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عائلة المنتج                                                                             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UDxx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اسم المنتج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مفصلات زجاج علوى  –  يمين -  موديل 10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 كود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UD10</a:t>
                      </a:r>
                      <a:endParaRPr lang="en-US" sz="10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134216" y="2945184"/>
            <a:ext cx="3536476" cy="3154450"/>
            <a:chOff x="2998656" y="2895030"/>
            <a:chExt cx="3548546" cy="3250947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6216004" y="2896124"/>
              <a:ext cx="312206" cy="31220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6215062" y="4890726"/>
              <a:ext cx="332140" cy="3321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6221434" y="5836154"/>
              <a:ext cx="309821" cy="3098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998656" y="289503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3004485" y="367707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3008393" y="4303951"/>
              <a:ext cx="282589" cy="28259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3010852" y="4910391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2">
              <a:alphaModFix/>
            </a:blip>
            <a:srcRect/>
            <a:stretch/>
          </p:blipFill>
          <p:spPr>
            <a:xfrm>
              <a:off x="3010896" y="5381723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BEBA8EAE-BF5A-486C-A8C5-ECC9F3942E4B}">
                  <a14:imgProps xmlns:a14="http://schemas.microsoft.com/office/drawing/2010/main">
                    <a14:imgLayer r:embed="rId14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0156" y="5848612"/>
              <a:ext cx="279695" cy="2796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5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6210320" y="5377459"/>
              <a:ext cx="334557" cy="304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6">
              <a:alphaModFix/>
            </a:blip>
            <a:srcRect/>
            <a:stretch/>
          </p:blipFill>
          <p:spPr>
            <a:xfrm>
              <a:off x="6208680" y="4308274"/>
              <a:ext cx="334557" cy="33455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BEBA8EAE-BF5A-486C-A8C5-ECC9F3942E4B}">
                  <a14:imgProps xmlns:a14="http://schemas.microsoft.com/office/drawing/2010/main">
                    <a14:imgLayer r:embed="rId18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218118" y="3660233"/>
              <a:ext cx="317170" cy="315483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6E02D5FC-42F0-4724-B996-3007C3AA491B}"/>
              </a:ext>
            </a:extLst>
          </p:cNvPr>
          <p:cNvSpPr/>
          <p:nvPr/>
        </p:nvSpPr>
        <p:spPr>
          <a:xfrm>
            <a:off x="375553" y="242701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aphicFrame>
        <p:nvGraphicFramePr>
          <p:cNvPr id="46" name="Table 45">
            <a:extLst>
              <a:ext uri="{FF2B5EF4-FFF2-40B4-BE49-F238E27FC236}">
                <a16:creationId xmlns:a16="http://schemas.microsoft.com/office/drawing/2014/main" id="{C996B378-9CAE-4783-87E9-9B0D67D407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26437050"/>
              </p:ext>
            </p:extLst>
          </p:nvPr>
        </p:nvGraphicFramePr>
        <p:xfrm>
          <a:off x="3533109" y="2520470"/>
          <a:ext cx="3186328" cy="3644182"/>
        </p:xfrm>
        <a:graphic>
          <a:graphicData uri="http://schemas.openxmlformats.org/drawingml/2006/table">
            <a:tbl>
              <a:tblPr/>
              <a:tblGrid>
                <a:gridCol w="1400841">
                  <a:extLst>
                    <a:ext uri="{9D8B030D-6E8A-4147-A177-3AD203B41FA5}">
                      <a16:colId xmlns:a16="http://schemas.microsoft.com/office/drawing/2014/main" val="3679284601"/>
                    </a:ext>
                  </a:extLst>
                </a:gridCol>
                <a:gridCol w="1339850">
                  <a:extLst>
                    <a:ext uri="{9D8B030D-6E8A-4147-A177-3AD203B41FA5}">
                      <a16:colId xmlns:a16="http://schemas.microsoft.com/office/drawing/2014/main" val="3496772389"/>
                    </a:ext>
                  </a:extLst>
                </a:gridCol>
                <a:gridCol w="445637">
                  <a:extLst>
                    <a:ext uri="{9D8B030D-6E8A-4147-A177-3AD203B41FA5}">
                      <a16:colId xmlns:a16="http://schemas.microsoft.com/office/drawing/2014/main" val="1725910461"/>
                    </a:ext>
                  </a:extLst>
                </a:gridCol>
              </a:tblGrid>
              <a:tr h="19511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إختبارات الجوده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1058253"/>
                  </a:ext>
                </a:extLst>
              </a:tr>
              <a:tr h="795136">
                <a:tc gridSpan="2">
                  <a:txBody>
                    <a:bodyPr/>
                    <a:lstStyle/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جميع الابعاد الخاصة بالمنتجات أثناء الإنتاج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عمل اختبار رذاذ الملح لكل الأجزاء لمدة 48 ساعة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إختبار قوة الإغلاق مع عدد مرات الإغلاق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93547832"/>
                  </a:ext>
                </a:extLst>
              </a:tr>
              <a:tr h="199684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وزن الباب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أقصي حمل 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1866788"/>
                  </a:ext>
                </a:extLst>
              </a:tr>
              <a:tr h="346416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 – 4.5 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068657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التطبيقات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3014999"/>
                  </a:ext>
                </a:extLst>
              </a:tr>
              <a:tr h="48139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55×55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60×60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0249448"/>
                  </a:ext>
                </a:extLst>
              </a:tr>
              <a:tr h="20944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ملحقات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7593164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endParaRPr lang="en-US" sz="9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40558517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العمر الإفتراضي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9933002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20,000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دورة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177199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متوسط درجة الحرارة 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1263180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-30 C° +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110 </a:t>
                      </a:r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C°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166662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CF7C063-5445-4271-BC48-A257DBBDFD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46513731"/>
              </p:ext>
            </p:extLst>
          </p:nvPr>
        </p:nvGraphicFramePr>
        <p:xfrm>
          <a:off x="376378" y="2520470"/>
          <a:ext cx="3124200" cy="3651730"/>
        </p:xfrm>
        <a:graphic>
          <a:graphicData uri="http://schemas.openxmlformats.org/drawingml/2006/table">
            <a:tbl>
              <a:tblPr/>
              <a:tblGrid>
                <a:gridCol w="2690672">
                  <a:extLst>
                    <a:ext uri="{9D8B030D-6E8A-4147-A177-3AD203B41FA5}">
                      <a16:colId xmlns:a16="http://schemas.microsoft.com/office/drawing/2014/main" val="1457824148"/>
                    </a:ext>
                  </a:extLst>
                </a:gridCol>
                <a:gridCol w="433528">
                  <a:extLst>
                    <a:ext uri="{9D8B030D-6E8A-4147-A177-3AD203B41FA5}">
                      <a16:colId xmlns:a16="http://schemas.microsoft.com/office/drawing/2014/main" val="3923836364"/>
                    </a:ext>
                  </a:extLst>
                </a:gridCol>
              </a:tblGrid>
              <a:tr h="22908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المادة الخام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6447345"/>
                  </a:ext>
                </a:extLst>
              </a:tr>
              <a:tr h="80010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1000" dirty="0"/>
                        <a:t> الجسم المفصلي من سبائك الزنك (زاماك 5)</a:t>
                      </a:r>
                    </a:p>
                    <a:p>
                      <a:pPr algn="r" rtl="0" fontAlgn="ctr"/>
                      <a:r>
                        <a:rPr lang="ar-EG" sz="1000" dirty="0"/>
                        <a:t> </a:t>
                      </a:r>
                      <a:r>
                        <a:rPr lang="en-US" sz="1000" dirty="0"/>
                        <a:t>C1008</a:t>
                      </a:r>
                      <a:r>
                        <a:rPr lang="ar-EG" sz="1000" dirty="0"/>
                        <a:t> دبوس التوجيه المفصلي  </a:t>
                      </a:r>
                    </a:p>
                    <a:p>
                      <a:pPr algn="r" rtl="0" fontAlgn="ctr"/>
                      <a:r>
                        <a:rPr lang="ar-EG" sz="1000" dirty="0"/>
                        <a:t>  </a:t>
                      </a:r>
                      <a:r>
                        <a:rPr lang="en-US" sz="1000" dirty="0"/>
                        <a:t>C UNI 3823</a:t>
                      </a:r>
                      <a:r>
                        <a:rPr lang="ar-EG" sz="1000" dirty="0"/>
                        <a:t> مفصلات السوستة فئة </a:t>
                      </a:r>
                    </a:p>
                    <a:p>
                      <a:pPr algn="r" rtl="0" fontAlgn="ctr"/>
                      <a:r>
                        <a:rPr lang="en-US" sz="1000" dirty="0"/>
                        <a:t> </a:t>
                      </a:r>
                      <a:r>
                        <a:rPr lang="ar-EG" sz="1000" dirty="0"/>
                        <a:t> </a:t>
                      </a:r>
                      <a:r>
                        <a:rPr lang="en-US" sz="1000" dirty="0"/>
                        <a:t>C70</a:t>
                      </a:r>
                      <a:r>
                        <a:rPr lang="ar-EG" sz="1000" dirty="0"/>
                        <a:t> مفصلة غسالة الاحتفاظ </a:t>
                      </a:r>
                      <a:endParaRPr lang="ar-EG" sz="950" b="0" i="0" u="none" strike="noStrike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4929120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اللون / التشطيب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3960408"/>
                  </a:ext>
                </a:extLst>
              </a:tr>
              <a:tr h="343858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kumimoji="0" lang="ar-EG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يتم عمل طلاء كهربائى بالزنك لجميع المكونات بطبقة لا تقل سمكها  </a:t>
                      </a:r>
                    </a:p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ar-EG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 عن 25 ميكرون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9159021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مميزات المنتج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2821659"/>
                  </a:ext>
                </a:extLst>
              </a:tr>
              <a:tr h="504123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يتم فحص المنتج كاملا والتأكد من أن كل جزء يقوم بدوره علي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أكمل وجه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السوستة المستخدمة من شركة إيطالية متخصصة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8358185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العدد في الكرتونه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63878387"/>
                  </a:ext>
                </a:extLst>
              </a:tr>
              <a:tr h="253443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100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قطعه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4963624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وزن الكرتونه كجم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4299295"/>
                  </a:ext>
                </a:extLst>
              </a:tr>
              <a:tr h="248608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8.88 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14163608"/>
                  </a:ext>
                </a:extLst>
              </a:tr>
              <a:tr h="22225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(</a:t>
                      </a: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</a:t>
                      </a:r>
                      <a:r>
                        <a:rPr kumimoji="0" lang="en-US" sz="900" b="0" i="0" u="none" strike="noStrike" kern="0" cap="none" spc="0" normalizeH="0" baseline="30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)</a:t>
                      </a:r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حجم الكرتونة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1325000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0.004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5488275"/>
                  </a:ext>
                </a:extLst>
              </a:tr>
            </a:tbl>
          </a:graphicData>
        </a:graphic>
      </p:graphicFrame>
      <p:pic>
        <p:nvPicPr>
          <p:cNvPr id="4" name="Picture 3">
            <a:extLst>
              <a:ext uri="{FF2B5EF4-FFF2-40B4-BE49-F238E27FC236}">
                <a16:creationId xmlns:a16="http://schemas.microsoft.com/office/drawing/2014/main" id="{8DD75AF1-E834-47D1-879C-76D62F35F58A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399549" y="682087"/>
            <a:ext cx="2450804" cy="1353429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CE6C7556-4E2E-4503-A61F-E874C29FB328}"/>
              </a:ext>
            </a:extLst>
          </p:cNvPr>
          <p:cNvSpPr txBox="1"/>
          <p:nvPr/>
        </p:nvSpPr>
        <p:spPr>
          <a:xfrm>
            <a:off x="280136" y="6492801"/>
            <a:ext cx="187675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ملفوفة يمين</a:t>
            </a:r>
            <a:r>
              <a:rPr kumimoji="0" 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Ø</a:t>
            </a: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2.5</a:t>
            </a:r>
            <a:r>
              <a:rPr kumimoji="0" 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mm</a:t>
            </a: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قطر السوستة = </a:t>
            </a:r>
            <a:endParaRPr kumimoji="0" lang="en-US" sz="9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إجمالى عدد اللفات </a:t>
            </a:r>
            <a:r>
              <a:rPr kumimoji="0" 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=</a:t>
            </a: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13</a:t>
            </a:r>
            <a:endParaRPr kumimoji="0" lang="en-US" sz="9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16738374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4" name="Table 33">
            <a:extLst>
              <a:ext uri="{FF2B5EF4-FFF2-40B4-BE49-F238E27FC236}">
                <a16:creationId xmlns:a16="http://schemas.microsoft.com/office/drawing/2014/main" id="{9604A913-E46C-4855-B54B-43644F2670A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63596076"/>
              </p:ext>
            </p:extLst>
          </p:nvPr>
        </p:nvGraphicFramePr>
        <p:xfrm>
          <a:off x="3531462" y="2517945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1314715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  <a:gridCol w="1453531">
                  <a:extLst>
                    <a:ext uri="{9D8B030D-6E8A-4147-A177-3AD203B41FA5}">
                      <a16:colId xmlns:a16="http://schemas.microsoft.com/office/drawing/2014/main" val="419919200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QC test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All Parts Dimension Check During Production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48 Hr. Salt Spray Test for all components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Closing Force VS Working Cycles.</a:t>
                      </a:r>
                    </a:p>
                    <a:p>
                      <a:pPr fontAlgn="base"/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Door Weight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Dead Load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 – 7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Application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55x55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60x60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Accessories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Life Span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 </a:t>
                      </a:r>
                      <a:endParaRPr lang="en-US" sz="9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20,000 Working Cycle.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Working temp (C°)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-30 C° +110 C°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graphicFrame>
        <p:nvGraphicFramePr>
          <p:cNvPr id="35" name="Table 34">
            <a:extLst>
              <a:ext uri="{FF2B5EF4-FFF2-40B4-BE49-F238E27FC236}">
                <a16:creationId xmlns:a16="http://schemas.microsoft.com/office/drawing/2014/main" id="{6A1DBEDD-6FE0-4FA3-BC29-A17DA437843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03223032"/>
              </p:ext>
            </p:extLst>
          </p:nvPr>
        </p:nvGraphicFramePr>
        <p:xfrm>
          <a:off x="313600" y="2516337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2768246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Material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Hinge Body Zinc Alloy (</a:t>
                      </a:r>
                      <a:r>
                        <a:rPr lang="en-US" sz="95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Zamac</a:t>
                      </a: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5)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Hinge Guiding Pin C1008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Hinge Spring Class C UNI 3823</a:t>
                      </a:r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Hinge Retaining Washer C70</a:t>
                      </a:r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Color / Finish 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solidFill>
                            <a:srgbClr val="3F3F3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Spring and First </a:t>
                      </a:r>
                      <a:r>
                        <a:rPr lang="en-US" sz="950" dirty="0" err="1">
                          <a:solidFill>
                            <a:srgbClr val="3F3F3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Zamac</a:t>
                      </a:r>
                      <a:r>
                        <a:rPr lang="en-US" sz="950" dirty="0">
                          <a:solidFill>
                            <a:srgbClr val="3F3F3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 part are Electroplated with White Galvanization, Min. Thickness 25 Microns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Key Features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100% Product Checking for Best Functionality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Spring Imported from Specialized Italian Supplier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Quantity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100 Pcs.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Weight (Kg)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9.90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Volume (m</a:t>
                      </a:r>
                      <a:r>
                        <a:rPr lang="en-US" sz="900" b="0" baseline="3000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) 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0.004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dirty="0">
                <a:solidFill>
                  <a:srgbClr val="3F3F3F"/>
                </a:solidFill>
                <a:latin typeface="Calibri"/>
                <a:ea typeface="Calibri"/>
                <a:cs typeface="Calibri"/>
                <a:sym typeface="Calibri"/>
              </a:rPr>
              <a:t>Page 24</a:t>
            </a:r>
            <a:endParaRPr sz="2000" b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92627" y="2523722"/>
            <a:ext cx="3521355" cy="3585771"/>
            <a:chOff x="268802" y="2523722"/>
            <a:chExt cx="3521355" cy="3585771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496391" y="2559491"/>
              <a:ext cx="280325" cy="280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3491933" y="4927308"/>
              <a:ext cx="298224" cy="2982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3501069" y="5831309"/>
              <a:ext cx="278184" cy="27818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68802" y="2523722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84176" y="3510164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281744" y="4120767"/>
              <a:ext cx="253734" cy="2537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284177" y="4913746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276250" y="5381893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478" y="5827555"/>
              <a:ext cx="251133" cy="2511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3484210" y="5411533"/>
              <a:ext cx="300395" cy="2730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3478163" y="4130491"/>
              <a:ext cx="300395" cy="3003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86686" y="3496103"/>
              <a:ext cx="284783" cy="283268"/>
            </a:xfrm>
            <a:prstGeom prst="rect">
              <a:avLst/>
            </a:prstGeom>
          </p:spPr>
        </p:pic>
      </p:grpSp>
      <p:pic>
        <p:nvPicPr>
          <p:cNvPr id="28" name="Picture 27">
            <a:extLst>
              <a:ext uri="{FF2B5EF4-FFF2-40B4-BE49-F238E27FC236}">
                <a16:creationId xmlns:a16="http://schemas.microsoft.com/office/drawing/2014/main" id="{A538539E-2E8A-4A65-B1FD-1DF3A3C157C1}"/>
              </a:ext>
            </a:extLst>
          </p:cNvPr>
          <p:cNvPicPr>
            <a:picLocks noChangeAspect="1"/>
          </p:cNvPicPr>
          <p:nvPr/>
        </p:nvPicPr>
        <p:blipFill rotWithShape="1">
          <a:blip r:embed="rId18"/>
          <a:srcRect l="6644" t="28246" r="11454" b="28432"/>
          <a:stretch/>
        </p:blipFill>
        <p:spPr>
          <a:xfrm>
            <a:off x="4023361" y="702425"/>
            <a:ext cx="2486818" cy="1315372"/>
          </a:xfrm>
          <a:prstGeom prst="rect">
            <a:avLst/>
          </a:prstGeom>
        </p:spPr>
      </p:pic>
      <p:sp>
        <p:nvSpPr>
          <p:cNvPr id="30" name="Rectangle 29">
            <a:extLst>
              <a:ext uri="{FF2B5EF4-FFF2-40B4-BE49-F238E27FC236}">
                <a16:creationId xmlns:a16="http://schemas.microsoft.com/office/drawing/2014/main" id="{4FA55155-B808-40F2-9873-1909ACFE5A74}"/>
              </a:ext>
            </a:extLst>
          </p:cNvPr>
          <p:cNvSpPr/>
          <p:nvPr/>
        </p:nvSpPr>
        <p:spPr>
          <a:xfrm>
            <a:off x="4023360" y="320040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1" name="Picture 30">
            <a:extLst>
              <a:ext uri="{FF2B5EF4-FFF2-40B4-BE49-F238E27FC236}">
                <a16:creationId xmlns:a16="http://schemas.microsoft.com/office/drawing/2014/main" id="{9F0EDFD8-BDBE-4735-9C9A-22D65B0E57A6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313600" y="7009407"/>
            <a:ext cx="3957644" cy="2113305"/>
          </a:xfrm>
          <a:prstGeom prst="rect">
            <a:avLst/>
          </a:prstGeom>
        </p:spPr>
      </p:pic>
      <p:pic>
        <p:nvPicPr>
          <p:cNvPr id="32" name="Picture 31">
            <a:extLst>
              <a:ext uri="{FF2B5EF4-FFF2-40B4-BE49-F238E27FC236}">
                <a16:creationId xmlns:a16="http://schemas.microsoft.com/office/drawing/2014/main" id="{9E091D26-087D-4793-9BB3-47320FCC066B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9434" b="92138" l="3741" r="93766">
                        <a14:foregroundMark x1="9726" y1="16667" x2="3990" y2="33648"/>
                        <a14:foregroundMark x1="3990" y1="33648" x2="6234" y2="43082"/>
                        <a14:foregroundMark x1="90524" y1="89937" x2="93766" y2="92138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493593" y="6963883"/>
            <a:ext cx="2277121" cy="1805797"/>
          </a:xfrm>
          <a:prstGeom prst="rect">
            <a:avLst/>
          </a:prstGeom>
        </p:spPr>
      </p:pic>
      <p:sp>
        <p:nvSpPr>
          <p:cNvPr id="33" name="TextBox 32">
            <a:extLst>
              <a:ext uri="{FF2B5EF4-FFF2-40B4-BE49-F238E27FC236}">
                <a16:creationId xmlns:a16="http://schemas.microsoft.com/office/drawing/2014/main" id="{07E2DEB1-877E-4104-948E-805D36B81767}"/>
              </a:ext>
            </a:extLst>
          </p:cNvPr>
          <p:cNvSpPr txBox="1"/>
          <p:nvPr/>
        </p:nvSpPr>
        <p:spPr>
          <a:xfrm>
            <a:off x="392627" y="6407283"/>
            <a:ext cx="269325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Wire Diameter: 2.8 mm – Right Twist</a:t>
            </a:r>
          </a:p>
          <a:p>
            <a:r>
              <a:rPr lang="en-US" sz="9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Total number of Coils :13</a:t>
            </a:r>
          </a:p>
        </p:txBody>
      </p:sp>
      <p:graphicFrame>
        <p:nvGraphicFramePr>
          <p:cNvPr id="36" name="Table 35">
            <a:extLst>
              <a:ext uri="{FF2B5EF4-FFF2-40B4-BE49-F238E27FC236}">
                <a16:creationId xmlns:a16="http://schemas.microsoft.com/office/drawing/2014/main" id="{D5DA4A0A-9621-4A26-B925-7EC6842D7B7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69229584"/>
              </p:ext>
            </p:extLst>
          </p:nvPr>
        </p:nvGraphicFramePr>
        <p:xfrm>
          <a:off x="320040" y="320040"/>
          <a:ext cx="3593942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93942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Sector </a:t>
                      </a: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Model Group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Components for Home Appliances - Gas Cooker Components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Model Group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Lid Hinge – Top Cover - Type 01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Family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UDxx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Item Name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Lid Hinge – Right - Model 20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Item Code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UD20</a:t>
                      </a:r>
                      <a:endParaRPr lang="en-US" sz="10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00817562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D24A8589-C48A-454B-AF67-8A94D1FCB48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7840" y="6947441"/>
            <a:ext cx="6462320" cy="2164268"/>
          </a:xfrm>
          <a:prstGeom prst="rect">
            <a:avLst/>
          </a:prstGeom>
        </p:spPr>
      </p:pic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صفحة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24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82648691"/>
              </p:ext>
            </p:extLst>
          </p:nvPr>
        </p:nvGraphicFramePr>
        <p:xfrm>
          <a:off x="3095625" y="256097"/>
          <a:ext cx="3334251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4251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القطاع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مكونات للأجهزة المنزلية-مكونات للبوتاجاز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مجموعة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مفصلات زجاج علوى – 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عائلة 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UD20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عائلة المنتج                                                                             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UDxx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اسم المنتج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مفصلات زجاج علوى  –  يمين -  موديل 20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 كود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UD20</a:t>
                      </a:r>
                      <a:endParaRPr lang="en-US" sz="10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134216" y="2945184"/>
            <a:ext cx="3536476" cy="3154450"/>
            <a:chOff x="2998656" y="2895030"/>
            <a:chExt cx="3548546" cy="3250947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6216004" y="2896124"/>
              <a:ext cx="312206" cy="31220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6215062" y="4890726"/>
              <a:ext cx="332140" cy="3321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6221434" y="5836154"/>
              <a:ext cx="309821" cy="3098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998656" y="289503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3004485" y="367707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3008393" y="4303951"/>
              <a:ext cx="282589" cy="28259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3010852" y="4910391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2">
              <a:alphaModFix/>
            </a:blip>
            <a:srcRect/>
            <a:stretch/>
          </p:blipFill>
          <p:spPr>
            <a:xfrm>
              <a:off x="3010896" y="5381723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BEBA8EAE-BF5A-486C-A8C5-ECC9F3942E4B}">
                  <a14:imgProps xmlns:a14="http://schemas.microsoft.com/office/drawing/2010/main">
                    <a14:imgLayer r:embed="rId14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0156" y="5848612"/>
              <a:ext cx="279695" cy="2796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5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6210320" y="5377459"/>
              <a:ext cx="334557" cy="304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6">
              <a:alphaModFix/>
            </a:blip>
            <a:srcRect/>
            <a:stretch/>
          </p:blipFill>
          <p:spPr>
            <a:xfrm>
              <a:off x="6208680" y="4308274"/>
              <a:ext cx="334557" cy="33455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BEBA8EAE-BF5A-486C-A8C5-ECC9F3942E4B}">
                  <a14:imgProps xmlns:a14="http://schemas.microsoft.com/office/drawing/2010/main">
                    <a14:imgLayer r:embed="rId18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218118" y="3660233"/>
              <a:ext cx="317170" cy="315483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6E02D5FC-42F0-4724-B996-3007C3AA491B}"/>
              </a:ext>
            </a:extLst>
          </p:cNvPr>
          <p:cNvSpPr/>
          <p:nvPr/>
        </p:nvSpPr>
        <p:spPr>
          <a:xfrm>
            <a:off x="375553" y="242701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aphicFrame>
        <p:nvGraphicFramePr>
          <p:cNvPr id="46" name="Table 45">
            <a:extLst>
              <a:ext uri="{FF2B5EF4-FFF2-40B4-BE49-F238E27FC236}">
                <a16:creationId xmlns:a16="http://schemas.microsoft.com/office/drawing/2014/main" id="{C996B378-9CAE-4783-87E9-9B0D67D407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03999349"/>
              </p:ext>
            </p:extLst>
          </p:nvPr>
        </p:nvGraphicFramePr>
        <p:xfrm>
          <a:off x="3533109" y="2520470"/>
          <a:ext cx="3186328" cy="3644182"/>
        </p:xfrm>
        <a:graphic>
          <a:graphicData uri="http://schemas.openxmlformats.org/drawingml/2006/table">
            <a:tbl>
              <a:tblPr/>
              <a:tblGrid>
                <a:gridCol w="1400841">
                  <a:extLst>
                    <a:ext uri="{9D8B030D-6E8A-4147-A177-3AD203B41FA5}">
                      <a16:colId xmlns:a16="http://schemas.microsoft.com/office/drawing/2014/main" val="3679284601"/>
                    </a:ext>
                  </a:extLst>
                </a:gridCol>
                <a:gridCol w="1339850">
                  <a:extLst>
                    <a:ext uri="{9D8B030D-6E8A-4147-A177-3AD203B41FA5}">
                      <a16:colId xmlns:a16="http://schemas.microsoft.com/office/drawing/2014/main" val="3496772389"/>
                    </a:ext>
                  </a:extLst>
                </a:gridCol>
                <a:gridCol w="445637">
                  <a:extLst>
                    <a:ext uri="{9D8B030D-6E8A-4147-A177-3AD203B41FA5}">
                      <a16:colId xmlns:a16="http://schemas.microsoft.com/office/drawing/2014/main" val="1725910461"/>
                    </a:ext>
                  </a:extLst>
                </a:gridCol>
              </a:tblGrid>
              <a:tr h="19511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إختبارات الجوده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1058253"/>
                  </a:ext>
                </a:extLst>
              </a:tr>
              <a:tr h="795136">
                <a:tc gridSpan="2">
                  <a:txBody>
                    <a:bodyPr/>
                    <a:lstStyle/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جميع الابعاد الخاصة بالمنتجات أثناء الإنتاج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عمل اختبار رذاذ الملح لكل الأجزاء لمدة 48 ساعة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إختبار قوة الإغلاق مع عدد مرات الإغلاق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93547832"/>
                  </a:ext>
                </a:extLst>
              </a:tr>
              <a:tr h="199684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وزن الباب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أقصي حمل 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1866788"/>
                  </a:ext>
                </a:extLst>
              </a:tr>
              <a:tr h="346416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 – 7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068657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التطبيقات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3014999"/>
                  </a:ext>
                </a:extLst>
              </a:tr>
              <a:tr h="48139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55×55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60×60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0249448"/>
                  </a:ext>
                </a:extLst>
              </a:tr>
              <a:tr h="20944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ملحقات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7593164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endParaRPr lang="en-US" sz="9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40558517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العمر الإفتراضي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9933002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20,000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دورة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177199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متوسط درجة الحرارة 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1263180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-30 C° +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110 </a:t>
                      </a:r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C°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166662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CF7C063-5445-4271-BC48-A257DBBDFD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10308968"/>
              </p:ext>
            </p:extLst>
          </p:nvPr>
        </p:nvGraphicFramePr>
        <p:xfrm>
          <a:off x="376378" y="2520470"/>
          <a:ext cx="3124200" cy="3651730"/>
        </p:xfrm>
        <a:graphic>
          <a:graphicData uri="http://schemas.openxmlformats.org/drawingml/2006/table">
            <a:tbl>
              <a:tblPr/>
              <a:tblGrid>
                <a:gridCol w="2690672">
                  <a:extLst>
                    <a:ext uri="{9D8B030D-6E8A-4147-A177-3AD203B41FA5}">
                      <a16:colId xmlns:a16="http://schemas.microsoft.com/office/drawing/2014/main" val="1457824148"/>
                    </a:ext>
                  </a:extLst>
                </a:gridCol>
                <a:gridCol w="433528">
                  <a:extLst>
                    <a:ext uri="{9D8B030D-6E8A-4147-A177-3AD203B41FA5}">
                      <a16:colId xmlns:a16="http://schemas.microsoft.com/office/drawing/2014/main" val="3923836364"/>
                    </a:ext>
                  </a:extLst>
                </a:gridCol>
              </a:tblGrid>
              <a:tr h="22908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المادة الخام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6447345"/>
                  </a:ext>
                </a:extLst>
              </a:tr>
              <a:tr h="80010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1000" dirty="0"/>
                        <a:t> الجسم المفصلي من سبائك الزنك (زاماك 5)</a:t>
                      </a:r>
                    </a:p>
                    <a:p>
                      <a:pPr algn="r" rtl="0" fontAlgn="ctr"/>
                      <a:r>
                        <a:rPr lang="ar-EG" sz="1000" dirty="0"/>
                        <a:t> </a:t>
                      </a:r>
                      <a:r>
                        <a:rPr lang="en-US" sz="1000" dirty="0"/>
                        <a:t>C1008</a:t>
                      </a:r>
                      <a:r>
                        <a:rPr lang="ar-EG" sz="1000" dirty="0"/>
                        <a:t> دبوس التوجيه المفصلي  </a:t>
                      </a:r>
                    </a:p>
                    <a:p>
                      <a:pPr algn="r" rtl="0" fontAlgn="ctr"/>
                      <a:r>
                        <a:rPr lang="ar-EG" sz="1000" dirty="0"/>
                        <a:t>  </a:t>
                      </a:r>
                      <a:r>
                        <a:rPr lang="en-US" sz="1000" dirty="0"/>
                        <a:t>C UNI 3823</a:t>
                      </a:r>
                      <a:r>
                        <a:rPr lang="ar-EG" sz="1000" dirty="0"/>
                        <a:t> مفصلات السوستة فئة </a:t>
                      </a:r>
                    </a:p>
                    <a:p>
                      <a:pPr algn="r" rtl="0" fontAlgn="ctr"/>
                      <a:r>
                        <a:rPr lang="en-US" sz="1000" dirty="0"/>
                        <a:t> </a:t>
                      </a:r>
                      <a:r>
                        <a:rPr lang="ar-EG" sz="1000" dirty="0"/>
                        <a:t> </a:t>
                      </a:r>
                      <a:r>
                        <a:rPr lang="en-US" sz="1000" dirty="0"/>
                        <a:t>C70</a:t>
                      </a:r>
                      <a:r>
                        <a:rPr lang="ar-EG" sz="1000" dirty="0"/>
                        <a:t> مفصلة غسالة الاحتفاظ </a:t>
                      </a:r>
                      <a:endParaRPr lang="ar-EG" sz="950" b="0" i="0" u="none" strike="noStrike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4929120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اللون / التشطيب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3960408"/>
                  </a:ext>
                </a:extLst>
              </a:tr>
              <a:tr h="343858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kumimoji="0" lang="ar-EG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يتم عمل طلاء كهربائى بالزنك لجميع المكونات بطبقة لا تقل سمكها  </a:t>
                      </a:r>
                    </a:p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ar-EG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 عن 25 ميكرون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9159021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مميزات المنتج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2821659"/>
                  </a:ext>
                </a:extLst>
              </a:tr>
              <a:tr h="504123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يتم فحص المنتج كاملا والتأكد من أن كل جزء يقوم بدوره علي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أكمل وجه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السوستة المستخدمة من شركة إيطالية متخصصة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8358185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العدد في الكرتونه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63878387"/>
                  </a:ext>
                </a:extLst>
              </a:tr>
              <a:tr h="253443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100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قطعه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4963624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وزن الكرتونه كجم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4299295"/>
                  </a:ext>
                </a:extLst>
              </a:tr>
              <a:tr h="248608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9.90 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14163608"/>
                  </a:ext>
                </a:extLst>
              </a:tr>
              <a:tr h="22225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(</a:t>
                      </a: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</a:t>
                      </a:r>
                      <a:r>
                        <a:rPr kumimoji="0" lang="en-US" sz="900" b="0" i="0" u="none" strike="noStrike" kern="0" cap="none" spc="0" normalizeH="0" baseline="30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)</a:t>
                      </a:r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حجم الكرتونة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1325000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0.004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5488275"/>
                  </a:ext>
                </a:extLst>
              </a:tr>
            </a:tbl>
          </a:graphicData>
        </a:graphic>
      </p:graphicFrame>
      <p:sp>
        <p:nvSpPr>
          <p:cNvPr id="29" name="TextBox 28">
            <a:extLst>
              <a:ext uri="{FF2B5EF4-FFF2-40B4-BE49-F238E27FC236}">
                <a16:creationId xmlns:a16="http://schemas.microsoft.com/office/drawing/2014/main" id="{CE6C7556-4E2E-4503-A61F-E874C29FB328}"/>
              </a:ext>
            </a:extLst>
          </p:cNvPr>
          <p:cNvSpPr txBox="1"/>
          <p:nvPr/>
        </p:nvSpPr>
        <p:spPr>
          <a:xfrm>
            <a:off x="280136" y="6492801"/>
            <a:ext cx="187675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ملفوفة يمين</a:t>
            </a:r>
            <a:r>
              <a:rPr kumimoji="0" 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Ø</a:t>
            </a: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2.8</a:t>
            </a:r>
            <a:r>
              <a:rPr kumimoji="0" 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mm</a:t>
            </a: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قطر السوستة = </a:t>
            </a:r>
            <a:endParaRPr kumimoji="0" lang="en-US" sz="9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إجمالى عدد اللفات </a:t>
            </a:r>
            <a:r>
              <a:rPr kumimoji="0" 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=</a:t>
            </a: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13</a:t>
            </a:r>
            <a:endParaRPr kumimoji="0" lang="en-US" sz="9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FEE23DC2-0BA1-4D4C-9704-C8C82B54A031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409073" y="610271"/>
            <a:ext cx="2439759" cy="13168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48536937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4" name="Table 33">
            <a:extLst>
              <a:ext uri="{FF2B5EF4-FFF2-40B4-BE49-F238E27FC236}">
                <a16:creationId xmlns:a16="http://schemas.microsoft.com/office/drawing/2014/main" id="{FA9D6F08-4D52-4187-B503-68EE095A79C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3942430"/>
              </p:ext>
            </p:extLst>
          </p:nvPr>
        </p:nvGraphicFramePr>
        <p:xfrm>
          <a:off x="3531462" y="2517945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1314715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  <a:gridCol w="1453531">
                  <a:extLst>
                    <a:ext uri="{9D8B030D-6E8A-4147-A177-3AD203B41FA5}">
                      <a16:colId xmlns:a16="http://schemas.microsoft.com/office/drawing/2014/main" val="419919200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QC test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All Parts Dimension Check During Production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48 Hr. Salt Spray Test for all components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Closing Force VS Working Cycles.</a:t>
                      </a:r>
                    </a:p>
                    <a:p>
                      <a:pPr fontAlgn="base"/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Door Weight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Dead Load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3.5 – 6.5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Application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60x60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60x80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Accessories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Life Span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 </a:t>
                      </a:r>
                      <a:endParaRPr lang="en-US" sz="9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20,000 Working Cycle.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Working temp (C°)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-30 C° +110 C°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graphicFrame>
        <p:nvGraphicFramePr>
          <p:cNvPr id="35" name="Table 34">
            <a:extLst>
              <a:ext uri="{FF2B5EF4-FFF2-40B4-BE49-F238E27FC236}">
                <a16:creationId xmlns:a16="http://schemas.microsoft.com/office/drawing/2014/main" id="{F9DFFAB9-7E0E-464B-8561-058F4B0C88A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91912521"/>
              </p:ext>
            </p:extLst>
          </p:nvPr>
        </p:nvGraphicFramePr>
        <p:xfrm>
          <a:off x="313600" y="2516337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2768246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Material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Hinge Body Zinc Alloy (</a:t>
                      </a:r>
                      <a:r>
                        <a:rPr lang="en-US" sz="95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Zamac</a:t>
                      </a: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5)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Hinge Guiding Pin C1008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Hinge Spring Class C UNI 3823</a:t>
                      </a:r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Hinge Retaining Washer C70</a:t>
                      </a:r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Color / Finish 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solidFill>
                            <a:srgbClr val="3F3F3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Spring and First </a:t>
                      </a:r>
                      <a:r>
                        <a:rPr lang="en-US" sz="950" dirty="0" err="1">
                          <a:solidFill>
                            <a:srgbClr val="3F3F3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Zamac</a:t>
                      </a:r>
                      <a:r>
                        <a:rPr lang="en-US" sz="950" dirty="0">
                          <a:solidFill>
                            <a:srgbClr val="3F3F3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 part are Electroplated with White Galvanization, Min. Thickness 25 Microns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Key Features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100% Product Checking for Best Functionality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Spring Imported from Specialized Italian Supplier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Quantity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100 Pcs.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Weight (Kg)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8.06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Volume (m</a:t>
                      </a:r>
                      <a:r>
                        <a:rPr lang="en-US" sz="900" b="0" baseline="3000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) 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0.004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dirty="0">
                <a:solidFill>
                  <a:srgbClr val="3F3F3F"/>
                </a:solidFill>
                <a:latin typeface="Calibri"/>
                <a:ea typeface="Calibri"/>
                <a:cs typeface="Calibri"/>
                <a:sym typeface="Calibri"/>
              </a:rPr>
              <a:t>Page 25</a:t>
            </a:r>
            <a:endParaRPr sz="2000" b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92627" y="2523722"/>
            <a:ext cx="3521355" cy="3585771"/>
            <a:chOff x="268802" y="2523722"/>
            <a:chExt cx="3521355" cy="3585771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496391" y="2559491"/>
              <a:ext cx="280325" cy="280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3491933" y="4927308"/>
              <a:ext cx="298224" cy="2982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3501069" y="5831309"/>
              <a:ext cx="278184" cy="27818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68802" y="2523722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84176" y="3510164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281744" y="4120767"/>
              <a:ext cx="253734" cy="2537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284177" y="4913746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276250" y="5381893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478" y="5827555"/>
              <a:ext cx="251133" cy="2511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3484210" y="5411533"/>
              <a:ext cx="300395" cy="2730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3478163" y="4130491"/>
              <a:ext cx="300395" cy="3003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86686" y="3496103"/>
              <a:ext cx="284783" cy="283268"/>
            </a:xfrm>
            <a:prstGeom prst="rect">
              <a:avLst/>
            </a:prstGeom>
          </p:spPr>
        </p:pic>
      </p:grpSp>
      <p:pic>
        <p:nvPicPr>
          <p:cNvPr id="31" name="Picture 30">
            <a:extLst>
              <a:ext uri="{FF2B5EF4-FFF2-40B4-BE49-F238E27FC236}">
                <a16:creationId xmlns:a16="http://schemas.microsoft.com/office/drawing/2014/main" id="{4C1268A9-85BD-4887-A0BA-CEC9BEB37F35}"/>
              </a:ext>
            </a:extLst>
          </p:cNvPr>
          <p:cNvPicPr>
            <a:picLocks noChangeAspect="1"/>
          </p:cNvPicPr>
          <p:nvPr/>
        </p:nvPicPr>
        <p:blipFill rotWithShape="1"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10000" b="90600" l="5455" r="97636">
                        <a14:foregroundMark x1="20909" y1="27200" x2="24909" y2="30600"/>
                        <a14:foregroundMark x1="11273" y1="19600" x2="7455" y2="31200"/>
                        <a14:foregroundMark x1="5818" y1="37600" x2="7273" y2="44800"/>
                        <a14:foregroundMark x1="92545" y1="74000" x2="93636" y2="83800"/>
                        <a14:foregroundMark x1="96909" y1="84400" x2="97818" y2="86000"/>
                        <a14:foregroundMark x1="86000" y1="90600" x2="86909" y2="90600"/>
                      </a14:backgroundRemoval>
                    </a14:imgEffect>
                  </a14:imgLayer>
                </a14:imgProps>
              </a:ext>
            </a:extLst>
          </a:blip>
          <a:srcRect l="-812" t="13757" r="206" b="5628"/>
          <a:stretch/>
        </p:blipFill>
        <p:spPr>
          <a:xfrm>
            <a:off x="4224160" y="7244989"/>
            <a:ext cx="2490762" cy="1814437"/>
          </a:xfrm>
          <a:prstGeom prst="rect">
            <a:avLst/>
          </a:prstGeom>
        </p:spPr>
      </p:pic>
      <p:sp>
        <p:nvSpPr>
          <p:cNvPr id="28" name="Rectangle 27">
            <a:extLst>
              <a:ext uri="{FF2B5EF4-FFF2-40B4-BE49-F238E27FC236}">
                <a16:creationId xmlns:a16="http://schemas.microsoft.com/office/drawing/2014/main" id="{96940389-DF9B-411C-BFBA-F8B41B58EF4A}"/>
              </a:ext>
            </a:extLst>
          </p:cNvPr>
          <p:cNvSpPr/>
          <p:nvPr/>
        </p:nvSpPr>
        <p:spPr>
          <a:xfrm>
            <a:off x="4023360" y="320040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6AFB50E9-B225-4D27-966A-4FA53478C77A}"/>
              </a:ext>
            </a:extLst>
          </p:cNvPr>
          <p:cNvPicPr>
            <a:picLocks noChangeAspect="1"/>
          </p:cNvPicPr>
          <p:nvPr/>
        </p:nvPicPr>
        <p:blipFill rotWithShape="1">
          <a:blip r:embed="rId20"/>
          <a:srcRect l="4574" r="1272"/>
          <a:stretch/>
        </p:blipFill>
        <p:spPr>
          <a:xfrm>
            <a:off x="4045218" y="904310"/>
            <a:ext cx="2443101" cy="934580"/>
          </a:xfrm>
          <a:prstGeom prst="rect">
            <a:avLst/>
          </a:prstGeom>
        </p:spPr>
      </p:pic>
      <p:pic>
        <p:nvPicPr>
          <p:cNvPr id="32" name="Picture 31">
            <a:extLst>
              <a:ext uri="{FF2B5EF4-FFF2-40B4-BE49-F238E27FC236}">
                <a16:creationId xmlns:a16="http://schemas.microsoft.com/office/drawing/2014/main" id="{A71C988C-E231-4EC4-ACC9-AD61469E283B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400075" y="6788315"/>
            <a:ext cx="3768542" cy="2557711"/>
          </a:xfrm>
          <a:prstGeom prst="rect">
            <a:avLst/>
          </a:prstGeom>
        </p:spPr>
      </p:pic>
      <p:sp>
        <p:nvSpPr>
          <p:cNvPr id="33" name="TextBox 32">
            <a:extLst>
              <a:ext uri="{FF2B5EF4-FFF2-40B4-BE49-F238E27FC236}">
                <a16:creationId xmlns:a16="http://schemas.microsoft.com/office/drawing/2014/main" id="{AC7EA29B-5902-4477-B92A-BE1824B92519}"/>
              </a:ext>
            </a:extLst>
          </p:cNvPr>
          <p:cNvSpPr txBox="1"/>
          <p:nvPr/>
        </p:nvSpPr>
        <p:spPr>
          <a:xfrm>
            <a:off x="392627" y="6407283"/>
            <a:ext cx="269325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Wire Diameter: 2.5 mm – Right Twist</a:t>
            </a:r>
          </a:p>
          <a:p>
            <a:r>
              <a:rPr lang="en-US" sz="9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Total number of Coils :21</a:t>
            </a:r>
          </a:p>
        </p:txBody>
      </p:sp>
      <p:graphicFrame>
        <p:nvGraphicFramePr>
          <p:cNvPr id="36" name="Table 35">
            <a:extLst>
              <a:ext uri="{FF2B5EF4-FFF2-40B4-BE49-F238E27FC236}">
                <a16:creationId xmlns:a16="http://schemas.microsoft.com/office/drawing/2014/main" id="{4CD2C228-0CF1-4012-A6EE-4E637E9701A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58129480"/>
              </p:ext>
            </p:extLst>
          </p:nvPr>
        </p:nvGraphicFramePr>
        <p:xfrm>
          <a:off x="320040" y="320040"/>
          <a:ext cx="3593942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93942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Sector </a:t>
                      </a: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Model Group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Components for Home Appliances - Gas Cooker Components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Model Group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Lid Hinge – Top Cover - Type 02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Family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UDxx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Item Name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Lid Hinge – Right - Model 50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Item Code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UD50</a:t>
                      </a:r>
                      <a:endParaRPr lang="en-US" sz="10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79344114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0D7600F6-16C0-4822-8A7D-38335C0E7F7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0998" y="6876177"/>
            <a:ext cx="6316003" cy="2554445"/>
          </a:xfrm>
          <a:prstGeom prst="rect">
            <a:avLst/>
          </a:prstGeom>
        </p:spPr>
      </p:pic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صفحة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25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65767726"/>
              </p:ext>
            </p:extLst>
          </p:nvPr>
        </p:nvGraphicFramePr>
        <p:xfrm>
          <a:off x="3095625" y="256097"/>
          <a:ext cx="3334251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4251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القطاع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مكونات للأجهزة المنزلية-مكونات للبوتاجاز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مجموعة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مفصلات زجاج علوى – 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عائلة 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UD50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عائلة المنتج                                                                             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UDxx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اسم المنتج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مفصلات زجاج علوى  –  يمين -  موديل 50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 كود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UD50</a:t>
                      </a:r>
                      <a:endParaRPr lang="en-US" sz="10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134216" y="2945184"/>
            <a:ext cx="3536476" cy="3154450"/>
            <a:chOff x="2998656" y="2895030"/>
            <a:chExt cx="3548546" cy="3250947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6216004" y="2896124"/>
              <a:ext cx="312206" cy="31220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6215062" y="4890726"/>
              <a:ext cx="332140" cy="3321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6221434" y="5836154"/>
              <a:ext cx="309821" cy="3098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998656" y="289503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3004485" y="367707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3008393" y="4303951"/>
              <a:ext cx="282589" cy="28259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3010852" y="4910391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2">
              <a:alphaModFix/>
            </a:blip>
            <a:srcRect/>
            <a:stretch/>
          </p:blipFill>
          <p:spPr>
            <a:xfrm>
              <a:off x="3010896" y="5381723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BEBA8EAE-BF5A-486C-A8C5-ECC9F3942E4B}">
                  <a14:imgProps xmlns:a14="http://schemas.microsoft.com/office/drawing/2010/main">
                    <a14:imgLayer r:embed="rId14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0156" y="5848612"/>
              <a:ext cx="279695" cy="2796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5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6210320" y="5377459"/>
              <a:ext cx="334557" cy="304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6">
              <a:alphaModFix/>
            </a:blip>
            <a:srcRect/>
            <a:stretch/>
          </p:blipFill>
          <p:spPr>
            <a:xfrm>
              <a:off x="6208680" y="4308274"/>
              <a:ext cx="334557" cy="33455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BEBA8EAE-BF5A-486C-A8C5-ECC9F3942E4B}">
                  <a14:imgProps xmlns:a14="http://schemas.microsoft.com/office/drawing/2010/main">
                    <a14:imgLayer r:embed="rId18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218118" y="3660233"/>
              <a:ext cx="317170" cy="315483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6E02D5FC-42F0-4724-B996-3007C3AA491B}"/>
              </a:ext>
            </a:extLst>
          </p:cNvPr>
          <p:cNvSpPr/>
          <p:nvPr/>
        </p:nvSpPr>
        <p:spPr>
          <a:xfrm>
            <a:off x="375553" y="242701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aphicFrame>
        <p:nvGraphicFramePr>
          <p:cNvPr id="46" name="Table 45">
            <a:extLst>
              <a:ext uri="{FF2B5EF4-FFF2-40B4-BE49-F238E27FC236}">
                <a16:creationId xmlns:a16="http://schemas.microsoft.com/office/drawing/2014/main" id="{C996B378-9CAE-4783-87E9-9B0D67D407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37151798"/>
              </p:ext>
            </p:extLst>
          </p:nvPr>
        </p:nvGraphicFramePr>
        <p:xfrm>
          <a:off x="3533109" y="2520470"/>
          <a:ext cx="3186328" cy="3644182"/>
        </p:xfrm>
        <a:graphic>
          <a:graphicData uri="http://schemas.openxmlformats.org/drawingml/2006/table">
            <a:tbl>
              <a:tblPr/>
              <a:tblGrid>
                <a:gridCol w="1400841">
                  <a:extLst>
                    <a:ext uri="{9D8B030D-6E8A-4147-A177-3AD203B41FA5}">
                      <a16:colId xmlns:a16="http://schemas.microsoft.com/office/drawing/2014/main" val="3679284601"/>
                    </a:ext>
                  </a:extLst>
                </a:gridCol>
                <a:gridCol w="1339850">
                  <a:extLst>
                    <a:ext uri="{9D8B030D-6E8A-4147-A177-3AD203B41FA5}">
                      <a16:colId xmlns:a16="http://schemas.microsoft.com/office/drawing/2014/main" val="3496772389"/>
                    </a:ext>
                  </a:extLst>
                </a:gridCol>
                <a:gridCol w="445637">
                  <a:extLst>
                    <a:ext uri="{9D8B030D-6E8A-4147-A177-3AD203B41FA5}">
                      <a16:colId xmlns:a16="http://schemas.microsoft.com/office/drawing/2014/main" val="1725910461"/>
                    </a:ext>
                  </a:extLst>
                </a:gridCol>
              </a:tblGrid>
              <a:tr h="19511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إختبارات الجوده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1058253"/>
                  </a:ext>
                </a:extLst>
              </a:tr>
              <a:tr h="795136">
                <a:tc gridSpan="2">
                  <a:txBody>
                    <a:bodyPr/>
                    <a:lstStyle/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جميع الابعاد الخاصة بالمنتجات أثناء الإنتاج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عمل اختبار رذاذ الملح لكل الأجزاء لمدة 48 ساعة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إختبار قوة الإغلاق مع عدد مرات الإغلاق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93547832"/>
                  </a:ext>
                </a:extLst>
              </a:tr>
              <a:tr h="199684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وزن الباب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أقصي حمل 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1866788"/>
                  </a:ext>
                </a:extLst>
              </a:tr>
              <a:tr h="346416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3.5 – 6.5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068657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التطبيقات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3014999"/>
                  </a:ext>
                </a:extLst>
              </a:tr>
              <a:tr h="48139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60×60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60×80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0249448"/>
                  </a:ext>
                </a:extLst>
              </a:tr>
              <a:tr h="20944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ملحقات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7593164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endParaRPr lang="en-US" sz="9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40558517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العمر الإفتراضي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9933002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20,000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دورة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177199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متوسط درجة الحرارة 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1263180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-30 C° +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110 </a:t>
                      </a:r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C°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166662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CF7C063-5445-4271-BC48-A257DBBDFD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67577207"/>
              </p:ext>
            </p:extLst>
          </p:nvPr>
        </p:nvGraphicFramePr>
        <p:xfrm>
          <a:off x="376378" y="2520470"/>
          <a:ext cx="3124200" cy="3651730"/>
        </p:xfrm>
        <a:graphic>
          <a:graphicData uri="http://schemas.openxmlformats.org/drawingml/2006/table">
            <a:tbl>
              <a:tblPr/>
              <a:tblGrid>
                <a:gridCol w="2690672">
                  <a:extLst>
                    <a:ext uri="{9D8B030D-6E8A-4147-A177-3AD203B41FA5}">
                      <a16:colId xmlns:a16="http://schemas.microsoft.com/office/drawing/2014/main" val="1457824148"/>
                    </a:ext>
                  </a:extLst>
                </a:gridCol>
                <a:gridCol w="433528">
                  <a:extLst>
                    <a:ext uri="{9D8B030D-6E8A-4147-A177-3AD203B41FA5}">
                      <a16:colId xmlns:a16="http://schemas.microsoft.com/office/drawing/2014/main" val="3923836364"/>
                    </a:ext>
                  </a:extLst>
                </a:gridCol>
              </a:tblGrid>
              <a:tr h="22908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المادة الخام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6447345"/>
                  </a:ext>
                </a:extLst>
              </a:tr>
              <a:tr h="80010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1000" dirty="0"/>
                        <a:t> الجسم المفصلي من سبائك الزنك (زاماك 5)</a:t>
                      </a:r>
                    </a:p>
                    <a:p>
                      <a:pPr algn="r" rtl="0" fontAlgn="ctr"/>
                      <a:r>
                        <a:rPr lang="ar-EG" sz="1000" dirty="0"/>
                        <a:t> </a:t>
                      </a:r>
                      <a:r>
                        <a:rPr lang="en-US" sz="1000" dirty="0"/>
                        <a:t>C1008</a:t>
                      </a:r>
                      <a:r>
                        <a:rPr lang="ar-EG" sz="1000" dirty="0"/>
                        <a:t> دبوس التوجيه المفصلي  </a:t>
                      </a:r>
                    </a:p>
                    <a:p>
                      <a:pPr algn="r" rtl="0" fontAlgn="ctr"/>
                      <a:r>
                        <a:rPr lang="ar-EG" sz="1000" dirty="0"/>
                        <a:t>  </a:t>
                      </a:r>
                      <a:r>
                        <a:rPr lang="en-US" sz="1000" dirty="0"/>
                        <a:t>C UNI 3823</a:t>
                      </a:r>
                      <a:r>
                        <a:rPr lang="ar-EG" sz="1000" dirty="0"/>
                        <a:t> مفصلات السوستة فئة </a:t>
                      </a:r>
                    </a:p>
                    <a:p>
                      <a:pPr algn="r" rtl="0" fontAlgn="ctr"/>
                      <a:r>
                        <a:rPr lang="en-US" sz="1000" dirty="0"/>
                        <a:t> </a:t>
                      </a:r>
                      <a:r>
                        <a:rPr lang="ar-EG" sz="1000" dirty="0"/>
                        <a:t> </a:t>
                      </a:r>
                      <a:r>
                        <a:rPr lang="en-US" sz="1000" dirty="0"/>
                        <a:t>C70</a:t>
                      </a:r>
                      <a:r>
                        <a:rPr lang="ar-EG" sz="1000" dirty="0"/>
                        <a:t> مفصلة غسالة الاحتفاظ </a:t>
                      </a:r>
                      <a:endParaRPr lang="ar-EG" sz="950" b="0" i="0" u="none" strike="noStrike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4929120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اللون / التشطيب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3960408"/>
                  </a:ext>
                </a:extLst>
              </a:tr>
              <a:tr h="343858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kumimoji="0" lang="ar-EG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يتم عمل طلاء كهربائى بالزنك لجميع المكونات بطبقة لا تقل سمكها  </a:t>
                      </a:r>
                    </a:p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ar-EG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 عن 25 ميكرون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9159021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مميزات المنتج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2821659"/>
                  </a:ext>
                </a:extLst>
              </a:tr>
              <a:tr h="504123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يتم فحص المنتج كاملا والتأكد من أن كل جزء يقوم بدوره علي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أكمل وجه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السوستة المستخدمة من شركة إيطالية متخصصة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8358185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العدد في الكرتونه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63878387"/>
                  </a:ext>
                </a:extLst>
              </a:tr>
              <a:tr h="253443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100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قطعه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4963624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وزن الكرتونه كجم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4299295"/>
                  </a:ext>
                </a:extLst>
              </a:tr>
              <a:tr h="248608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8.06 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14163608"/>
                  </a:ext>
                </a:extLst>
              </a:tr>
              <a:tr h="22225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(</a:t>
                      </a: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</a:t>
                      </a:r>
                      <a:r>
                        <a:rPr kumimoji="0" lang="en-US" sz="900" b="0" i="0" u="none" strike="noStrike" kern="0" cap="none" spc="0" normalizeH="0" baseline="30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)</a:t>
                      </a:r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حجم الكرتونة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1325000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0.004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5488275"/>
                  </a:ext>
                </a:extLst>
              </a:tr>
            </a:tbl>
          </a:graphicData>
        </a:graphic>
      </p:graphicFrame>
      <p:sp>
        <p:nvSpPr>
          <p:cNvPr id="29" name="TextBox 28">
            <a:extLst>
              <a:ext uri="{FF2B5EF4-FFF2-40B4-BE49-F238E27FC236}">
                <a16:creationId xmlns:a16="http://schemas.microsoft.com/office/drawing/2014/main" id="{CE6C7556-4E2E-4503-A61F-E874C29FB328}"/>
              </a:ext>
            </a:extLst>
          </p:cNvPr>
          <p:cNvSpPr txBox="1"/>
          <p:nvPr/>
        </p:nvSpPr>
        <p:spPr>
          <a:xfrm>
            <a:off x="280136" y="6492801"/>
            <a:ext cx="187675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ملفوفة يمين</a:t>
            </a:r>
            <a:r>
              <a:rPr kumimoji="0" 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Ø</a:t>
            </a: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2.5</a:t>
            </a:r>
            <a:r>
              <a:rPr kumimoji="0" 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mm</a:t>
            </a: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قطر السوستة = </a:t>
            </a:r>
            <a:endParaRPr kumimoji="0" lang="en-US" sz="9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إجمالى عدد اللفات </a:t>
            </a:r>
            <a:r>
              <a:rPr kumimoji="0" 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=</a:t>
            </a: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21</a:t>
            </a:r>
            <a:endParaRPr kumimoji="0" lang="en-US" sz="9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7FB3DD1F-E107-4B1E-9A5B-D0BD287BB03A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413653" y="775241"/>
            <a:ext cx="2438611" cy="9388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9459597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197B4A7A-0ACB-48DD-B27A-920A4C01596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11351" y="6353169"/>
            <a:ext cx="4432176" cy="3194581"/>
          </a:xfrm>
          <a:prstGeom prst="rect">
            <a:avLst/>
          </a:prstGeom>
        </p:spPr>
      </p:pic>
      <p:graphicFrame>
        <p:nvGraphicFramePr>
          <p:cNvPr id="46" name="Table 45">
            <a:extLst>
              <a:ext uri="{FF2B5EF4-FFF2-40B4-BE49-F238E27FC236}">
                <a16:creationId xmlns:a16="http://schemas.microsoft.com/office/drawing/2014/main" id="{C996B378-9CAE-4783-87E9-9B0D67D407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58182272"/>
              </p:ext>
            </p:extLst>
          </p:nvPr>
        </p:nvGraphicFramePr>
        <p:xfrm>
          <a:off x="3533109" y="2520470"/>
          <a:ext cx="3186328" cy="3644182"/>
        </p:xfrm>
        <a:graphic>
          <a:graphicData uri="http://schemas.openxmlformats.org/drawingml/2006/table">
            <a:tbl>
              <a:tblPr/>
              <a:tblGrid>
                <a:gridCol w="1391316">
                  <a:extLst>
                    <a:ext uri="{9D8B030D-6E8A-4147-A177-3AD203B41FA5}">
                      <a16:colId xmlns:a16="http://schemas.microsoft.com/office/drawing/2014/main" val="3679284601"/>
                    </a:ext>
                  </a:extLst>
                </a:gridCol>
                <a:gridCol w="1349375">
                  <a:extLst>
                    <a:ext uri="{9D8B030D-6E8A-4147-A177-3AD203B41FA5}">
                      <a16:colId xmlns:a16="http://schemas.microsoft.com/office/drawing/2014/main" val="3496772389"/>
                    </a:ext>
                  </a:extLst>
                </a:gridCol>
                <a:gridCol w="445637">
                  <a:extLst>
                    <a:ext uri="{9D8B030D-6E8A-4147-A177-3AD203B41FA5}">
                      <a16:colId xmlns:a16="http://schemas.microsoft.com/office/drawing/2014/main" val="1725910461"/>
                    </a:ext>
                  </a:extLst>
                </a:gridCol>
              </a:tblGrid>
              <a:tr h="19511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إختبارات الجوده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1058253"/>
                  </a:ext>
                </a:extLst>
              </a:tr>
              <a:tr h="795136">
                <a:tc gridSpan="2">
                  <a:txBody>
                    <a:bodyPr/>
                    <a:lstStyle/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جميع الابعاد الخاصة بالمنتجات أثناء الإنتاج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عمل اختبار رذاذ الملح لكل الأجزاء لمدة 48 ساعة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إختبار قوة الإغلاق مع عدد مرات الإغلاق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إختبار السوسته مع عدد مرات الإغلاق ودرجه الحرارة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93547832"/>
                  </a:ext>
                </a:extLst>
              </a:tr>
              <a:tr h="199684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وزن الباب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أقصي حمل 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1866788"/>
                  </a:ext>
                </a:extLst>
              </a:tr>
              <a:tr h="346416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5 – 6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26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068657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التطبيقات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3014999"/>
                  </a:ext>
                </a:extLst>
              </a:tr>
              <a:tr h="48139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60×80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60×60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0249448"/>
                  </a:ext>
                </a:extLst>
              </a:tr>
              <a:tr h="20944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ملحقات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7593164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MB10, MB11, MB12 and MB13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40558517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العمر الإفتراضي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9933002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20.000 دورة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177199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متوسط درجة الحرارة 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1263180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-30 C° +115 C°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166662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CF7C063-5445-4271-BC48-A257DBBDFD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05507229"/>
              </p:ext>
            </p:extLst>
          </p:nvPr>
        </p:nvGraphicFramePr>
        <p:xfrm>
          <a:off x="376378" y="2520470"/>
          <a:ext cx="3124200" cy="3651730"/>
        </p:xfrm>
        <a:graphic>
          <a:graphicData uri="http://schemas.openxmlformats.org/drawingml/2006/table">
            <a:tbl>
              <a:tblPr/>
              <a:tblGrid>
                <a:gridCol w="2690672">
                  <a:extLst>
                    <a:ext uri="{9D8B030D-6E8A-4147-A177-3AD203B41FA5}">
                      <a16:colId xmlns:a16="http://schemas.microsoft.com/office/drawing/2014/main" val="1457824148"/>
                    </a:ext>
                  </a:extLst>
                </a:gridCol>
                <a:gridCol w="433528">
                  <a:extLst>
                    <a:ext uri="{9D8B030D-6E8A-4147-A177-3AD203B41FA5}">
                      <a16:colId xmlns:a16="http://schemas.microsoft.com/office/drawing/2014/main" val="3923836364"/>
                    </a:ext>
                  </a:extLst>
                </a:gridCol>
              </a:tblGrid>
              <a:tr h="22908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المادة الخام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6447345"/>
                  </a:ext>
                </a:extLst>
              </a:tr>
              <a:tr h="8001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DD11  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الجسم الرئيسي: صاج مدرفل على الساخن مزيت مخلل</a:t>
                      </a:r>
                    </a:p>
                    <a:p>
                      <a:pPr algn="r" rtl="0" fontAlgn="ctr"/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DD11  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الذراع الخلفي والامامي: صاج مدرفل على الساخن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   CB3 UNI3832 :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السوسته</a:t>
                      </a:r>
                    </a:p>
                    <a:p>
                      <a:pPr algn="r" rtl="0" fontAlgn="ctr"/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   Fe CB4FF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&amp;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C35 Temp :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البرشام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4929120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اللون / التشطيب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3960408"/>
                  </a:ext>
                </a:extLst>
              </a:tr>
              <a:tr h="343858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يتم عمل طلاء كهربائى بالزنك لجميع المكونات بطبقة لا تقل سمكها  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عن 25 ميكرون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9159021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مميزات المنتج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2821659"/>
                  </a:ext>
                </a:extLst>
              </a:tr>
              <a:tr h="504123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يتم فحص المنتج كاملا والتأكد من أن كل جزء يقوم بدوره علي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أكمل وجه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البرشام و السوستة المستخدمة من شركة إيطالية متخصصة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8358185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العدد في الكرتونه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63878387"/>
                  </a:ext>
                </a:extLst>
              </a:tr>
              <a:tr h="253443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100 قطعه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4963624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وزن الكرتونه كجم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4299295"/>
                  </a:ext>
                </a:extLst>
              </a:tr>
              <a:tr h="248608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20.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06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14163608"/>
                  </a:ext>
                </a:extLst>
              </a:tr>
              <a:tr h="22225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(</a:t>
                      </a: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</a:t>
                      </a:r>
                      <a:r>
                        <a:rPr kumimoji="0" lang="en-US" sz="900" b="0" i="0" u="none" strike="noStrike" kern="0" cap="none" spc="0" normalizeH="0" baseline="30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)</a:t>
                      </a:r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حجم الكرتونة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1325000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0.027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548827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صفحة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03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68832081"/>
              </p:ext>
            </p:extLst>
          </p:nvPr>
        </p:nvGraphicFramePr>
        <p:xfrm>
          <a:off x="3095625" y="256097"/>
          <a:ext cx="3334251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4251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القطاع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مكونات للأجهزة المنزلية-مكونات للبوتاجاز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مجموعة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مفصلات باب الفرن- الباب الرئيسي  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عائلة المنتج                                                                             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MHxx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اسم المنتج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r" rtl="1" fontAlgn="base"/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مفصلة باب الفرن الرئيسية – عائلة 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SP01</a:t>
                      </a: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-موديل 36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 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 كود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lvl="0" algn="r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MH</a:t>
                      </a: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36</a:t>
                      </a:r>
                      <a:endParaRPr lang="en-US" sz="10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134216" y="2945184"/>
            <a:ext cx="3536476" cy="3154450"/>
            <a:chOff x="2998656" y="2895030"/>
            <a:chExt cx="3548546" cy="3250947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6216004" y="2896124"/>
              <a:ext cx="312206" cy="31220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6215062" y="4890726"/>
              <a:ext cx="332140" cy="3321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6221434" y="5836154"/>
              <a:ext cx="309821" cy="3098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998656" y="289503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3004485" y="367707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3008393" y="4303951"/>
              <a:ext cx="282589" cy="28259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3010852" y="4910391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2">
              <a:alphaModFix/>
            </a:blip>
            <a:srcRect/>
            <a:stretch/>
          </p:blipFill>
          <p:spPr>
            <a:xfrm>
              <a:off x="3010896" y="5381723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BEBA8EAE-BF5A-486C-A8C5-ECC9F3942E4B}">
                  <a14:imgProps xmlns:a14="http://schemas.microsoft.com/office/drawing/2010/main">
                    <a14:imgLayer r:embed="rId14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0156" y="5848612"/>
              <a:ext cx="279695" cy="2796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5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6210320" y="5377459"/>
              <a:ext cx="334557" cy="304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6">
              <a:alphaModFix/>
            </a:blip>
            <a:srcRect/>
            <a:stretch/>
          </p:blipFill>
          <p:spPr>
            <a:xfrm>
              <a:off x="6208680" y="4308274"/>
              <a:ext cx="334557" cy="33455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BEBA8EAE-BF5A-486C-A8C5-ECC9F3942E4B}">
                  <a14:imgProps xmlns:a14="http://schemas.microsoft.com/office/drawing/2010/main">
                    <a14:imgLayer r:embed="rId18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218118" y="3660233"/>
              <a:ext cx="317170" cy="315483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6E02D5FC-42F0-4724-B996-3007C3AA491B}"/>
              </a:ext>
            </a:extLst>
          </p:cNvPr>
          <p:cNvSpPr/>
          <p:nvPr/>
        </p:nvSpPr>
        <p:spPr>
          <a:xfrm>
            <a:off x="375553" y="223651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C8795A52-9BF7-4FE3-A93C-EB47976D4B5E}"/>
              </a:ext>
            </a:extLst>
          </p:cNvPr>
          <p:cNvSpPr txBox="1"/>
          <p:nvPr/>
        </p:nvSpPr>
        <p:spPr>
          <a:xfrm>
            <a:off x="201431" y="6577619"/>
            <a:ext cx="187675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defRPr/>
            </a:pPr>
            <a:r>
              <a:rPr kumimoji="0" 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Ø3.2</a:t>
            </a: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5</a:t>
            </a:r>
            <a:r>
              <a:rPr kumimoji="0" 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mm</a:t>
            </a: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قطر السوستة = </a:t>
            </a:r>
          </a:p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إجمالى عدد اللفات </a:t>
            </a:r>
            <a:r>
              <a:rPr kumimoji="0" 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=</a:t>
            </a: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12</a:t>
            </a:r>
            <a:endParaRPr kumimoji="0" lang="en-US" sz="9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68F767CA-3E78-4F29-B6F0-ACEFF54B1F3C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460077" y="313657"/>
            <a:ext cx="2356330" cy="1965960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E276F4D4-549A-4D60-84A0-A2706FDBBB43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 rot="281039">
            <a:off x="4439500" y="6646197"/>
            <a:ext cx="2639797" cy="2743438"/>
          </a:xfrm>
          <a:prstGeom prst="rect">
            <a:avLst/>
          </a:prstGeom>
        </p:spPr>
      </p:pic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D4726C76-2645-4846-91B7-67E71CD407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74652924"/>
              </p:ext>
            </p:extLst>
          </p:nvPr>
        </p:nvGraphicFramePr>
        <p:xfrm>
          <a:off x="4146499" y="6245021"/>
          <a:ext cx="1612900" cy="1143000"/>
        </p:xfrm>
        <a:graphic>
          <a:graphicData uri="http://schemas.openxmlformats.org/drawingml/2006/table">
            <a:tbl>
              <a:tblPr/>
              <a:tblGrid>
                <a:gridCol w="533400">
                  <a:extLst>
                    <a:ext uri="{9D8B030D-6E8A-4147-A177-3AD203B41FA5}">
                      <a16:colId xmlns:a16="http://schemas.microsoft.com/office/drawing/2014/main" val="2797794582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985386739"/>
                    </a:ext>
                  </a:extLst>
                </a:gridCol>
                <a:gridCol w="393700">
                  <a:extLst>
                    <a:ext uri="{9D8B030D-6E8A-4147-A177-3AD203B41FA5}">
                      <a16:colId xmlns:a16="http://schemas.microsoft.com/office/drawing/2014/main" val="270973906"/>
                    </a:ext>
                  </a:extLst>
                </a:gridCol>
                <a:gridCol w="330200">
                  <a:extLst>
                    <a:ext uri="{9D8B030D-6E8A-4147-A177-3AD203B41FA5}">
                      <a16:colId xmlns:a16="http://schemas.microsoft.com/office/drawing/2014/main" val="3093605234"/>
                    </a:ext>
                  </a:extLst>
                </a:gridCol>
              </a:tblGrid>
              <a:tr h="590550">
                <a:tc>
                  <a:txBody>
                    <a:bodyPr/>
                    <a:lstStyle/>
                    <a:p>
                      <a:pPr algn="ctr" rtl="1" fontAlgn="ctr"/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مكان التثبيت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وزن</a:t>
                      </a:r>
                      <a:b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 الباب </a:t>
                      </a:r>
                      <a:b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(كجم)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قطر</a:t>
                      </a:r>
                      <a:b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 السوستة</a:t>
                      </a:r>
                      <a:b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(مم)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موديل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1027636"/>
                  </a:ext>
                </a:extLst>
              </a:tr>
              <a:tr h="184150">
                <a:tc>
                  <a:txBody>
                    <a:bodyPr/>
                    <a:lstStyle/>
                    <a:p>
                      <a:pPr algn="ctr" fontAlgn="b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يمين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4 - 6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3.25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MH34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42004007"/>
                  </a:ext>
                </a:extLst>
              </a:tr>
              <a:tr h="184150">
                <a:tc>
                  <a:txBody>
                    <a:bodyPr/>
                    <a:lstStyle/>
                    <a:p>
                      <a:pPr algn="ctr" fontAlgn="b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شمال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4 - 6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3.25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MH35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92773861"/>
                  </a:ext>
                </a:extLst>
              </a:tr>
              <a:tr h="184150">
                <a:tc>
                  <a:txBody>
                    <a:bodyPr/>
                    <a:lstStyle/>
                    <a:p>
                      <a:pPr algn="ctr" fontAlgn="b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يمين أو شمال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4 - 6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+mn-cs"/>
                          <a:sym typeface="Arial"/>
                        </a:rPr>
                        <a:t>3.25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MH36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9198020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81975960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7" name="Table 36">
            <a:extLst>
              <a:ext uri="{FF2B5EF4-FFF2-40B4-BE49-F238E27FC236}">
                <a16:creationId xmlns:a16="http://schemas.microsoft.com/office/drawing/2014/main" id="{7A0D3D6C-BCB7-4108-8280-B6CD45240FF3}"/>
              </a:ext>
            </a:extLst>
          </p:cNvPr>
          <p:cNvGraphicFramePr>
            <a:graphicFrameLocks noGrp="1"/>
          </p:cNvGraphicFramePr>
          <p:nvPr/>
        </p:nvGraphicFramePr>
        <p:xfrm>
          <a:off x="3531462" y="2517945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1314715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  <a:gridCol w="1453531">
                  <a:extLst>
                    <a:ext uri="{9D8B030D-6E8A-4147-A177-3AD203B41FA5}">
                      <a16:colId xmlns:a16="http://schemas.microsoft.com/office/drawing/2014/main" val="419919200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QC test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All Parts Dimension Check During Production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48 Hr. Salt Spray Test for all components</a:t>
                      </a:r>
                    </a:p>
                    <a:p>
                      <a:pPr fontAlgn="base"/>
                      <a:r>
                        <a:rPr lang="en-US" sz="950" dirty="0">
                          <a:solidFill>
                            <a:srgbClr val="3F3F3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Electroplating Thickness </a:t>
                      </a: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fontAlgn="base"/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Door Weight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Dead Load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2 - 10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Application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55x55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60x60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60x80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60x90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Accessories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FSxx</a:t>
                      </a: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UP1x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Life Span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 </a:t>
                      </a:r>
                      <a:endParaRPr lang="en-US" sz="9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Working temp (C°)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-30 C° +110 C°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graphicFrame>
        <p:nvGraphicFramePr>
          <p:cNvPr id="38" name="Table 37">
            <a:extLst>
              <a:ext uri="{FF2B5EF4-FFF2-40B4-BE49-F238E27FC236}">
                <a16:creationId xmlns:a16="http://schemas.microsoft.com/office/drawing/2014/main" id="{2E4A1DB5-A49C-4D28-A94F-7F0D4B0D04B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42884085"/>
              </p:ext>
            </p:extLst>
          </p:nvPr>
        </p:nvGraphicFramePr>
        <p:xfrm>
          <a:off x="313600" y="2516337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2768246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Material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Zinc Alloy (</a:t>
                      </a:r>
                      <a:r>
                        <a:rPr lang="en-US" sz="95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Zamac</a:t>
                      </a: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5)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Hardened Steel Strip C70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Color / Finish 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solidFill>
                            <a:srgbClr val="3F3F3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Electroplating (Nickel Chrome)  </a:t>
                      </a:r>
                    </a:p>
                    <a:p>
                      <a:pPr fontAlgn="base"/>
                      <a:r>
                        <a:rPr lang="en-US" sz="950" dirty="0">
                          <a:solidFill>
                            <a:srgbClr val="3F3F3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Min. Thickness 30 Microns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Key Features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100% Product Checking for Best Functionality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Fine Sanding for best finishing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Quantity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100 Pcs.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Weight (Kg)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19.70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Volume (m</a:t>
                      </a:r>
                      <a:r>
                        <a:rPr lang="en-US" sz="900" b="0" baseline="3000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) 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0.026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dirty="0">
                <a:solidFill>
                  <a:srgbClr val="3F3F3F"/>
                </a:solidFill>
                <a:latin typeface="Calibri"/>
                <a:ea typeface="Calibri"/>
                <a:cs typeface="Calibri"/>
                <a:sym typeface="Calibri"/>
              </a:rPr>
              <a:t>Page 26</a:t>
            </a:r>
            <a:endParaRPr sz="2000" b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92627" y="2523722"/>
            <a:ext cx="3521355" cy="3585771"/>
            <a:chOff x="268802" y="2523722"/>
            <a:chExt cx="3521355" cy="3585771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496391" y="2559491"/>
              <a:ext cx="280325" cy="280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3491933" y="4927308"/>
              <a:ext cx="298224" cy="2982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3501069" y="5831309"/>
              <a:ext cx="278184" cy="27818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68802" y="2523722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84176" y="3510164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281744" y="4120767"/>
              <a:ext cx="253734" cy="2537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284177" y="4913746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276250" y="5381893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478" y="5827555"/>
              <a:ext cx="251133" cy="2511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3484210" y="5411533"/>
              <a:ext cx="300395" cy="2730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3478163" y="4130491"/>
              <a:ext cx="300395" cy="3003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86686" y="3496103"/>
              <a:ext cx="284783" cy="283268"/>
            </a:xfrm>
            <a:prstGeom prst="rect">
              <a:avLst/>
            </a:prstGeom>
          </p:spPr>
        </p:pic>
      </p:grpSp>
      <p:sp>
        <p:nvSpPr>
          <p:cNvPr id="34" name="Rectangle 33">
            <a:extLst>
              <a:ext uri="{FF2B5EF4-FFF2-40B4-BE49-F238E27FC236}">
                <a16:creationId xmlns:a16="http://schemas.microsoft.com/office/drawing/2014/main" id="{FADFD687-A45B-4FD0-BE6A-7855881BA9F3}"/>
              </a:ext>
            </a:extLst>
          </p:cNvPr>
          <p:cNvSpPr/>
          <p:nvPr/>
        </p:nvSpPr>
        <p:spPr>
          <a:xfrm>
            <a:off x="4023360" y="320040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40" name="Table 39">
            <a:extLst>
              <a:ext uri="{FF2B5EF4-FFF2-40B4-BE49-F238E27FC236}">
                <a16:creationId xmlns:a16="http://schemas.microsoft.com/office/drawing/2014/main" id="{1EB45673-DECE-43EF-A365-BDF06144B8C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80224382"/>
              </p:ext>
            </p:extLst>
          </p:nvPr>
        </p:nvGraphicFramePr>
        <p:xfrm>
          <a:off x="320040" y="320040"/>
          <a:ext cx="3593942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93942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Sector </a:t>
                      </a: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Model Group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Components for Home Appliances - Gas Cooker Components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Model Group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Lid Hinge – Top Cover - Type 03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Family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UPxx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Item Name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Lid Hinge With Hardened Strip – Model 01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Item Code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UP01</a:t>
                      </a:r>
                      <a:endParaRPr lang="en-US" sz="10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pic>
        <p:nvPicPr>
          <p:cNvPr id="4" name="Picture 3" descr="A blue and white tile&#10;&#10;Description automatically generated">
            <a:extLst>
              <a:ext uri="{FF2B5EF4-FFF2-40B4-BE49-F238E27FC236}">
                <a16:creationId xmlns:a16="http://schemas.microsoft.com/office/drawing/2014/main" id="{46EABEEC-34FC-452D-AF5F-B45035C2E395}"/>
              </a:ext>
            </a:extLst>
          </p:cNvPr>
          <p:cNvPicPr>
            <a:picLocks noChangeAspect="1"/>
          </p:cNvPicPr>
          <p:nvPr/>
        </p:nvPicPr>
        <p:blipFill rotWithShape="1"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rightnessContrast bright="25000" contrast="10000"/>
                    </a14:imgEffect>
                  </a14:imgLayer>
                </a14:imgProps>
              </a:ext>
            </a:extLst>
          </a:blip>
          <a:srcRect l="9268" t="44542" r="10610" b="37506"/>
          <a:stretch/>
        </p:blipFill>
        <p:spPr>
          <a:xfrm>
            <a:off x="4064926" y="1265893"/>
            <a:ext cx="2398878" cy="403119"/>
          </a:xfrm>
          <a:prstGeom prst="rect">
            <a:avLst/>
          </a:prstGeom>
        </p:spPr>
      </p:pic>
      <p:pic>
        <p:nvPicPr>
          <p:cNvPr id="30" name="Picture 29">
            <a:extLst>
              <a:ext uri="{FF2B5EF4-FFF2-40B4-BE49-F238E27FC236}">
                <a16:creationId xmlns:a16="http://schemas.microsoft.com/office/drawing/2014/main" id="{ABAF0791-11E9-47F1-BD93-9797C91868AD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4173" b="96148" l="4701" r="96670">
                        <a14:foregroundMark x1="11068" y1="86356" x2="8031" y2="93579"/>
                        <a14:foregroundMark x1="8031" y1="93579" x2="4799" y2="96308"/>
                        <a14:foregroundMark x1="90010" y1="15088" x2="96670" y2="4173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900799" y="7634895"/>
            <a:ext cx="2727813" cy="1664474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id="{90C78D99-9CB4-4CB8-837C-43AC939AE1C8}"/>
              </a:ext>
            </a:extLst>
          </p:cNvPr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494078" y="6372693"/>
            <a:ext cx="5869843" cy="1012377"/>
          </a:xfrm>
          <a:prstGeom prst="rect">
            <a:avLst/>
          </a:prstGeom>
        </p:spPr>
      </p:pic>
      <p:sp>
        <p:nvSpPr>
          <p:cNvPr id="31" name="TextBox 30">
            <a:extLst>
              <a:ext uri="{FF2B5EF4-FFF2-40B4-BE49-F238E27FC236}">
                <a16:creationId xmlns:a16="http://schemas.microsoft.com/office/drawing/2014/main" id="{8A2A85F1-BDA0-4272-9B8D-C7BF8164E60E}"/>
              </a:ext>
            </a:extLst>
          </p:cNvPr>
          <p:cNvSpPr txBox="1"/>
          <p:nvPr/>
        </p:nvSpPr>
        <p:spPr>
          <a:xfrm>
            <a:off x="958132" y="7702744"/>
            <a:ext cx="187675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Width =  9mm</a:t>
            </a:r>
          </a:p>
          <a:p>
            <a:r>
              <a:rPr lang="en-US" sz="9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Thickness = 0.8, 1 and 1.25 mm</a:t>
            </a:r>
          </a:p>
        </p:txBody>
      </p: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716B299B-6097-4E44-B0FF-EE72031490D5}"/>
              </a:ext>
            </a:extLst>
          </p:cNvPr>
          <p:cNvCxnSpPr>
            <a:cxnSpLocks/>
          </p:cNvCxnSpPr>
          <p:nvPr/>
        </p:nvCxnSpPr>
        <p:spPr>
          <a:xfrm flipH="1">
            <a:off x="1654878" y="6898678"/>
            <a:ext cx="635000" cy="784270"/>
          </a:xfrm>
          <a:prstGeom prst="straightConnector1">
            <a:avLst/>
          </a:prstGeom>
          <a:ln w="38100">
            <a:solidFill>
              <a:srgbClr val="FFC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3" name="Picture 32">
            <a:extLst>
              <a:ext uri="{FF2B5EF4-FFF2-40B4-BE49-F238E27FC236}">
                <a16:creationId xmlns:a16="http://schemas.microsoft.com/office/drawing/2014/main" id="{BDF8EB81-8FF2-4481-835F-3C63B2B270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8132" y="8139941"/>
            <a:ext cx="1739824" cy="10208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78083117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6" name="Table 45">
            <a:extLst>
              <a:ext uri="{FF2B5EF4-FFF2-40B4-BE49-F238E27FC236}">
                <a16:creationId xmlns:a16="http://schemas.microsoft.com/office/drawing/2014/main" id="{C996B378-9CAE-4783-87E9-9B0D67D407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74224410"/>
              </p:ext>
            </p:extLst>
          </p:nvPr>
        </p:nvGraphicFramePr>
        <p:xfrm>
          <a:off x="3533109" y="2520470"/>
          <a:ext cx="3186328" cy="3832442"/>
        </p:xfrm>
        <a:graphic>
          <a:graphicData uri="http://schemas.openxmlformats.org/drawingml/2006/table">
            <a:tbl>
              <a:tblPr/>
              <a:tblGrid>
                <a:gridCol w="1400841">
                  <a:extLst>
                    <a:ext uri="{9D8B030D-6E8A-4147-A177-3AD203B41FA5}">
                      <a16:colId xmlns:a16="http://schemas.microsoft.com/office/drawing/2014/main" val="3679284601"/>
                    </a:ext>
                  </a:extLst>
                </a:gridCol>
                <a:gridCol w="1339850">
                  <a:extLst>
                    <a:ext uri="{9D8B030D-6E8A-4147-A177-3AD203B41FA5}">
                      <a16:colId xmlns:a16="http://schemas.microsoft.com/office/drawing/2014/main" val="3496772389"/>
                    </a:ext>
                  </a:extLst>
                </a:gridCol>
                <a:gridCol w="445637">
                  <a:extLst>
                    <a:ext uri="{9D8B030D-6E8A-4147-A177-3AD203B41FA5}">
                      <a16:colId xmlns:a16="http://schemas.microsoft.com/office/drawing/2014/main" val="1725910461"/>
                    </a:ext>
                  </a:extLst>
                </a:gridCol>
              </a:tblGrid>
              <a:tr h="19511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إختبارات الجوده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1058253"/>
                  </a:ext>
                </a:extLst>
              </a:tr>
              <a:tr h="795136">
                <a:tc gridSpan="2">
                  <a:txBody>
                    <a:bodyPr/>
                    <a:lstStyle/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جميع الابعاد الخاصة بالمنتجات أثناء الإنتاج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عمل اختبار رذاذ الملح لكل الأجزاء لمدة 48 ساعة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إختبار قوة الإغلاق مع عدد مرات الإغلاق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93547832"/>
                  </a:ext>
                </a:extLst>
              </a:tr>
              <a:tr h="199684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وزن الباب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أقصي حمل 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1866788"/>
                  </a:ext>
                </a:extLst>
              </a:tr>
              <a:tr h="346416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2 - 10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068657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التطبيقات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3014999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55×55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60×60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60×80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60×90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0249448"/>
                  </a:ext>
                </a:extLst>
              </a:tr>
              <a:tr h="20944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ملحقات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7593164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FSxx</a:t>
                      </a:r>
                      <a:r>
                        <a:rPr lang="en-US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UP1x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40558517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العمر الإفتراضي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9933002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20,000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دورة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177199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متوسط درجة الحرارة 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1263180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-30 C° +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110 </a:t>
                      </a:r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C°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166662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CF7C063-5445-4271-BC48-A257DBBDFD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66640646"/>
              </p:ext>
            </p:extLst>
          </p:nvPr>
        </p:nvGraphicFramePr>
        <p:xfrm>
          <a:off x="376378" y="2520470"/>
          <a:ext cx="3124200" cy="3831190"/>
        </p:xfrm>
        <a:graphic>
          <a:graphicData uri="http://schemas.openxmlformats.org/drawingml/2006/table">
            <a:tbl>
              <a:tblPr/>
              <a:tblGrid>
                <a:gridCol w="2690672">
                  <a:extLst>
                    <a:ext uri="{9D8B030D-6E8A-4147-A177-3AD203B41FA5}">
                      <a16:colId xmlns:a16="http://schemas.microsoft.com/office/drawing/2014/main" val="1457824148"/>
                    </a:ext>
                  </a:extLst>
                </a:gridCol>
                <a:gridCol w="433528">
                  <a:extLst>
                    <a:ext uri="{9D8B030D-6E8A-4147-A177-3AD203B41FA5}">
                      <a16:colId xmlns:a16="http://schemas.microsoft.com/office/drawing/2014/main" val="3923836364"/>
                    </a:ext>
                  </a:extLst>
                </a:gridCol>
              </a:tblGrid>
              <a:tr h="22908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المادة الخام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6447345"/>
                  </a:ext>
                </a:extLst>
              </a:tr>
              <a:tr h="80010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1000" dirty="0"/>
                        <a:t> سبائك الزنك (زاماك 5) </a:t>
                      </a:r>
                    </a:p>
                    <a:p>
                      <a:pPr algn="r" rtl="0" fontAlgn="ctr"/>
                      <a:r>
                        <a:rPr lang="ar-EG" sz="1000" dirty="0"/>
                        <a:t> </a:t>
                      </a:r>
                      <a:r>
                        <a:rPr lang="en-US" sz="1000" dirty="0"/>
                        <a:t>C70</a:t>
                      </a:r>
                      <a:r>
                        <a:rPr lang="ar-EG" sz="1000" dirty="0"/>
                        <a:t> قطع الصلب المقوى </a:t>
                      </a:r>
                      <a:endParaRPr lang="ar-EG" sz="950" b="0" i="0" u="none" strike="noStrike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4929120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اللون / التشطيب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3960408"/>
                  </a:ext>
                </a:extLst>
              </a:tr>
              <a:tr h="343858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kumimoji="0" lang="ar-EG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يتم عمل طلاء كهربائى بالنيكل الكروم لجميع المكونات بطبقة لا تقل</a:t>
                      </a:r>
                    </a:p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ar-EG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 سمكها عن 30 ميكرون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9159021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مميزات المنتج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2821659"/>
                  </a:ext>
                </a:extLst>
              </a:tr>
              <a:tr h="683583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يتم فحص المنتج كاملا والتأكد من أن كل جزء يقوم بدوره علي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أكمل وجه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8358185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العدد في الكرتونه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63878387"/>
                  </a:ext>
                </a:extLst>
              </a:tr>
              <a:tr h="253443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100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قطعه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4963624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وزن الكرتونه كجم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4299295"/>
                  </a:ext>
                </a:extLst>
              </a:tr>
              <a:tr h="248608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19.70  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14163608"/>
                  </a:ext>
                </a:extLst>
              </a:tr>
              <a:tr h="22225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(</a:t>
                      </a: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</a:t>
                      </a:r>
                      <a:r>
                        <a:rPr kumimoji="0" lang="en-US" sz="900" b="0" i="0" u="none" strike="noStrike" kern="0" cap="none" spc="0" normalizeH="0" baseline="30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)</a:t>
                      </a:r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حجم الكرتونة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1325000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0.026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5488275"/>
                  </a:ext>
                </a:extLst>
              </a:tr>
            </a:tbl>
          </a:graphicData>
        </a:graphic>
      </p:graphicFrame>
      <p:pic>
        <p:nvPicPr>
          <p:cNvPr id="9" name="Picture 8">
            <a:extLst>
              <a:ext uri="{FF2B5EF4-FFF2-40B4-BE49-F238E27FC236}">
                <a16:creationId xmlns:a16="http://schemas.microsoft.com/office/drawing/2014/main" id="{31CE0C91-7776-4A2F-8B0A-09AADA74AD2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71971" y="6623558"/>
            <a:ext cx="6133108" cy="2926334"/>
          </a:xfrm>
          <a:prstGeom prst="rect">
            <a:avLst/>
          </a:prstGeom>
        </p:spPr>
      </p:pic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صفحة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26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38649961"/>
              </p:ext>
            </p:extLst>
          </p:nvPr>
        </p:nvGraphicFramePr>
        <p:xfrm>
          <a:off x="3095625" y="256097"/>
          <a:ext cx="3334251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4251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القطاع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مكونات للأجهزة المنزلية-مكونات للبوتاجاز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مجموعة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مفصلات زجاج علوى – 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عائلة 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UP01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عائلة المنتج                                                                             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UPxx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اسم المنتج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مفصلة غطاء بشريط مقوى -  موديل 01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 كود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UP01</a:t>
                      </a:r>
                      <a:endParaRPr lang="en-US" sz="10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134216" y="2945184"/>
            <a:ext cx="3536476" cy="3316370"/>
            <a:chOff x="2998656" y="2895030"/>
            <a:chExt cx="3548546" cy="3417820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6216004" y="2896124"/>
              <a:ext cx="312206" cy="31220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6215062" y="5057604"/>
              <a:ext cx="332140" cy="33213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6221434" y="6003027"/>
              <a:ext cx="309821" cy="3098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998656" y="289503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3004485" y="367707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3008393" y="4461013"/>
              <a:ext cx="282589" cy="28259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3010852" y="507727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2">
              <a:alphaModFix/>
            </a:blip>
            <a:srcRect/>
            <a:stretch/>
          </p:blipFill>
          <p:spPr>
            <a:xfrm>
              <a:off x="3010896" y="5548602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BEBA8EAE-BF5A-486C-A8C5-ECC9F3942E4B}">
                  <a14:imgProps xmlns:a14="http://schemas.microsoft.com/office/drawing/2010/main">
                    <a14:imgLayer r:embed="rId14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0156" y="6015487"/>
              <a:ext cx="279695" cy="2796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5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6210320" y="5544337"/>
              <a:ext cx="334557" cy="304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6">
              <a:alphaModFix/>
            </a:blip>
            <a:srcRect/>
            <a:stretch/>
          </p:blipFill>
          <p:spPr>
            <a:xfrm>
              <a:off x="6208680" y="4435887"/>
              <a:ext cx="334557" cy="33455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BEBA8EAE-BF5A-486C-A8C5-ECC9F3942E4B}">
                  <a14:imgProps xmlns:a14="http://schemas.microsoft.com/office/drawing/2010/main">
                    <a14:imgLayer r:embed="rId18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218118" y="3660233"/>
              <a:ext cx="317170" cy="315483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6E02D5FC-42F0-4724-B996-3007C3AA491B}"/>
              </a:ext>
            </a:extLst>
          </p:cNvPr>
          <p:cNvSpPr/>
          <p:nvPr/>
        </p:nvSpPr>
        <p:spPr>
          <a:xfrm>
            <a:off x="375553" y="242701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CE6C7556-4E2E-4503-A61F-E874C29FB328}"/>
              </a:ext>
            </a:extLst>
          </p:cNvPr>
          <p:cNvSpPr txBox="1"/>
          <p:nvPr/>
        </p:nvSpPr>
        <p:spPr>
          <a:xfrm>
            <a:off x="280136" y="6492801"/>
            <a:ext cx="187675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ملفوفة يمين</a:t>
            </a:r>
            <a:r>
              <a:rPr kumimoji="0" 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Ø</a:t>
            </a: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2.5</a:t>
            </a:r>
            <a:r>
              <a:rPr kumimoji="0" 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mm</a:t>
            </a: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قطر السوستة = </a:t>
            </a:r>
            <a:endParaRPr kumimoji="0" lang="en-US" sz="9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إجمالى عدد اللفات </a:t>
            </a:r>
            <a:r>
              <a:rPr kumimoji="0" 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=</a:t>
            </a: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21</a:t>
            </a:r>
            <a:endParaRPr kumimoji="0" lang="en-US" sz="9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2378401D-0E89-4859-A817-EA569A68E720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420994" y="1031800"/>
            <a:ext cx="2395936" cy="402371"/>
          </a:xfrm>
          <a:prstGeom prst="rect">
            <a:avLst/>
          </a:prstGeom>
        </p:spPr>
      </p:pic>
      <p:graphicFrame>
        <p:nvGraphicFramePr>
          <p:cNvPr id="30" name="Table 29">
            <a:extLst>
              <a:ext uri="{FF2B5EF4-FFF2-40B4-BE49-F238E27FC236}">
                <a16:creationId xmlns:a16="http://schemas.microsoft.com/office/drawing/2014/main" id="{43270BB9-04F7-4AE5-9309-89D77D70127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05189488"/>
              </p:ext>
            </p:extLst>
          </p:nvPr>
        </p:nvGraphicFramePr>
        <p:xfrm>
          <a:off x="721320" y="7904881"/>
          <a:ext cx="1564680" cy="987629"/>
        </p:xfrm>
        <a:graphic>
          <a:graphicData uri="http://schemas.openxmlformats.org/drawingml/2006/table">
            <a:tbl>
              <a:tblPr/>
              <a:tblGrid>
                <a:gridCol w="515424">
                  <a:extLst>
                    <a:ext uri="{9D8B030D-6E8A-4147-A177-3AD203B41FA5}">
                      <a16:colId xmlns:a16="http://schemas.microsoft.com/office/drawing/2014/main" val="985386739"/>
                    </a:ext>
                  </a:extLst>
                </a:gridCol>
                <a:gridCol w="570648">
                  <a:extLst>
                    <a:ext uri="{9D8B030D-6E8A-4147-A177-3AD203B41FA5}">
                      <a16:colId xmlns:a16="http://schemas.microsoft.com/office/drawing/2014/main" val="270973906"/>
                    </a:ext>
                  </a:extLst>
                </a:gridCol>
                <a:gridCol w="478608">
                  <a:extLst>
                    <a:ext uri="{9D8B030D-6E8A-4147-A177-3AD203B41FA5}">
                      <a16:colId xmlns:a16="http://schemas.microsoft.com/office/drawing/2014/main" val="3093605234"/>
                    </a:ext>
                  </a:extLst>
                </a:gridCol>
              </a:tblGrid>
              <a:tr h="435179">
                <a:tc>
                  <a:txBody>
                    <a:bodyPr/>
                    <a:lstStyle/>
                    <a:p>
                      <a:pPr algn="ctr" rtl="1" fontAlgn="ctr"/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وزن</a:t>
                      </a:r>
                      <a:b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 الباب </a:t>
                      </a:r>
                      <a:b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(كجم)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قطر</a:t>
                      </a:r>
                      <a:b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 السوستة</a:t>
                      </a:r>
                      <a:b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(مم)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موديل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1027636"/>
                  </a:ext>
                </a:extLst>
              </a:tr>
              <a:tr h="184150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2.5 - 4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0.8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UP0x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92773861"/>
                  </a:ext>
                </a:extLst>
              </a:tr>
              <a:tr h="184150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3.5 – 5.5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ar-EG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+mn-cs"/>
                          <a:sym typeface="Arial"/>
                        </a:rPr>
                        <a:t>1</a:t>
                      </a:r>
                      <a:endParaRPr kumimoji="0" lang="en-US" sz="9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UP3x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91980209"/>
                  </a:ext>
                </a:extLst>
              </a:tr>
              <a:tr h="184150"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5 - 7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ar-EG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+mn-cs"/>
                          <a:sym typeface="Arial"/>
                        </a:rPr>
                        <a:t>1.25</a:t>
                      </a:r>
                      <a:endParaRPr kumimoji="0" lang="en-US" sz="9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UP5x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1991657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43561010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8" name="Table 37">
            <a:extLst>
              <a:ext uri="{FF2B5EF4-FFF2-40B4-BE49-F238E27FC236}">
                <a16:creationId xmlns:a16="http://schemas.microsoft.com/office/drawing/2014/main" id="{9483D149-2881-426E-A0F1-CE44DC8B7F1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31496684"/>
              </p:ext>
            </p:extLst>
          </p:nvPr>
        </p:nvGraphicFramePr>
        <p:xfrm>
          <a:off x="3531462" y="2517945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1314715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  <a:gridCol w="1453531">
                  <a:extLst>
                    <a:ext uri="{9D8B030D-6E8A-4147-A177-3AD203B41FA5}">
                      <a16:colId xmlns:a16="http://schemas.microsoft.com/office/drawing/2014/main" val="419919200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QC test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All Parts Dimension Check During Production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48 Hr. Salt Spray Test for all components</a:t>
                      </a:r>
                    </a:p>
                    <a:p>
                      <a:pPr fontAlgn="base"/>
                      <a:r>
                        <a:rPr lang="en-US" sz="950" dirty="0">
                          <a:solidFill>
                            <a:srgbClr val="3F3F3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Electroplating Thickness </a:t>
                      </a: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fontAlgn="base"/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Door Weight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Dead Load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Application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60x60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60x80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Accessories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Life Span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 </a:t>
                      </a:r>
                      <a:endParaRPr lang="en-US" sz="9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Working temp (C°)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-30 C° +110 C°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graphicFrame>
        <p:nvGraphicFramePr>
          <p:cNvPr id="40" name="Table 39">
            <a:extLst>
              <a:ext uri="{FF2B5EF4-FFF2-40B4-BE49-F238E27FC236}">
                <a16:creationId xmlns:a16="http://schemas.microsoft.com/office/drawing/2014/main" id="{9A2D0747-E38C-4384-BA43-1F55F4D5566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78766122"/>
              </p:ext>
            </p:extLst>
          </p:nvPr>
        </p:nvGraphicFramePr>
        <p:xfrm>
          <a:off x="313600" y="2516337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2768246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Material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Zinc Alloy (</a:t>
                      </a:r>
                      <a:r>
                        <a:rPr lang="en-US" sz="95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Zamac</a:t>
                      </a: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5)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Color / Finish 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solidFill>
                            <a:srgbClr val="3F3F3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Electroplating (Nickel Chrome)  </a:t>
                      </a:r>
                    </a:p>
                    <a:p>
                      <a:pPr fontAlgn="base"/>
                      <a:r>
                        <a:rPr lang="en-US" sz="950" dirty="0">
                          <a:solidFill>
                            <a:srgbClr val="3F3F3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Min. Thickness 30 Microns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Key Features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100% Product Checking for Best Functionality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Fine Sanding for best finishing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Quantity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200 Pcs.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Weight (Kg)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7.8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Volume (m</a:t>
                      </a:r>
                      <a:r>
                        <a:rPr lang="en-US" sz="900" b="0" baseline="3000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) 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0.004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dirty="0">
                <a:solidFill>
                  <a:srgbClr val="3F3F3F"/>
                </a:solidFill>
                <a:latin typeface="Calibri"/>
                <a:ea typeface="Calibri"/>
                <a:cs typeface="Calibri"/>
                <a:sym typeface="Calibri"/>
              </a:rPr>
              <a:t>Page 27</a:t>
            </a:r>
            <a:endParaRPr sz="2000" b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92627" y="2523722"/>
            <a:ext cx="3521355" cy="3585771"/>
            <a:chOff x="268802" y="2523722"/>
            <a:chExt cx="3521355" cy="3585771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496391" y="2559491"/>
              <a:ext cx="280325" cy="280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3491933" y="4927308"/>
              <a:ext cx="298224" cy="2982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3501069" y="5831309"/>
              <a:ext cx="278184" cy="27818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68802" y="2523722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84176" y="3510164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281744" y="4120767"/>
              <a:ext cx="253734" cy="2537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284177" y="4913746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276250" y="5381893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478" y="5827555"/>
              <a:ext cx="251133" cy="2511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3484210" y="5411533"/>
              <a:ext cx="300395" cy="2730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3478163" y="4130491"/>
              <a:ext cx="300395" cy="3003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86686" y="3496103"/>
              <a:ext cx="284783" cy="283268"/>
            </a:xfrm>
            <a:prstGeom prst="rect">
              <a:avLst/>
            </a:prstGeom>
          </p:spPr>
        </p:pic>
      </p:grpSp>
      <p:pic>
        <p:nvPicPr>
          <p:cNvPr id="28" name="Picture 27" descr="A close up of a white wall&#10;&#10;Description automatically generated">
            <a:extLst>
              <a:ext uri="{FF2B5EF4-FFF2-40B4-BE49-F238E27FC236}">
                <a16:creationId xmlns:a16="http://schemas.microsoft.com/office/drawing/2014/main" id="{6A0BE483-98C6-4E1A-970E-43ECEA74F8ED}"/>
              </a:ext>
            </a:extLst>
          </p:cNvPr>
          <p:cNvPicPr>
            <a:picLocks noChangeAspect="1"/>
          </p:cNvPicPr>
          <p:nvPr/>
        </p:nvPicPr>
        <p:blipFill rotWithShape="1">
          <a:blip r:embed="rId18"/>
          <a:srcRect l="14590" t="22624" r="26229" b="24098"/>
          <a:stretch/>
        </p:blipFill>
        <p:spPr>
          <a:xfrm>
            <a:off x="4225492" y="352599"/>
            <a:ext cx="2183751" cy="1965959"/>
          </a:xfrm>
          <a:prstGeom prst="rect">
            <a:avLst/>
          </a:prstGeom>
        </p:spPr>
      </p:pic>
      <p:sp>
        <p:nvSpPr>
          <p:cNvPr id="31" name="Rectangle 30">
            <a:extLst>
              <a:ext uri="{FF2B5EF4-FFF2-40B4-BE49-F238E27FC236}">
                <a16:creationId xmlns:a16="http://schemas.microsoft.com/office/drawing/2014/main" id="{A472A007-27BE-46A4-8C13-27F0C48F855C}"/>
              </a:ext>
            </a:extLst>
          </p:cNvPr>
          <p:cNvSpPr/>
          <p:nvPr/>
        </p:nvSpPr>
        <p:spPr>
          <a:xfrm>
            <a:off x="4023360" y="320040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2" name="Picture 31">
            <a:extLst>
              <a:ext uri="{FF2B5EF4-FFF2-40B4-BE49-F238E27FC236}">
                <a16:creationId xmlns:a16="http://schemas.microsoft.com/office/drawing/2014/main" id="{56767108-5BAF-4FB0-BDFA-268925F476B2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923832" y="6420182"/>
            <a:ext cx="2337229" cy="2970319"/>
          </a:xfrm>
          <a:prstGeom prst="rect">
            <a:avLst/>
          </a:prstGeom>
        </p:spPr>
      </p:pic>
      <p:pic>
        <p:nvPicPr>
          <p:cNvPr id="33" name="Picture 32">
            <a:extLst>
              <a:ext uri="{FF2B5EF4-FFF2-40B4-BE49-F238E27FC236}">
                <a16:creationId xmlns:a16="http://schemas.microsoft.com/office/drawing/2014/main" id="{3EAEA157-B5DE-4C38-9FC4-6C61DDDC0C6E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5138" b="97744" l="4434" r="98868">
                        <a14:foregroundMark x1="28113" y1="5388" x2="10849" y2="44612"/>
                        <a14:foregroundMark x1="10849" y1="44612" x2="10566" y2="74937"/>
                        <a14:foregroundMark x1="10566" y1="74937" x2="11887" y2="77820"/>
                        <a14:foregroundMark x1="4434" y1="27068" x2="5566" y2="67669"/>
                        <a14:foregroundMark x1="32358" y1="93484" x2="69340" y2="56140"/>
                        <a14:foregroundMark x1="69340" y1="56140" x2="71604" y2="49749"/>
                        <a14:foregroundMark x1="91321" y1="43108" x2="94245" y2="34837"/>
                        <a14:foregroundMark x1="96887" y1="33083" x2="98962" y2="37970"/>
                        <a14:foregroundMark x1="25566" y1="95614" x2="27075" y2="95990"/>
                        <a14:foregroundMark x1="29434" y1="97744" x2="27925" y2="97368"/>
                      </a14:backgroundRemoval>
                    </a14:imgEffect>
                    <a14:imgEffect>
                      <a14:sharpenSoften amount="5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313001" y="7182134"/>
            <a:ext cx="1844090" cy="1388287"/>
          </a:xfrm>
          <a:prstGeom prst="rect">
            <a:avLst/>
          </a:prstGeom>
        </p:spPr>
      </p:pic>
      <p:graphicFrame>
        <p:nvGraphicFramePr>
          <p:cNvPr id="35" name="Table 34">
            <a:extLst>
              <a:ext uri="{FF2B5EF4-FFF2-40B4-BE49-F238E27FC236}">
                <a16:creationId xmlns:a16="http://schemas.microsoft.com/office/drawing/2014/main" id="{0F412FCB-8850-43F2-8D90-65E4C4D50EA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55925062"/>
              </p:ext>
            </p:extLst>
          </p:nvPr>
        </p:nvGraphicFramePr>
        <p:xfrm>
          <a:off x="320040" y="320040"/>
          <a:ext cx="3593942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93942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Sector </a:t>
                      </a: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Model Group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Components for Home Appliances - Gas Cooker Components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Model Group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Lid Hinge – Top Cover - Type 01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Family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UBxx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Item Name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Led Hinge Support – Right - Model 10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Item Code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UB10</a:t>
                      </a:r>
                      <a:endParaRPr lang="en-US" sz="10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75208954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48529340"/>
              </p:ext>
            </p:extLst>
          </p:nvPr>
        </p:nvGraphicFramePr>
        <p:xfrm>
          <a:off x="3095625" y="256097"/>
          <a:ext cx="3334251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4251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القطاع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مكونات للأجهزة المنزلية-مكونات للبوتاجاز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مجموعة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غطاء مفصل – غطاء علوى  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عائلة المنتج                                                                             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UBxx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اسم المنتج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دعامة غطاء مفصل – يمين -  موديل 10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 كود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UB10</a:t>
                      </a:r>
                      <a:endParaRPr lang="en-US" sz="10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graphicFrame>
        <p:nvGraphicFramePr>
          <p:cNvPr id="46" name="Table 45">
            <a:extLst>
              <a:ext uri="{FF2B5EF4-FFF2-40B4-BE49-F238E27FC236}">
                <a16:creationId xmlns:a16="http://schemas.microsoft.com/office/drawing/2014/main" id="{C996B378-9CAE-4783-87E9-9B0D67D407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45707468"/>
              </p:ext>
            </p:extLst>
          </p:nvPr>
        </p:nvGraphicFramePr>
        <p:xfrm>
          <a:off x="3533109" y="2520470"/>
          <a:ext cx="3186328" cy="3542882"/>
        </p:xfrm>
        <a:graphic>
          <a:graphicData uri="http://schemas.openxmlformats.org/drawingml/2006/table">
            <a:tbl>
              <a:tblPr/>
              <a:tblGrid>
                <a:gridCol w="1400841">
                  <a:extLst>
                    <a:ext uri="{9D8B030D-6E8A-4147-A177-3AD203B41FA5}">
                      <a16:colId xmlns:a16="http://schemas.microsoft.com/office/drawing/2014/main" val="3679284601"/>
                    </a:ext>
                  </a:extLst>
                </a:gridCol>
                <a:gridCol w="1339850">
                  <a:extLst>
                    <a:ext uri="{9D8B030D-6E8A-4147-A177-3AD203B41FA5}">
                      <a16:colId xmlns:a16="http://schemas.microsoft.com/office/drawing/2014/main" val="3496772389"/>
                    </a:ext>
                  </a:extLst>
                </a:gridCol>
                <a:gridCol w="445637">
                  <a:extLst>
                    <a:ext uri="{9D8B030D-6E8A-4147-A177-3AD203B41FA5}">
                      <a16:colId xmlns:a16="http://schemas.microsoft.com/office/drawing/2014/main" val="1725910461"/>
                    </a:ext>
                  </a:extLst>
                </a:gridCol>
              </a:tblGrid>
              <a:tr h="19511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إختبارات الجوده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1058253"/>
                  </a:ext>
                </a:extLst>
              </a:tr>
              <a:tr h="795136">
                <a:tc gridSpan="2">
                  <a:txBody>
                    <a:bodyPr/>
                    <a:lstStyle/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جميع الابعاد الخاصة بالمنتجات أثناء الإنتاج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عمل اختبار رذاذ الملح لكل الأجزاء لمدة 48 ساعة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93547832"/>
                  </a:ext>
                </a:extLst>
              </a:tr>
              <a:tr h="199684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وزن الباب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أقصي حمل 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1866788"/>
                  </a:ext>
                </a:extLst>
              </a:tr>
              <a:tr h="346416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- </a:t>
                      </a: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068657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التطبيقات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3014999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60×60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60×80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0249448"/>
                  </a:ext>
                </a:extLst>
              </a:tr>
              <a:tr h="20944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ملحقات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7593164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endParaRPr lang="en-US" sz="9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40558517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العمر الإفتراضي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9933002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-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177199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متوسط درجة الحرارة 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1263180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-30 C° +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110 </a:t>
                      </a:r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C°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166662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CF7C063-5445-4271-BC48-A257DBBDFD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6811782"/>
              </p:ext>
            </p:extLst>
          </p:nvPr>
        </p:nvGraphicFramePr>
        <p:xfrm>
          <a:off x="376378" y="2520470"/>
          <a:ext cx="3124200" cy="3545440"/>
        </p:xfrm>
        <a:graphic>
          <a:graphicData uri="http://schemas.openxmlformats.org/drawingml/2006/table">
            <a:tbl>
              <a:tblPr/>
              <a:tblGrid>
                <a:gridCol w="2690672">
                  <a:extLst>
                    <a:ext uri="{9D8B030D-6E8A-4147-A177-3AD203B41FA5}">
                      <a16:colId xmlns:a16="http://schemas.microsoft.com/office/drawing/2014/main" val="1457824148"/>
                    </a:ext>
                  </a:extLst>
                </a:gridCol>
                <a:gridCol w="433528">
                  <a:extLst>
                    <a:ext uri="{9D8B030D-6E8A-4147-A177-3AD203B41FA5}">
                      <a16:colId xmlns:a16="http://schemas.microsoft.com/office/drawing/2014/main" val="3923836364"/>
                    </a:ext>
                  </a:extLst>
                </a:gridCol>
              </a:tblGrid>
              <a:tr h="22908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المادة الخام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6447345"/>
                  </a:ext>
                </a:extLst>
              </a:tr>
              <a:tr h="80010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1000" dirty="0"/>
                        <a:t> سبائك الزنك (زاماك 5) 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4929120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اللون / التشطيب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3960408"/>
                  </a:ext>
                </a:extLst>
              </a:tr>
              <a:tr h="343858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kumimoji="0" lang="ar-EG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يتم عمل طلاء كهربائى بالنيكل الكروم لجميع المكونات بطبقة لا تقل</a:t>
                      </a:r>
                    </a:p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ar-EG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 سمكها عن 30 ميكرون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9159021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مميزات المنتج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2821659"/>
                  </a:ext>
                </a:extLst>
              </a:tr>
              <a:tr h="397833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يتم فحص المنتج كاملا والتأكد من أن كل جزء يقوم بدوره علي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أكمل وجه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8358185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العدد في الكرتونه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63878387"/>
                  </a:ext>
                </a:extLst>
              </a:tr>
              <a:tr h="253443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200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قطعه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4963624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وزن الكرتونه كجم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4299295"/>
                  </a:ext>
                </a:extLst>
              </a:tr>
              <a:tr h="248608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7.8</a:t>
                      </a: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14163608"/>
                  </a:ext>
                </a:extLst>
              </a:tr>
              <a:tr h="22225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(</a:t>
                      </a: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</a:t>
                      </a:r>
                      <a:r>
                        <a:rPr kumimoji="0" lang="en-US" sz="900" b="0" i="0" u="none" strike="noStrike" kern="0" cap="none" spc="0" normalizeH="0" baseline="30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)</a:t>
                      </a:r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حجم الكرتونة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1325000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0.004</a:t>
                      </a: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5488275"/>
                  </a:ext>
                </a:extLst>
              </a:tr>
            </a:tbl>
          </a:graphicData>
        </a:graphic>
      </p:graphicFrame>
      <p:pic>
        <p:nvPicPr>
          <p:cNvPr id="5" name="Picture 4">
            <a:extLst>
              <a:ext uri="{FF2B5EF4-FFF2-40B4-BE49-F238E27FC236}">
                <a16:creationId xmlns:a16="http://schemas.microsoft.com/office/drawing/2014/main" id="{02BD4939-B58F-42E4-9B7B-F60BD10FD33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13589" y="6430770"/>
            <a:ext cx="5230821" cy="2969009"/>
          </a:xfrm>
          <a:prstGeom prst="rect">
            <a:avLst/>
          </a:prstGeom>
        </p:spPr>
      </p:pic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صفحة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27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134216" y="2945184"/>
            <a:ext cx="3536476" cy="3030624"/>
            <a:chOff x="2998656" y="2895030"/>
            <a:chExt cx="3548546" cy="3123334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6216004" y="2896124"/>
              <a:ext cx="312206" cy="31220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6215062" y="4763114"/>
              <a:ext cx="332140" cy="3321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6221434" y="5708540"/>
              <a:ext cx="309821" cy="3098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998656" y="289503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3004485" y="367707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3008393" y="4245053"/>
              <a:ext cx="282589" cy="28259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3010852" y="4782779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2">
              <a:alphaModFix/>
            </a:blip>
            <a:srcRect/>
            <a:stretch/>
          </p:blipFill>
          <p:spPr>
            <a:xfrm>
              <a:off x="3010896" y="5254107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BEBA8EAE-BF5A-486C-A8C5-ECC9F3942E4B}">
                  <a14:imgProps xmlns:a14="http://schemas.microsoft.com/office/drawing/2010/main">
                    <a14:imgLayer r:embed="rId14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0156" y="5721004"/>
              <a:ext cx="279695" cy="2796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5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6210320" y="5249847"/>
              <a:ext cx="334557" cy="304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6">
              <a:alphaModFix/>
            </a:blip>
            <a:srcRect/>
            <a:stretch/>
          </p:blipFill>
          <p:spPr>
            <a:xfrm>
              <a:off x="6208680" y="4229743"/>
              <a:ext cx="334557" cy="33455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BEBA8EAE-BF5A-486C-A8C5-ECC9F3942E4B}">
                  <a14:imgProps xmlns:a14="http://schemas.microsoft.com/office/drawing/2010/main">
                    <a14:imgLayer r:embed="rId18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218118" y="3660233"/>
              <a:ext cx="317170" cy="315483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6E02D5FC-42F0-4724-B996-3007C3AA491B}"/>
              </a:ext>
            </a:extLst>
          </p:cNvPr>
          <p:cNvSpPr/>
          <p:nvPr/>
        </p:nvSpPr>
        <p:spPr>
          <a:xfrm>
            <a:off x="375553" y="242701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8AB97409-F13F-4177-85A8-CCE0F9D45178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527683" y="285490"/>
            <a:ext cx="2182557" cy="1963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60220752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8" name="Table 37">
            <a:extLst>
              <a:ext uri="{FF2B5EF4-FFF2-40B4-BE49-F238E27FC236}">
                <a16:creationId xmlns:a16="http://schemas.microsoft.com/office/drawing/2014/main" id="{127C224A-B502-4614-9EEC-EDBCFCFEE50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9896685"/>
              </p:ext>
            </p:extLst>
          </p:nvPr>
        </p:nvGraphicFramePr>
        <p:xfrm>
          <a:off x="3531462" y="2517945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1314715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  <a:gridCol w="1453531">
                  <a:extLst>
                    <a:ext uri="{9D8B030D-6E8A-4147-A177-3AD203B41FA5}">
                      <a16:colId xmlns:a16="http://schemas.microsoft.com/office/drawing/2014/main" val="419919200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QC test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All Parts Dimension Check During Production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48 Hr. Salt Spray Test for all components</a:t>
                      </a:r>
                    </a:p>
                    <a:p>
                      <a:pPr fontAlgn="base"/>
                      <a:r>
                        <a:rPr lang="en-US" sz="950" dirty="0">
                          <a:solidFill>
                            <a:srgbClr val="3F3F3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Electroplating Thickness </a:t>
                      </a: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fontAlgn="base"/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Door Weight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Dead Load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Application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60x60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60x80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Accessories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Life Span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 </a:t>
                      </a:r>
                      <a:endParaRPr lang="en-US" sz="9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Working temp (C°)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-30 C° +110 C°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graphicFrame>
        <p:nvGraphicFramePr>
          <p:cNvPr id="40" name="Table 39">
            <a:extLst>
              <a:ext uri="{FF2B5EF4-FFF2-40B4-BE49-F238E27FC236}">
                <a16:creationId xmlns:a16="http://schemas.microsoft.com/office/drawing/2014/main" id="{B2423B8F-DF44-4D16-90E4-C137E6D387A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09620513"/>
              </p:ext>
            </p:extLst>
          </p:nvPr>
        </p:nvGraphicFramePr>
        <p:xfrm>
          <a:off x="313600" y="2516337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2768246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Material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Zinc Alloy (</a:t>
                      </a:r>
                      <a:r>
                        <a:rPr lang="en-US" sz="95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Zamac</a:t>
                      </a: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5)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Color / Finish 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solidFill>
                            <a:srgbClr val="3F3F3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Electroplating (Nickel Chrome)  </a:t>
                      </a:r>
                    </a:p>
                    <a:p>
                      <a:pPr fontAlgn="base"/>
                      <a:r>
                        <a:rPr lang="en-US" sz="950" dirty="0">
                          <a:solidFill>
                            <a:srgbClr val="3F3F3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Min. Thickness 30 Microns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Key Features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100% Product Checking for Best Functionality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Fine Sanding for best finishing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Quantity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300 Pcs.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Weight (Kg)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9.50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Volume (m</a:t>
                      </a:r>
                      <a:r>
                        <a:rPr lang="en-US" sz="900" b="0" baseline="3000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) 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0.004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dirty="0">
                <a:solidFill>
                  <a:srgbClr val="3F3F3F"/>
                </a:solidFill>
                <a:latin typeface="Calibri"/>
                <a:ea typeface="Calibri"/>
                <a:cs typeface="Calibri"/>
                <a:sym typeface="Calibri"/>
              </a:rPr>
              <a:t>Page 28</a:t>
            </a:r>
            <a:endParaRPr sz="2000" b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92627" y="2523722"/>
            <a:ext cx="3521355" cy="3585771"/>
            <a:chOff x="268802" y="2523722"/>
            <a:chExt cx="3521355" cy="3585771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496391" y="2559491"/>
              <a:ext cx="280325" cy="280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3491933" y="4927308"/>
              <a:ext cx="298224" cy="2982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3501069" y="5831309"/>
              <a:ext cx="278184" cy="27818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68802" y="2523722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84176" y="3510164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281744" y="4120767"/>
              <a:ext cx="253734" cy="2537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284177" y="4913746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276250" y="5381893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478" y="5827555"/>
              <a:ext cx="251133" cy="2511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3484210" y="5411533"/>
              <a:ext cx="300395" cy="2730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3478163" y="4130491"/>
              <a:ext cx="300395" cy="3003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86686" y="3496103"/>
              <a:ext cx="284783" cy="283268"/>
            </a:xfrm>
            <a:prstGeom prst="rect">
              <a:avLst/>
            </a:prstGeom>
          </p:spPr>
        </p:pic>
      </p:grpSp>
      <p:pic>
        <p:nvPicPr>
          <p:cNvPr id="28" name="Picture 27">
            <a:extLst>
              <a:ext uri="{FF2B5EF4-FFF2-40B4-BE49-F238E27FC236}">
                <a16:creationId xmlns:a16="http://schemas.microsoft.com/office/drawing/2014/main" id="{D4CAB456-4463-4CD1-9078-7D48B57E2F35}"/>
              </a:ext>
            </a:extLst>
          </p:cNvPr>
          <p:cNvPicPr>
            <a:picLocks noChangeAspect="1"/>
          </p:cNvPicPr>
          <p:nvPr/>
        </p:nvPicPr>
        <p:blipFill rotWithShape="1"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9947" b="92185" l="5469" r="93164">
                        <a14:foregroundMark x1="8203" y1="60924" x2="5859" y2="69805"/>
                        <a14:foregroundMark x1="5859" y1="69805" x2="6641" y2="73002"/>
                        <a14:foregroundMark x1="38867" y1="92362" x2="49219" y2="92362"/>
                        <a14:foregroundMark x1="49219" y1="92362" x2="53125" y2="91652"/>
                        <a14:foregroundMark x1="91211" y1="64476" x2="93164" y2="69449"/>
                      </a14:backgroundRemoval>
                    </a14:imgEffect>
                  </a14:imgLayer>
                </a14:imgProps>
              </a:ext>
            </a:extLst>
          </a:blip>
          <a:srcRect l="2539" t="11919" r="870" b="4728"/>
          <a:stretch/>
        </p:blipFill>
        <p:spPr>
          <a:xfrm>
            <a:off x="4133407" y="6843367"/>
            <a:ext cx="2126077" cy="2017446"/>
          </a:xfrm>
          <a:prstGeom prst="rect">
            <a:avLst/>
          </a:prstGeom>
        </p:spPr>
      </p:pic>
      <p:pic>
        <p:nvPicPr>
          <p:cNvPr id="30" name="Picture 29">
            <a:extLst>
              <a:ext uri="{FF2B5EF4-FFF2-40B4-BE49-F238E27FC236}">
                <a16:creationId xmlns:a16="http://schemas.microsoft.com/office/drawing/2014/main" id="{9BEF2102-2741-43D1-BC64-59AEA57DE3EC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889799" y="6388831"/>
            <a:ext cx="2262949" cy="3113095"/>
          </a:xfrm>
          <a:prstGeom prst="rect">
            <a:avLst/>
          </a:prstGeom>
        </p:spPr>
      </p:pic>
      <p:sp>
        <p:nvSpPr>
          <p:cNvPr id="31" name="Rectangle 30">
            <a:extLst>
              <a:ext uri="{FF2B5EF4-FFF2-40B4-BE49-F238E27FC236}">
                <a16:creationId xmlns:a16="http://schemas.microsoft.com/office/drawing/2014/main" id="{E8DA8900-7D45-47FE-A108-695C5C17DD68}"/>
              </a:ext>
            </a:extLst>
          </p:cNvPr>
          <p:cNvSpPr/>
          <p:nvPr/>
        </p:nvSpPr>
        <p:spPr>
          <a:xfrm>
            <a:off x="4023360" y="320040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BA7F5D3C-C0CA-42ED-A8FF-054B07118D81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 flipH="1">
            <a:off x="4253697" y="380496"/>
            <a:ext cx="2064197" cy="1991653"/>
          </a:xfrm>
          <a:prstGeom prst="rect">
            <a:avLst/>
          </a:prstGeom>
        </p:spPr>
      </p:pic>
      <p:graphicFrame>
        <p:nvGraphicFramePr>
          <p:cNvPr id="33" name="Table 32">
            <a:extLst>
              <a:ext uri="{FF2B5EF4-FFF2-40B4-BE49-F238E27FC236}">
                <a16:creationId xmlns:a16="http://schemas.microsoft.com/office/drawing/2014/main" id="{1FA61AF2-653D-4934-B478-F16FE86A371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52047079"/>
              </p:ext>
            </p:extLst>
          </p:nvPr>
        </p:nvGraphicFramePr>
        <p:xfrm>
          <a:off x="320040" y="320040"/>
          <a:ext cx="3593942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93942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Sector </a:t>
                      </a: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Model Group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Components for Home Appliances - Gas Cooker Components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Model Group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Lid Hinge – Top Cover - Type 02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Family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UBxx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Item Name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Led Hinge Support – Right - Model 20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Item Code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UB20</a:t>
                      </a:r>
                      <a:endParaRPr lang="en-US" sz="10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94536097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29875447"/>
              </p:ext>
            </p:extLst>
          </p:nvPr>
        </p:nvGraphicFramePr>
        <p:xfrm>
          <a:off x="3095625" y="256097"/>
          <a:ext cx="3334251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4251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القطاع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مكونات للأجهزة المنزلية-مكونات للبوتاجاز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مجموعة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غطاء مفصل – غطاء علوى  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عائلة المنتج                                                                             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UBxx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اسم المنتج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دعامة غطاء مفصل – يمين -  موديل 20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 كود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UB20</a:t>
                      </a:r>
                      <a:endParaRPr lang="en-US" sz="10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graphicFrame>
        <p:nvGraphicFramePr>
          <p:cNvPr id="46" name="Table 45">
            <a:extLst>
              <a:ext uri="{FF2B5EF4-FFF2-40B4-BE49-F238E27FC236}">
                <a16:creationId xmlns:a16="http://schemas.microsoft.com/office/drawing/2014/main" id="{C996B378-9CAE-4783-87E9-9B0D67D4071A}"/>
              </a:ext>
            </a:extLst>
          </p:cNvPr>
          <p:cNvGraphicFramePr>
            <a:graphicFrameLocks noGrp="1"/>
          </p:cNvGraphicFramePr>
          <p:nvPr/>
        </p:nvGraphicFramePr>
        <p:xfrm>
          <a:off x="3533109" y="2520470"/>
          <a:ext cx="3186328" cy="3542882"/>
        </p:xfrm>
        <a:graphic>
          <a:graphicData uri="http://schemas.openxmlformats.org/drawingml/2006/table">
            <a:tbl>
              <a:tblPr/>
              <a:tblGrid>
                <a:gridCol w="1400841">
                  <a:extLst>
                    <a:ext uri="{9D8B030D-6E8A-4147-A177-3AD203B41FA5}">
                      <a16:colId xmlns:a16="http://schemas.microsoft.com/office/drawing/2014/main" val="3679284601"/>
                    </a:ext>
                  </a:extLst>
                </a:gridCol>
                <a:gridCol w="1339850">
                  <a:extLst>
                    <a:ext uri="{9D8B030D-6E8A-4147-A177-3AD203B41FA5}">
                      <a16:colId xmlns:a16="http://schemas.microsoft.com/office/drawing/2014/main" val="3496772389"/>
                    </a:ext>
                  </a:extLst>
                </a:gridCol>
                <a:gridCol w="445637">
                  <a:extLst>
                    <a:ext uri="{9D8B030D-6E8A-4147-A177-3AD203B41FA5}">
                      <a16:colId xmlns:a16="http://schemas.microsoft.com/office/drawing/2014/main" val="1725910461"/>
                    </a:ext>
                  </a:extLst>
                </a:gridCol>
              </a:tblGrid>
              <a:tr h="19511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إختبارات الجوده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1058253"/>
                  </a:ext>
                </a:extLst>
              </a:tr>
              <a:tr h="795136">
                <a:tc gridSpan="2">
                  <a:txBody>
                    <a:bodyPr/>
                    <a:lstStyle/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جميع الابعاد الخاصة بالمنتجات أثناء الإنتاج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عمل اختبار رذاذ الملح لكل الأجزاء لمدة 48 ساعة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93547832"/>
                  </a:ext>
                </a:extLst>
              </a:tr>
              <a:tr h="199684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وزن الباب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أقصي حمل 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1866788"/>
                  </a:ext>
                </a:extLst>
              </a:tr>
              <a:tr h="346416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- </a:t>
                      </a: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068657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التطبيقات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3014999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60×60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60×80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0249448"/>
                  </a:ext>
                </a:extLst>
              </a:tr>
              <a:tr h="20944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ملحقات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7593164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endParaRPr lang="en-US" sz="9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40558517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العمر الإفتراضي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9933002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-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177199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متوسط درجة الحرارة 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1263180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-30 C° +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110 </a:t>
                      </a:r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C°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166662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CF7C063-5445-4271-BC48-A257DBBDFD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7196756"/>
              </p:ext>
            </p:extLst>
          </p:nvPr>
        </p:nvGraphicFramePr>
        <p:xfrm>
          <a:off x="376378" y="2520470"/>
          <a:ext cx="3124200" cy="3545440"/>
        </p:xfrm>
        <a:graphic>
          <a:graphicData uri="http://schemas.openxmlformats.org/drawingml/2006/table">
            <a:tbl>
              <a:tblPr/>
              <a:tblGrid>
                <a:gridCol w="2690672">
                  <a:extLst>
                    <a:ext uri="{9D8B030D-6E8A-4147-A177-3AD203B41FA5}">
                      <a16:colId xmlns:a16="http://schemas.microsoft.com/office/drawing/2014/main" val="1457824148"/>
                    </a:ext>
                  </a:extLst>
                </a:gridCol>
                <a:gridCol w="433528">
                  <a:extLst>
                    <a:ext uri="{9D8B030D-6E8A-4147-A177-3AD203B41FA5}">
                      <a16:colId xmlns:a16="http://schemas.microsoft.com/office/drawing/2014/main" val="3923836364"/>
                    </a:ext>
                  </a:extLst>
                </a:gridCol>
              </a:tblGrid>
              <a:tr h="22908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المادة الخام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6447345"/>
                  </a:ext>
                </a:extLst>
              </a:tr>
              <a:tr h="80010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1000" dirty="0"/>
                        <a:t> سبائك الزنك (زاماك 5) 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4929120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اللون / التشطيب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3960408"/>
                  </a:ext>
                </a:extLst>
              </a:tr>
              <a:tr h="343858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kumimoji="0" lang="ar-EG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يتم عمل طلاء كهربائى بالنيكل الكروم لجميع المكونات بطبقة لا تقل</a:t>
                      </a:r>
                    </a:p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ar-EG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  <a:sym typeface="Arial"/>
                        </a:rPr>
                        <a:t> سمكها عن 30 ميكرون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9159021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مميزات المنتج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2821659"/>
                  </a:ext>
                </a:extLst>
              </a:tr>
              <a:tr h="397833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يتم فحص المنتج كاملا والتأكد من أن كل جزء يقوم بدوره علي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أكمل وجه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8358185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العدد في الكرتونه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63878387"/>
                  </a:ext>
                </a:extLst>
              </a:tr>
              <a:tr h="253443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300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قطعه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4963624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وزن الكرتونه كجم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4299295"/>
                  </a:ext>
                </a:extLst>
              </a:tr>
              <a:tr h="248608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9.50</a:t>
                      </a: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14163608"/>
                  </a:ext>
                </a:extLst>
              </a:tr>
              <a:tr h="22225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(</a:t>
                      </a: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</a:t>
                      </a:r>
                      <a:r>
                        <a:rPr kumimoji="0" lang="en-US" sz="900" b="0" i="0" u="none" strike="noStrike" kern="0" cap="none" spc="0" normalizeH="0" baseline="30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)</a:t>
                      </a:r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حجم الكرتونة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1325000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0.004</a:t>
                      </a: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548827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صفحة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28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134216" y="2945184"/>
            <a:ext cx="3536476" cy="3030624"/>
            <a:chOff x="2998656" y="2895030"/>
            <a:chExt cx="3548546" cy="3123334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6216004" y="2896124"/>
              <a:ext cx="312206" cy="31220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6215062" y="4763114"/>
              <a:ext cx="332140" cy="3321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6221434" y="5708540"/>
              <a:ext cx="309821" cy="3098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998656" y="289503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3004485" y="367707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3008393" y="4245053"/>
              <a:ext cx="282589" cy="28259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3010852" y="4782779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3010896" y="5254107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0156" y="5721004"/>
              <a:ext cx="279695" cy="2796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6210320" y="5249847"/>
              <a:ext cx="334557" cy="304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6208680" y="4229743"/>
              <a:ext cx="334557" cy="33455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218118" y="3660233"/>
              <a:ext cx="317170" cy="315483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6E02D5FC-42F0-4724-B996-3007C3AA491B}"/>
              </a:ext>
            </a:extLst>
          </p:cNvPr>
          <p:cNvSpPr/>
          <p:nvPr/>
        </p:nvSpPr>
        <p:spPr>
          <a:xfrm>
            <a:off x="375553" y="242701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21B4C2D0-3194-4E15-B7E8-4FFBF1F3EA1A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588648" y="297478"/>
            <a:ext cx="2060627" cy="1993565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A0888FF1-82C0-4E00-B10A-D15FBA06417B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743479" y="6262362"/>
            <a:ext cx="5371042" cy="31153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0989410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2" name="Table 31">
            <a:extLst>
              <a:ext uri="{FF2B5EF4-FFF2-40B4-BE49-F238E27FC236}">
                <a16:creationId xmlns:a16="http://schemas.microsoft.com/office/drawing/2014/main" id="{85DCC7B6-CDA6-4F09-BB4C-324B2EC4415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14938535"/>
              </p:ext>
            </p:extLst>
          </p:nvPr>
        </p:nvGraphicFramePr>
        <p:xfrm>
          <a:off x="3531462" y="2516615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1314715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  <a:gridCol w="1453531">
                  <a:extLst>
                    <a:ext uri="{9D8B030D-6E8A-4147-A177-3AD203B41FA5}">
                      <a16:colId xmlns:a16="http://schemas.microsoft.com/office/drawing/2014/main" val="419919200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QC test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All Parts Dimension Check During Production.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Durability Test with Max Load and Max Temp.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48 Hr. Salt Spray Test for all components.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Weight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Dead Load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Application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60x80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60x90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Accessories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Life Span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 </a:t>
                      </a:r>
                      <a:endParaRPr lang="en-US" sz="9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10,000 Working Cycle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Working temp (C°)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-30 C° + 300 C°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graphicFrame>
        <p:nvGraphicFramePr>
          <p:cNvPr id="33" name="Table 32">
            <a:extLst>
              <a:ext uri="{FF2B5EF4-FFF2-40B4-BE49-F238E27FC236}">
                <a16:creationId xmlns:a16="http://schemas.microsoft.com/office/drawing/2014/main" id="{AECEFBF3-6E14-4D22-8906-F5162310E08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81998317"/>
              </p:ext>
            </p:extLst>
          </p:nvPr>
        </p:nvGraphicFramePr>
        <p:xfrm>
          <a:off x="313600" y="2516337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2768246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Material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Gear Box Body – Hot Rolled Steel – DD11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Profile Stainless Steel AISI 430 – Food Grade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Gear Powder Metallurgy – Self Lubricating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Retaining Washer C70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Screw C1020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Color / Finish 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Polished Shiny Profile.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Electroplating (Nickel Chrome) 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Min. Thickness 30 Microns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Key Features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100% Product Checking for Best Functionality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Profile Imported from Specialized Italian Supplier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Gear Imported from Specialized Italian Supplier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Quantity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100 Pcs.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Weight (Kg)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24.20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Volume (m</a:t>
                      </a:r>
                      <a:r>
                        <a:rPr lang="en-US" sz="900" b="0" baseline="3000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) 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0.027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dirty="0">
                <a:solidFill>
                  <a:srgbClr val="3F3F3F"/>
                </a:solidFill>
                <a:latin typeface="Calibri"/>
                <a:ea typeface="Calibri"/>
                <a:cs typeface="Calibri"/>
                <a:sym typeface="Calibri"/>
              </a:rPr>
              <a:t>Page 29</a:t>
            </a:r>
            <a:endParaRPr sz="2000" b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82836880"/>
              </p:ext>
            </p:extLst>
          </p:nvPr>
        </p:nvGraphicFramePr>
        <p:xfrm>
          <a:off x="320040" y="320040"/>
          <a:ext cx="3768542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68542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Sector </a:t>
                      </a: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Model Group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Components for Home Appliances - Gas Cooker Components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Model Group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Gas Cooker Gear Box – Type 01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Family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GBxx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Item Name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Gas Cooker Gear Box – Model 01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Item Code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GB01</a:t>
                      </a:r>
                      <a:endParaRPr lang="en-US" sz="10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92627" y="2523722"/>
            <a:ext cx="3521355" cy="3585771"/>
            <a:chOff x="268802" y="2523722"/>
            <a:chExt cx="3521355" cy="3585771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496391" y="2559491"/>
              <a:ext cx="280325" cy="280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3491933" y="4927308"/>
              <a:ext cx="298224" cy="2982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3501069" y="5831309"/>
              <a:ext cx="278184" cy="27818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68802" y="2523722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84176" y="3510164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281744" y="4120767"/>
              <a:ext cx="253734" cy="2537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284177" y="4913746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276250" y="5381893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478" y="5827555"/>
              <a:ext cx="251133" cy="2511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3484210" y="5411533"/>
              <a:ext cx="300395" cy="2730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3478163" y="4130491"/>
              <a:ext cx="300395" cy="3003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86686" y="3496103"/>
              <a:ext cx="284783" cy="283268"/>
            </a:xfrm>
            <a:prstGeom prst="rect">
              <a:avLst/>
            </a:prstGeom>
          </p:spPr>
        </p:pic>
      </p:grpSp>
      <p:pic>
        <p:nvPicPr>
          <p:cNvPr id="28" name="Picture 27" descr="A picture containing wall, indoor, sitting&#10;&#10;Description automatically generated">
            <a:extLst>
              <a:ext uri="{FF2B5EF4-FFF2-40B4-BE49-F238E27FC236}">
                <a16:creationId xmlns:a16="http://schemas.microsoft.com/office/drawing/2014/main" id="{2E95786D-3019-4A00-B788-9D28CFA24533}"/>
              </a:ext>
            </a:extLst>
          </p:cNvPr>
          <p:cNvPicPr>
            <a:picLocks noChangeAspect="1"/>
          </p:cNvPicPr>
          <p:nvPr/>
        </p:nvPicPr>
        <p:blipFill rotWithShape="1">
          <a:blip r:embed="rId18"/>
          <a:srcRect l="8934" t="24006" b="17678"/>
          <a:stretch/>
        </p:blipFill>
        <p:spPr>
          <a:xfrm>
            <a:off x="4036899" y="548640"/>
            <a:ext cx="2476121" cy="1585652"/>
          </a:xfrm>
          <a:prstGeom prst="rect">
            <a:avLst/>
          </a:prstGeom>
        </p:spPr>
      </p:pic>
      <p:sp>
        <p:nvSpPr>
          <p:cNvPr id="26" name="Rectangle 25">
            <a:extLst>
              <a:ext uri="{FF2B5EF4-FFF2-40B4-BE49-F238E27FC236}">
                <a16:creationId xmlns:a16="http://schemas.microsoft.com/office/drawing/2014/main" id="{4F99C5D1-E2DB-4B9B-90CD-1FE42DB82812}"/>
              </a:ext>
            </a:extLst>
          </p:cNvPr>
          <p:cNvSpPr/>
          <p:nvPr/>
        </p:nvSpPr>
        <p:spPr>
          <a:xfrm>
            <a:off x="4023360" y="320040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9" name="Picture 28">
            <a:extLst>
              <a:ext uri="{FF2B5EF4-FFF2-40B4-BE49-F238E27FC236}">
                <a16:creationId xmlns:a16="http://schemas.microsoft.com/office/drawing/2014/main" id="{5EC9A0E6-C75E-4C7E-AAE1-B9D56C3D0E59}"/>
              </a:ext>
            </a:extLst>
          </p:cNvPr>
          <p:cNvPicPr>
            <a:picLocks noChangeAspect="1"/>
          </p:cNvPicPr>
          <p:nvPr/>
        </p:nvPicPr>
        <p:blipFill rotWithShape="1"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9924" b="92621" l="4260" r="93103">
                        <a14:foregroundMark x1="7099" y1="18066" x2="4665" y2="15013"/>
                        <a14:foregroundMark x1="92698" y1="55471" x2="93306" y2="63868"/>
                        <a14:foregroundMark x1="75456" y1="92621" x2="69574" y2="91603"/>
                      </a14:backgroundRemoval>
                    </a14:imgEffect>
                  </a14:imgLayer>
                </a14:imgProps>
              </a:ext>
            </a:extLst>
          </a:blip>
          <a:srcRect l="3711" t="1" b="2650"/>
          <a:stretch/>
        </p:blipFill>
        <p:spPr>
          <a:xfrm>
            <a:off x="4497535" y="7752567"/>
            <a:ext cx="1700065" cy="1370145"/>
          </a:xfrm>
          <a:prstGeom prst="rect">
            <a:avLst/>
          </a:prstGeom>
        </p:spPr>
      </p:pic>
      <p:pic>
        <p:nvPicPr>
          <p:cNvPr id="30" name="Picture 29">
            <a:extLst>
              <a:ext uri="{FF2B5EF4-FFF2-40B4-BE49-F238E27FC236}">
                <a16:creationId xmlns:a16="http://schemas.microsoft.com/office/drawing/2014/main" id="{34554081-4F8D-4E98-B201-A102DE9365DC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675272" y="6494957"/>
            <a:ext cx="3075363" cy="2709003"/>
          </a:xfrm>
          <a:prstGeom prst="rect">
            <a:avLst/>
          </a:prstGeom>
        </p:spPr>
      </p:pic>
      <p:pic>
        <p:nvPicPr>
          <p:cNvPr id="31" name="Picture 30">
            <a:extLst>
              <a:ext uri="{FF2B5EF4-FFF2-40B4-BE49-F238E27FC236}">
                <a16:creationId xmlns:a16="http://schemas.microsoft.com/office/drawing/2014/main" id="{E6335688-DED0-4816-8056-E41C1678B3F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20700" y="6382049"/>
            <a:ext cx="2186247" cy="12520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16535777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4B7BFCFA-7040-4986-9E9E-FB20CFCED5A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7272" y="6463547"/>
            <a:ext cx="5523455" cy="2712955"/>
          </a:xfrm>
          <a:prstGeom prst="rect">
            <a:avLst/>
          </a:prstGeom>
        </p:spPr>
      </p:pic>
      <p:graphicFrame>
        <p:nvGraphicFramePr>
          <p:cNvPr id="46" name="Table 45">
            <a:extLst>
              <a:ext uri="{FF2B5EF4-FFF2-40B4-BE49-F238E27FC236}">
                <a16:creationId xmlns:a16="http://schemas.microsoft.com/office/drawing/2014/main" id="{C996B378-9CAE-4783-87E9-9B0D67D407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82817526"/>
              </p:ext>
            </p:extLst>
          </p:nvPr>
        </p:nvGraphicFramePr>
        <p:xfrm>
          <a:off x="3533109" y="2520470"/>
          <a:ext cx="3186328" cy="3802932"/>
        </p:xfrm>
        <a:graphic>
          <a:graphicData uri="http://schemas.openxmlformats.org/drawingml/2006/table">
            <a:tbl>
              <a:tblPr/>
              <a:tblGrid>
                <a:gridCol w="1400841">
                  <a:extLst>
                    <a:ext uri="{9D8B030D-6E8A-4147-A177-3AD203B41FA5}">
                      <a16:colId xmlns:a16="http://schemas.microsoft.com/office/drawing/2014/main" val="3679284601"/>
                    </a:ext>
                  </a:extLst>
                </a:gridCol>
                <a:gridCol w="1339850">
                  <a:extLst>
                    <a:ext uri="{9D8B030D-6E8A-4147-A177-3AD203B41FA5}">
                      <a16:colId xmlns:a16="http://schemas.microsoft.com/office/drawing/2014/main" val="3496772389"/>
                    </a:ext>
                  </a:extLst>
                </a:gridCol>
                <a:gridCol w="445637">
                  <a:extLst>
                    <a:ext uri="{9D8B030D-6E8A-4147-A177-3AD203B41FA5}">
                      <a16:colId xmlns:a16="http://schemas.microsoft.com/office/drawing/2014/main" val="1725910461"/>
                    </a:ext>
                  </a:extLst>
                </a:gridCol>
              </a:tblGrid>
              <a:tr h="19511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إختبارات الجوده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1058253"/>
                  </a:ext>
                </a:extLst>
              </a:tr>
              <a:tr h="861811">
                <a:tc gridSpan="2">
                  <a:txBody>
                    <a:bodyPr/>
                    <a:lstStyle/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جميع الابعاد الخاصة بالمنتجات أثناء الإنتاج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عمل اختبار رذاذ الملح لكل الأجزاء لمدة 48 ساعة</a:t>
                      </a:r>
                    </a:p>
                    <a:p>
                      <a:pPr lvl="0"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يتم إختبار المتانة مع أقصى تحمل و أقصى درجه حرارة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93547832"/>
                  </a:ext>
                </a:extLst>
              </a:tr>
              <a:tr h="199684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وزن الباب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أقصي حمل 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1866788"/>
                  </a:ext>
                </a:extLst>
              </a:tr>
              <a:tr h="438491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dirty="0">
                          <a:latin typeface="+mj-lt"/>
                          <a:cs typeface="Times New Roman" panose="02020603050405020304" pitchFamily="18" charset="0"/>
                        </a:rPr>
                        <a:t> - </a:t>
                      </a:r>
                      <a:endParaRPr lang="en-US" sz="950" dirty="0">
                        <a:latin typeface="+mj-lt"/>
                        <a:cs typeface="Times New Roman" panose="02020603050405020304" pitchFamily="18" charset="0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068657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التطبيقات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3014999"/>
                  </a:ext>
                </a:extLst>
              </a:tr>
              <a:tr h="48139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60×80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60×90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0249448"/>
                  </a:ext>
                </a:extLst>
              </a:tr>
              <a:tr h="20944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ملحقات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7593164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-</a:t>
                      </a:r>
                      <a:endParaRPr lang="en-US" sz="9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40558517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العمر الإفتراضي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9933002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10,000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دورة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177199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متوسط درجة الحرارة 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1263180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-30 C° +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300</a:t>
                      </a:r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C°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166662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CF7C063-5445-4271-BC48-A257DBBDFD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83120394"/>
              </p:ext>
            </p:extLst>
          </p:nvPr>
        </p:nvGraphicFramePr>
        <p:xfrm>
          <a:off x="376378" y="2520470"/>
          <a:ext cx="3124200" cy="3808252"/>
        </p:xfrm>
        <a:graphic>
          <a:graphicData uri="http://schemas.openxmlformats.org/drawingml/2006/table">
            <a:tbl>
              <a:tblPr/>
              <a:tblGrid>
                <a:gridCol w="2690672">
                  <a:extLst>
                    <a:ext uri="{9D8B030D-6E8A-4147-A177-3AD203B41FA5}">
                      <a16:colId xmlns:a16="http://schemas.microsoft.com/office/drawing/2014/main" val="1457824148"/>
                    </a:ext>
                  </a:extLst>
                </a:gridCol>
                <a:gridCol w="433528">
                  <a:extLst>
                    <a:ext uri="{9D8B030D-6E8A-4147-A177-3AD203B41FA5}">
                      <a16:colId xmlns:a16="http://schemas.microsoft.com/office/drawing/2014/main" val="3923836364"/>
                    </a:ext>
                  </a:extLst>
                </a:gridCol>
              </a:tblGrid>
              <a:tr h="22908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المادة الخام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6447345"/>
                  </a:ext>
                </a:extLst>
              </a:tr>
              <a:tr h="80010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جسم صندوق الترس: صاج مدرفل على الساخن مزيت مخلل 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DD11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</a:p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AISI 430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الجسم الرئيسي: صاج مدرفل على الساخن مزيت مخلل </a:t>
                      </a:r>
                    </a:p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مسحوق الترس معدن – تشحيم ذاتى</a:t>
                      </a:r>
                    </a:p>
                    <a:p>
                      <a:pPr algn="r" rtl="0" fontAlgn="ctr"/>
                      <a:r>
                        <a:rPr lang="ar-EG" sz="900" dirty="0"/>
                        <a:t> </a:t>
                      </a:r>
                      <a:r>
                        <a:rPr lang="ar-EG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C</a:t>
                      </a:r>
                      <a:r>
                        <a:rPr lang="ar-EG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مسمار 1020</a:t>
                      </a:r>
                      <a:endParaRPr lang="ar-EG" sz="900" dirty="0"/>
                    </a:p>
                    <a:p>
                      <a:pPr algn="r" rtl="0" fontAlgn="ctr"/>
                      <a:r>
                        <a:rPr lang="en-US" sz="900" dirty="0"/>
                        <a:t>C70</a:t>
                      </a:r>
                      <a:r>
                        <a:rPr lang="ar-EG" sz="900" dirty="0"/>
                        <a:t> غسالة الاحتفاظ </a:t>
                      </a:r>
                      <a:endParaRPr lang="ar-EG" sz="950" b="0" i="0" u="none" strike="noStrike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4929120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اللون / التشطيب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3960408"/>
                  </a:ext>
                </a:extLst>
              </a:tr>
              <a:tr h="343858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يتم عمل طلاء كهربائى بالنيكل الكروم لجميع المكونات بطبقة لا تقل</a:t>
                      </a:r>
                    </a:p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سمكها عن 30 ميكرون</a:t>
                      </a:r>
                    </a:p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الجسم الرئيسى مطلى لامع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9159021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مميزات المنتج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2821659"/>
                  </a:ext>
                </a:extLst>
              </a:tr>
              <a:tr h="504123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يتم فحص المنتج كاملا والتأكد من أن كل جزء يقوم بدوره علي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أكمل وجه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الجسم الرئيسى و الترس المستخدم من شركة إيطالية متخصصة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8358185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العدد في الكرتونه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63878387"/>
                  </a:ext>
                </a:extLst>
              </a:tr>
              <a:tr h="253443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100 قطعه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4963624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وزن الكرتونه كجم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4299295"/>
                  </a:ext>
                </a:extLst>
              </a:tr>
              <a:tr h="248608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24.20</a:t>
                      </a: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14163608"/>
                  </a:ext>
                </a:extLst>
              </a:tr>
              <a:tr h="22225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(</a:t>
                      </a: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</a:t>
                      </a:r>
                      <a:r>
                        <a:rPr kumimoji="0" lang="en-US" sz="900" b="0" i="0" u="none" strike="noStrike" kern="0" cap="none" spc="0" normalizeH="0" baseline="30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)</a:t>
                      </a:r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حجم الكرتونة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1325000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0.027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548827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صفحة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29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3282898"/>
              </p:ext>
            </p:extLst>
          </p:nvPr>
        </p:nvGraphicFramePr>
        <p:xfrm>
          <a:off x="3095625" y="256097"/>
          <a:ext cx="3334251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4251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القطاع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مكونات للأجهزة المنزلية-مكونات للبوتاجاز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مجموعة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صندوق تروس بوتاجاز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عائلة المنتج                                                                             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GBxx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اسم المنتج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صندوق تروس بوتاجاز - موديل 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01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 كود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GB01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134216" y="2945184"/>
            <a:ext cx="3536476" cy="3287802"/>
            <a:chOff x="2998656" y="2895030"/>
            <a:chExt cx="3548546" cy="3388371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6216004" y="2896124"/>
              <a:ext cx="312206" cy="31220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6215062" y="5028155"/>
              <a:ext cx="332140" cy="33213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6221434" y="5973578"/>
              <a:ext cx="309821" cy="3098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998656" y="289503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3004485" y="3775231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3008393" y="4441380"/>
              <a:ext cx="282589" cy="28258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3010852" y="5047819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2">
              <a:alphaModFix/>
            </a:blip>
            <a:srcRect/>
            <a:stretch/>
          </p:blipFill>
          <p:spPr>
            <a:xfrm>
              <a:off x="3010896" y="5519153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BEBA8EAE-BF5A-486C-A8C5-ECC9F3942E4B}">
                  <a14:imgProps xmlns:a14="http://schemas.microsoft.com/office/drawing/2010/main">
                    <a14:imgLayer r:embed="rId14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0156" y="5986037"/>
              <a:ext cx="279695" cy="2796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5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6210320" y="5514884"/>
              <a:ext cx="334557" cy="3041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6">
              <a:alphaModFix/>
            </a:blip>
            <a:srcRect/>
            <a:stretch/>
          </p:blipFill>
          <p:spPr>
            <a:xfrm>
              <a:off x="6208680" y="4445701"/>
              <a:ext cx="334557" cy="33455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BEBA8EAE-BF5A-486C-A8C5-ECC9F3942E4B}">
                  <a14:imgProps xmlns:a14="http://schemas.microsoft.com/office/drawing/2010/main">
                    <a14:imgLayer r:embed="rId18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218118" y="3758394"/>
              <a:ext cx="317170" cy="315483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6E02D5FC-42F0-4724-B996-3007C3AA491B}"/>
              </a:ext>
            </a:extLst>
          </p:cNvPr>
          <p:cNvSpPr/>
          <p:nvPr/>
        </p:nvSpPr>
        <p:spPr>
          <a:xfrm>
            <a:off x="375553" y="242701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D4726C76-2645-4846-91B7-67E71CD407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15611425"/>
              </p:ext>
            </p:extLst>
          </p:nvPr>
        </p:nvGraphicFramePr>
        <p:xfrm>
          <a:off x="4102048" y="6527596"/>
          <a:ext cx="1546277" cy="987629"/>
        </p:xfrm>
        <a:graphic>
          <a:graphicData uri="http://schemas.openxmlformats.org/drawingml/2006/table">
            <a:tbl>
              <a:tblPr/>
              <a:tblGrid>
                <a:gridCol w="509362">
                  <a:extLst>
                    <a:ext uri="{9D8B030D-6E8A-4147-A177-3AD203B41FA5}">
                      <a16:colId xmlns:a16="http://schemas.microsoft.com/office/drawing/2014/main" val="985386739"/>
                    </a:ext>
                  </a:extLst>
                </a:gridCol>
                <a:gridCol w="563936">
                  <a:extLst>
                    <a:ext uri="{9D8B030D-6E8A-4147-A177-3AD203B41FA5}">
                      <a16:colId xmlns:a16="http://schemas.microsoft.com/office/drawing/2014/main" val="270973906"/>
                    </a:ext>
                  </a:extLst>
                </a:gridCol>
                <a:gridCol w="472979">
                  <a:extLst>
                    <a:ext uri="{9D8B030D-6E8A-4147-A177-3AD203B41FA5}">
                      <a16:colId xmlns:a16="http://schemas.microsoft.com/office/drawing/2014/main" val="3093605234"/>
                    </a:ext>
                  </a:extLst>
                </a:gridCol>
              </a:tblGrid>
              <a:tr h="435179">
                <a:tc>
                  <a:txBody>
                    <a:bodyPr/>
                    <a:lstStyle/>
                    <a:p>
                      <a:pPr algn="ctr" rtl="1" fontAlgn="ctr"/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النوع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ل1</a:t>
                      </a:r>
                      <a:b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(مم)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موديل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1027636"/>
                  </a:ext>
                </a:extLst>
              </a:tr>
              <a:tr h="184150">
                <a:tc>
                  <a:txBody>
                    <a:bodyPr/>
                    <a:lstStyle/>
                    <a:p>
                      <a:pPr algn="ctr" fontAlgn="b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مثلث صلب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235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GB01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92773861"/>
                  </a:ext>
                </a:extLst>
              </a:tr>
              <a:tr h="184150">
                <a:tc>
                  <a:txBody>
                    <a:bodyPr/>
                    <a:lstStyle/>
                    <a:p>
                      <a:pPr algn="ctr" fontAlgn="b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مثلث صلب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ar-EG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+mn-cs"/>
                          <a:sym typeface="Arial"/>
                        </a:rPr>
                        <a:t>255</a:t>
                      </a:r>
                      <a:endParaRPr kumimoji="0" lang="en-US" sz="9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GB02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91980209"/>
                  </a:ext>
                </a:extLst>
              </a:tr>
              <a:tr h="184150">
                <a:tc>
                  <a:txBody>
                    <a:bodyPr/>
                    <a:lstStyle/>
                    <a:p>
                      <a:pPr algn="ctr" fontAlgn="b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مثلث صلب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ar-EG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+mn-cs"/>
                          <a:sym typeface="Arial"/>
                        </a:rPr>
                        <a:t>286</a:t>
                      </a:r>
                      <a:endParaRPr kumimoji="0" lang="en-US" sz="9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GB80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73827848"/>
                  </a:ext>
                </a:extLst>
              </a:tr>
            </a:tbl>
          </a:graphicData>
        </a:graphic>
      </p:graphicFrame>
      <p:pic>
        <p:nvPicPr>
          <p:cNvPr id="7" name="Picture 6">
            <a:extLst>
              <a:ext uri="{FF2B5EF4-FFF2-40B4-BE49-F238E27FC236}">
                <a16:creationId xmlns:a16="http://schemas.microsoft.com/office/drawing/2014/main" id="{2E81AFE3-B343-4F8F-8998-66C758DDAC7F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409074" y="501712"/>
            <a:ext cx="2428433" cy="15850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17945482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3" name="Table 32">
            <a:extLst>
              <a:ext uri="{FF2B5EF4-FFF2-40B4-BE49-F238E27FC236}">
                <a16:creationId xmlns:a16="http://schemas.microsoft.com/office/drawing/2014/main" id="{741D884B-7E9F-4128-8B00-7EA0D4C5032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82826166"/>
              </p:ext>
            </p:extLst>
          </p:nvPr>
        </p:nvGraphicFramePr>
        <p:xfrm>
          <a:off x="3531462" y="2516615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1314715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  <a:gridCol w="1453531">
                  <a:extLst>
                    <a:ext uri="{9D8B030D-6E8A-4147-A177-3AD203B41FA5}">
                      <a16:colId xmlns:a16="http://schemas.microsoft.com/office/drawing/2014/main" val="419919200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QC test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All Parts Dimension Check During Production.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Durability Test with Max Load and Max Temp.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48 Hr. Salt Spray Test for all components.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Weight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Dead Load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Application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60x80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60x90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Accessories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Life Span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 </a:t>
                      </a:r>
                      <a:endParaRPr lang="en-US" sz="9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7,000 Working Cycle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Working temp (C°)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-30 C° + 250 C°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graphicFrame>
        <p:nvGraphicFramePr>
          <p:cNvPr id="34" name="Table 33">
            <a:extLst>
              <a:ext uri="{FF2B5EF4-FFF2-40B4-BE49-F238E27FC236}">
                <a16:creationId xmlns:a16="http://schemas.microsoft.com/office/drawing/2014/main" id="{BDC0EF8A-D99D-4CF8-BCA8-982CC46FB79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32537153"/>
              </p:ext>
            </p:extLst>
          </p:nvPr>
        </p:nvGraphicFramePr>
        <p:xfrm>
          <a:off x="313600" y="2516337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2768246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Material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Gear Box Body – Hot Rolled Steel – DD11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Profile Stainless Steel AISI 430 – Food Grade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Gear AlSi12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Steel Wire C1005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Retaining Washer C70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Color / Finish 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Polished Shiny Stainless Steel Profile.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Electroplating (Nickel Chrome) for Body and Wire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Min. Thickness 30 Microns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Key Features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100% Product Checking for Best Functionality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Profile Imported from Specialized Italian Supplier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Gear Imported from Specialized Italian Supplier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Quantity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 Pcs.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Weight (Kg)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14.5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Volume (m</a:t>
                      </a:r>
                      <a:r>
                        <a:rPr lang="en-US" sz="900" b="0" baseline="3000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) 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0.027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dirty="0">
                <a:solidFill>
                  <a:srgbClr val="3F3F3F"/>
                </a:solidFill>
                <a:latin typeface="Calibri"/>
                <a:ea typeface="Calibri"/>
                <a:cs typeface="Calibri"/>
                <a:sym typeface="Calibri"/>
              </a:rPr>
              <a:t>Page 30</a:t>
            </a:r>
            <a:endParaRPr sz="2000" b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48313568"/>
              </p:ext>
            </p:extLst>
          </p:nvPr>
        </p:nvGraphicFramePr>
        <p:xfrm>
          <a:off x="320040" y="320040"/>
          <a:ext cx="3768542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68542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Sector </a:t>
                      </a: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Model Group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Components for Home Appliances - Gas Cooker Components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Model Group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Gas Cooker Gear Box – Type 02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Family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GBxx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Item Name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Gas Cooker Gear Box – Model 80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Item Code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lvl="0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GB80</a:t>
                      </a:r>
                      <a:endParaRPr lang="en-US" sz="10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92627" y="2523722"/>
            <a:ext cx="3521355" cy="3585771"/>
            <a:chOff x="268802" y="2523722"/>
            <a:chExt cx="3521355" cy="3585771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496391" y="2559491"/>
              <a:ext cx="280325" cy="280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3491933" y="4927308"/>
              <a:ext cx="298224" cy="2982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3501069" y="5831309"/>
              <a:ext cx="278184" cy="27818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68802" y="2523722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84176" y="3510164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281744" y="4120767"/>
              <a:ext cx="253734" cy="2537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284177" y="4913746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276250" y="5381893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478" y="5827555"/>
              <a:ext cx="251133" cy="2511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3484210" y="5411533"/>
              <a:ext cx="300395" cy="2730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3478163" y="4130491"/>
              <a:ext cx="300395" cy="3003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86686" y="3496103"/>
              <a:ext cx="284783" cy="283268"/>
            </a:xfrm>
            <a:prstGeom prst="rect">
              <a:avLst/>
            </a:prstGeom>
          </p:spPr>
        </p:pic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CF003BB4-7408-4CD1-B4ED-9E9ABD0098DB}"/>
              </a:ext>
            </a:extLst>
          </p:cNvPr>
          <p:cNvSpPr/>
          <p:nvPr/>
        </p:nvSpPr>
        <p:spPr>
          <a:xfrm>
            <a:off x="4023360" y="320040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E20DA49F-4FBA-4002-8BFF-319D67B29490}"/>
              </a:ext>
            </a:extLst>
          </p:cNvPr>
          <p:cNvPicPr>
            <a:picLocks noChangeAspect="1"/>
          </p:cNvPicPr>
          <p:nvPr/>
        </p:nvPicPr>
        <p:blipFill rotWithShape="1">
          <a:blip r:embed="rId18"/>
          <a:srcRect l="1" t="3730" r="484" b="2305"/>
          <a:stretch/>
        </p:blipFill>
        <p:spPr>
          <a:xfrm>
            <a:off x="4056236" y="798022"/>
            <a:ext cx="2453941" cy="1158540"/>
          </a:xfrm>
          <a:prstGeom prst="rect">
            <a:avLst/>
          </a:prstGeom>
        </p:spPr>
      </p:pic>
      <p:pic>
        <p:nvPicPr>
          <p:cNvPr id="26" name="Picture 25">
            <a:extLst>
              <a:ext uri="{FF2B5EF4-FFF2-40B4-BE49-F238E27FC236}">
                <a16:creationId xmlns:a16="http://schemas.microsoft.com/office/drawing/2014/main" id="{B61C368B-5ACE-4F9B-A40D-BE336692FAFD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524989" y="6599068"/>
            <a:ext cx="3607867" cy="2345696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134B1C35-33FC-4EA3-BFA5-804B54447A37}"/>
              </a:ext>
            </a:extLst>
          </p:cNvPr>
          <p:cNvPicPr>
            <a:picLocks noChangeAspect="1"/>
          </p:cNvPicPr>
          <p:nvPr/>
        </p:nvPicPr>
        <p:blipFill rotWithShape="1"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8989" b="95131" l="6164" r="90137">
                        <a14:foregroundMark x1="6438" y1="10487" x2="7808" y2="23596"/>
                        <a14:foregroundMark x1="87945" y1="93071" x2="90137" y2="95318"/>
                        <a14:foregroundMark x1="7534" y1="10300" x2="7534" y2="11610"/>
                        <a14:foregroundMark x1="6712" y1="10487" x2="7534" y2="10300"/>
                        <a14:foregroundMark x1="7534" y1="8989" x2="7397" y2="11049"/>
                      </a14:backgroundRemoval>
                    </a14:imgEffect>
                  </a14:imgLayer>
                </a14:imgProps>
              </a:ext>
            </a:extLst>
          </a:blip>
          <a:srcRect l="4469" t="2430" r="7963" b="1900"/>
          <a:stretch/>
        </p:blipFill>
        <p:spPr>
          <a:xfrm>
            <a:off x="4475493" y="7332968"/>
            <a:ext cx="2239429" cy="17897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96486985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extLst>
              <a:ext uri="{FF2B5EF4-FFF2-40B4-BE49-F238E27FC236}">
                <a16:creationId xmlns:a16="http://schemas.microsoft.com/office/drawing/2014/main" id="{7D9AF25D-B45B-4398-BFF2-912C44941FA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31963" y="6739018"/>
            <a:ext cx="6194073" cy="2523963"/>
          </a:xfrm>
          <a:prstGeom prst="rect">
            <a:avLst/>
          </a:prstGeom>
        </p:spPr>
      </p:pic>
      <p:graphicFrame>
        <p:nvGraphicFramePr>
          <p:cNvPr id="46" name="Table 45">
            <a:extLst>
              <a:ext uri="{FF2B5EF4-FFF2-40B4-BE49-F238E27FC236}">
                <a16:creationId xmlns:a16="http://schemas.microsoft.com/office/drawing/2014/main" id="{C996B378-9CAE-4783-87E9-9B0D67D407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01391410"/>
              </p:ext>
            </p:extLst>
          </p:nvPr>
        </p:nvGraphicFramePr>
        <p:xfrm>
          <a:off x="3533109" y="2520470"/>
          <a:ext cx="3186328" cy="3821982"/>
        </p:xfrm>
        <a:graphic>
          <a:graphicData uri="http://schemas.openxmlformats.org/drawingml/2006/table">
            <a:tbl>
              <a:tblPr/>
              <a:tblGrid>
                <a:gridCol w="1400841">
                  <a:extLst>
                    <a:ext uri="{9D8B030D-6E8A-4147-A177-3AD203B41FA5}">
                      <a16:colId xmlns:a16="http://schemas.microsoft.com/office/drawing/2014/main" val="3679284601"/>
                    </a:ext>
                  </a:extLst>
                </a:gridCol>
                <a:gridCol w="1339850">
                  <a:extLst>
                    <a:ext uri="{9D8B030D-6E8A-4147-A177-3AD203B41FA5}">
                      <a16:colId xmlns:a16="http://schemas.microsoft.com/office/drawing/2014/main" val="3496772389"/>
                    </a:ext>
                  </a:extLst>
                </a:gridCol>
                <a:gridCol w="445637">
                  <a:extLst>
                    <a:ext uri="{9D8B030D-6E8A-4147-A177-3AD203B41FA5}">
                      <a16:colId xmlns:a16="http://schemas.microsoft.com/office/drawing/2014/main" val="1725910461"/>
                    </a:ext>
                  </a:extLst>
                </a:gridCol>
              </a:tblGrid>
              <a:tr h="19511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إختبارات الجوده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1058253"/>
                  </a:ext>
                </a:extLst>
              </a:tr>
              <a:tr h="880861">
                <a:tc gridSpan="2">
                  <a:txBody>
                    <a:bodyPr/>
                    <a:lstStyle/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جميع الابعاد الخاصة بالمنتجات أثناء الإنتاج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عمل اختبار رذاذ الملح لكل الأجزاء لمدة 48 ساعة</a:t>
                      </a:r>
                    </a:p>
                    <a:p>
                      <a:pPr lvl="0"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يتم إختبار المتانة مع أقصى تحمل و أقصى درجه حرارة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93547832"/>
                  </a:ext>
                </a:extLst>
              </a:tr>
              <a:tr h="199684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وزن الباب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أقصي حمل 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1866788"/>
                  </a:ext>
                </a:extLst>
              </a:tr>
              <a:tr h="438491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dirty="0">
                          <a:latin typeface="+mj-lt"/>
                          <a:cs typeface="Times New Roman" panose="02020603050405020304" pitchFamily="18" charset="0"/>
                        </a:rPr>
                        <a:t> - </a:t>
                      </a:r>
                      <a:endParaRPr lang="en-US" sz="950" dirty="0">
                        <a:latin typeface="+mj-lt"/>
                        <a:cs typeface="Times New Roman" panose="02020603050405020304" pitchFamily="18" charset="0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068657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التطبيقات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3014999"/>
                  </a:ext>
                </a:extLst>
              </a:tr>
              <a:tr h="48139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60×80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60×90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0249448"/>
                  </a:ext>
                </a:extLst>
              </a:tr>
              <a:tr h="20944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ملحقات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7593164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-</a:t>
                      </a:r>
                      <a:endParaRPr lang="en-US" sz="9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40558517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العمر الإفتراضي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9933002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7000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دورة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177199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متوسط درجة الحرارة 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1263180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-30 C° +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250</a:t>
                      </a:r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C°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166662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CF7C063-5445-4271-BC48-A257DBBDFD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37941721"/>
              </p:ext>
            </p:extLst>
          </p:nvPr>
        </p:nvGraphicFramePr>
        <p:xfrm>
          <a:off x="376378" y="2520470"/>
          <a:ext cx="3124200" cy="3831112"/>
        </p:xfrm>
        <a:graphic>
          <a:graphicData uri="http://schemas.openxmlformats.org/drawingml/2006/table">
            <a:tbl>
              <a:tblPr/>
              <a:tblGrid>
                <a:gridCol w="2690672">
                  <a:extLst>
                    <a:ext uri="{9D8B030D-6E8A-4147-A177-3AD203B41FA5}">
                      <a16:colId xmlns:a16="http://schemas.microsoft.com/office/drawing/2014/main" val="1457824148"/>
                    </a:ext>
                  </a:extLst>
                </a:gridCol>
                <a:gridCol w="433528">
                  <a:extLst>
                    <a:ext uri="{9D8B030D-6E8A-4147-A177-3AD203B41FA5}">
                      <a16:colId xmlns:a16="http://schemas.microsoft.com/office/drawing/2014/main" val="3923836364"/>
                    </a:ext>
                  </a:extLst>
                </a:gridCol>
              </a:tblGrid>
              <a:tr h="22908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المادة الخام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6447345"/>
                  </a:ext>
                </a:extLst>
              </a:tr>
              <a:tr h="80010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جسم صندوق الترس: صاج مدرفل على الساخن مزيت مخلل 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DD11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</a:p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AISI 430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الجسم الرئيسي: صاج مدرفل على الساخن مزيت مخلل </a:t>
                      </a:r>
                    </a:p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1000" dirty="0"/>
                        <a:t>AlSi12</a:t>
                      </a:r>
                      <a:r>
                        <a:rPr lang="ar-EG" sz="1000" dirty="0"/>
                        <a:t> ترس </a:t>
                      </a:r>
                      <a:endParaRPr lang="en-US" sz="1000" dirty="0"/>
                    </a:p>
                    <a:p>
                      <a:pPr algn="r" rtl="0" fontAlgn="ctr"/>
                      <a:r>
                        <a:rPr lang="en-US" sz="1000" dirty="0"/>
                        <a:t>C1005</a:t>
                      </a:r>
                      <a:r>
                        <a:rPr lang="ar-EG" sz="1000" dirty="0"/>
                        <a:t> سلك فولاذي </a:t>
                      </a:r>
                      <a:endParaRPr lang="en-US" sz="1000" dirty="0"/>
                    </a:p>
                    <a:p>
                      <a:pPr algn="r" rtl="0" fontAlgn="ctr"/>
                      <a:r>
                        <a:rPr lang="en-US" sz="900" dirty="0"/>
                        <a:t>C70</a:t>
                      </a:r>
                      <a:r>
                        <a:rPr lang="ar-EG" sz="900" dirty="0"/>
                        <a:t> غسالة الاحتفاظ </a:t>
                      </a:r>
                      <a:endParaRPr lang="ar-EG" sz="950" b="0" i="0" u="none" strike="noStrike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4929120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اللون / التشطيب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3960408"/>
                  </a:ext>
                </a:extLst>
              </a:tr>
              <a:tr h="343858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يتم عمل طلاء كهربائى بالنيكل الكروم لجميع المكونات بطبقة لا تقل</a:t>
                      </a:r>
                    </a:p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سمكها عن 30 ميكرون</a:t>
                      </a:r>
                    </a:p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الجسم الرئيسى مطلى لامع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9159021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مميزات المنتج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2821659"/>
                  </a:ext>
                </a:extLst>
              </a:tr>
              <a:tr h="504123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يتم فحص المنتج كاملا والتأكد من أن كل جزء يقوم بدوره علي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أكمل وجه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الجسم الرئيسى و الترس المستخدم من شركة إيطالية متخصصة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8358185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العدد في الكرتونه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63878387"/>
                  </a:ext>
                </a:extLst>
              </a:tr>
              <a:tr h="253443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50 قطعه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4963624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وزن الكرتونه كجم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4299295"/>
                  </a:ext>
                </a:extLst>
              </a:tr>
              <a:tr h="248608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14.5</a:t>
                      </a: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14163608"/>
                  </a:ext>
                </a:extLst>
              </a:tr>
              <a:tr h="22225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(</a:t>
                      </a: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</a:t>
                      </a:r>
                      <a:r>
                        <a:rPr kumimoji="0" lang="en-US" sz="900" b="0" i="0" u="none" strike="noStrike" kern="0" cap="none" spc="0" normalizeH="0" baseline="30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)</a:t>
                      </a:r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حجم الكرتونة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1325000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0.027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548827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صفحة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29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89900102"/>
              </p:ext>
            </p:extLst>
          </p:nvPr>
        </p:nvGraphicFramePr>
        <p:xfrm>
          <a:off x="3095625" y="256097"/>
          <a:ext cx="3334251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4251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القطاع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مكونات للأجهزة المنزلية-مكونات للبوتاجاز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مجموعة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صندوق تروس بوتاجاز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عائلة المنتج                                                                             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GBxx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اسم المنتج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صندوق تروس بوتاجاز - موديل 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80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 كود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GB80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134216" y="2945184"/>
            <a:ext cx="3536476" cy="3287802"/>
            <a:chOff x="2998656" y="2895030"/>
            <a:chExt cx="3548546" cy="3388371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6216004" y="2896124"/>
              <a:ext cx="312206" cy="31220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6215062" y="5028155"/>
              <a:ext cx="332140" cy="33213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6221434" y="5973578"/>
              <a:ext cx="309821" cy="3098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998656" y="289503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3004485" y="3775231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3008393" y="4441380"/>
              <a:ext cx="282589" cy="28258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3010852" y="5047819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2">
              <a:alphaModFix/>
            </a:blip>
            <a:srcRect/>
            <a:stretch/>
          </p:blipFill>
          <p:spPr>
            <a:xfrm>
              <a:off x="3010896" y="5519153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BEBA8EAE-BF5A-486C-A8C5-ECC9F3942E4B}">
                  <a14:imgProps xmlns:a14="http://schemas.microsoft.com/office/drawing/2010/main">
                    <a14:imgLayer r:embed="rId14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0156" y="5986037"/>
              <a:ext cx="279695" cy="2796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5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6210320" y="5514884"/>
              <a:ext cx="334557" cy="3041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6">
              <a:alphaModFix/>
            </a:blip>
            <a:srcRect/>
            <a:stretch/>
          </p:blipFill>
          <p:spPr>
            <a:xfrm>
              <a:off x="6208680" y="4445701"/>
              <a:ext cx="334557" cy="33455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BEBA8EAE-BF5A-486C-A8C5-ECC9F3942E4B}">
                  <a14:imgProps xmlns:a14="http://schemas.microsoft.com/office/drawing/2010/main">
                    <a14:imgLayer r:embed="rId18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218118" y="3758394"/>
              <a:ext cx="317170" cy="315483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6E02D5FC-42F0-4724-B996-3007C3AA491B}"/>
              </a:ext>
            </a:extLst>
          </p:cNvPr>
          <p:cNvSpPr/>
          <p:nvPr/>
        </p:nvSpPr>
        <p:spPr>
          <a:xfrm>
            <a:off x="375553" y="242701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6A1FD424-C474-4815-94AE-97D8AC694AD5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409074" y="699752"/>
            <a:ext cx="2425392" cy="11583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0773055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" name="Picture 34">
            <a:extLst>
              <a:ext uri="{FF2B5EF4-FFF2-40B4-BE49-F238E27FC236}">
                <a16:creationId xmlns:a16="http://schemas.microsoft.com/office/drawing/2014/main" id="{F326B3B6-2240-451B-B48D-1F205506C9C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7286" y="6626790"/>
            <a:ext cx="4277421" cy="3034336"/>
          </a:xfrm>
          <a:prstGeom prst="rect">
            <a:avLst/>
          </a:prstGeom>
        </p:spPr>
      </p:pic>
      <p:graphicFrame>
        <p:nvGraphicFramePr>
          <p:cNvPr id="69" name="Table 68">
            <a:extLst>
              <a:ext uri="{FF2B5EF4-FFF2-40B4-BE49-F238E27FC236}">
                <a16:creationId xmlns:a16="http://schemas.microsoft.com/office/drawing/2014/main" id="{97FA8353-89A1-4536-9E28-8D468DACE7A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83427316"/>
              </p:ext>
            </p:extLst>
          </p:nvPr>
        </p:nvGraphicFramePr>
        <p:xfrm>
          <a:off x="3531462" y="2516615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1314715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  <a:gridCol w="1453531">
                  <a:extLst>
                    <a:ext uri="{9D8B030D-6E8A-4147-A177-3AD203B41FA5}">
                      <a16:colId xmlns:a16="http://schemas.microsoft.com/office/drawing/2014/main" val="419919200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QC test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All Parts Dimension Check During Production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48 Hr. Salt Spray Test for all components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Closing Force VS Working Cycles.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Spring Stiffness VS Working Cycles &amp; Temperature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Door Weight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Dead Load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7 - 10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28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Application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60x80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60x90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Accessories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MB10, MB11, MB12 and MB13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Life Span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 </a:t>
                      </a:r>
                      <a:endParaRPr lang="en-US" sz="9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20,000 Working Cycle.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Working temp (C°)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-30 C° +115 C°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" name="Google Shape;352;p18">
            <a:extLst>
              <a:ext uri="{FF2B5EF4-FFF2-40B4-BE49-F238E27FC236}">
                <a16:creationId xmlns:a16="http://schemas.microsoft.com/office/drawing/2014/main" id="{60BBBC67-4109-4A83-833B-C1D137E6089D}"/>
              </a:ext>
            </a:extLst>
          </p:cNvPr>
          <p:cNvSpPr/>
          <p:nvPr/>
        </p:nvSpPr>
        <p:spPr>
          <a:xfrm>
            <a:off x="649074" y="5675950"/>
            <a:ext cx="2744400" cy="21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">
                <a:solidFill>
                  <a:srgbClr val="3F3F3F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0.038 m</a:t>
            </a:r>
            <a:r>
              <a:rPr lang="en-US" sz="800" baseline="30000">
                <a:solidFill>
                  <a:srgbClr val="3F3F3F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3</a:t>
            </a:r>
            <a:endParaRPr/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dirty="0">
                <a:solidFill>
                  <a:srgbClr val="3F3F3F"/>
                </a:solidFill>
                <a:latin typeface="Calibri"/>
                <a:ea typeface="Calibri"/>
                <a:cs typeface="Calibri"/>
                <a:sym typeface="Calibri"/>
              </a:rPr>
              <a:t>Page 04</a:t>
            </a:r>
            <a:endParaRPr sz="2000" b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34564021"/>
              </p:ext>
            </p:extLst>
          </p:nvPr>
        </p:nvGraphicFramePr>
        <p:xfrm>
          <a:off x="320040" y="320040"/>
          <a:ext cx="3768542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68542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Sector </a:t>
                      </a: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Model Group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Components for Home Appliances - Gas Cooker Components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Model Group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Oven Hinges – Main Door - Single Point of Rotation Type 01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Family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MHxx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Item Name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Gas Cooker Main Door Hinge – SP01 Family – Model 10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Item Code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MH10</a:t>
                      </a:r>
                      <a:endParaRPr lang="en-US" sz="10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graphicFrame>
        <p:nvGraphicFramePr>
          <p:cNvPr id="62" name="Table 61">
            <a:extLst>
              <a:ext uri="{FF2B5EF4-FFF2-40B4-BE49-F238E27FC236}">
                <a16:creationId xmlns:a16="http://schemas.microsoft.com/office/drawing/2014/main" id="{68DABE56-1BBA-42C9-88C0-E5C33C1600F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90334079"/>
              </p:ext>
            </p:extLst>
          </p:nvPr>
        </p:nvGraphicFramePr>
        <p:xfrm>
          <a:off x="313600" y="2516337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2768246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Material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Main Body Hot Rolled Steel – DD11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Rear and Front Arm Hot Rolled Steel – DD11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Spring Class C  UNI 3832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Rivets Fe CB4FF &amp; C35 Temp.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Color / Finish 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Electroplating White or Yellow Galvanization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Min. Thickness 25 Microns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Key Features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100% Product Checking for Best Functionality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Springs Imported from Specialized Italian Supplier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Rivets Imported from Specialized Italian Supplier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Quantity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100 Pcs.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Weight (Kg)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20.50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Volume (m</a:t>
                      </a:r>
                      <a:r>
                        <a:rPr lang="en-US" sz="900" b="0" baseline="3000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) 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0.027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92627" y="2523722"/>
            <a:ext cx="3521355" cy="3585771"/>
            <a:chOff x="268802" y="2523722"/>
            <a:chExt cx="3521355" cy="3585771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3496391" y="2559491"/>
              <a:ext cx="280325" cy="280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3491933" y="4927308"/>
              <a:ext cx="298224" cy="2982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3501069" y="5831309"/>
              <a:ext cx="278184" cy="27818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68802" y="2523722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284176" y="3510164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281744" y="4120767"/>
              <a:ext cx="253734" cy="2537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284177" y="4913746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2">
              <a:alphaModFix/>
            </a:blip>
            <a:srcRect/>
            <a:stretch/>
          </p:blipFill>
          <p:spPr>
            <a:xfrm>
              <a:off x="276250" y="5381893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BEBA8EAE-BF5A-486C-A8C5-ECC9F3942E4B}">
                  <a14:imgProps xmlns:a14="http://schemas.microsoft.com/office/drawing/2010/main">
                    <a14:imgLayer r:embed="rId14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478" y="5827555"/>
              <a:ext cx="251133" cy="2511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5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3484210" y="5411533"/>
              <a:ext cx="300395" cy="2730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6">
              <a:alphaModFix/>
            </a:blip>
            <a:srcRect/>
            <a:stretch/>
          </p:blipFill>
          <p:spPr>
            <a:xfrm>
              <a:off x="3478163" y="4130491"/>
              <a:ext cx="300395" cy="3003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BEBA8EAE-BF5A-486C-A8C5-ECC9F3942E4B}">
                  <a14:imgProps xmlns:a14="http://schemas.microsoft.com/office/drawing/2010/main">
                    <a14:imgLayer r:embed="rId18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86686" y="3496103"/>
              <a:ext cx="284783" cy="283268"/>
            </a:xfrm>
            <a:prstGeom prst="rect">
              <a:avLst/>
            </a:prstGeom>
          </p:spPr>
        </p:pic>
      </p:grpSp>
      <p:sp>
        <p:nvSpPr>
          <p:cNvPr id="29" name="TextBox 28">
            <a:extLst>
              <a:ext uri="{FF2B5EF4-FFF2-40B4-BE49-F238E27FC236}">
                <a16:creationId xmlns:a16="http://schemas.microsoft.com/office/drawing/2014/main" id="{88336A61-32F7-468D-AB27-9F9CF2E5F613}"/>
              </a:ext>
            </a:extLst>
          </p:cNvPr>
          <p:cNvSpPr txBox="1"/>
          <p:nvPr/>
        </p:nvSpPr>
        <p:spPr>
          <a:xfrm>
            <a:off x="50609" y="6521057"/>
            <a:ext cx="187675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Spring Wire Diameter=Ø3.50 mm</a:t>
            </a:r>
          </a:p>
          <a:p>
            <a:r>
              <a:rPr lang="en-US" sz="9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Total Number of Coils=12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787BE249-2B7C-4F93-B513-21284AAEA0BC}"/>
              </a:ext>
            </a:extLst>
          </p:cNvPr>
          <p:cNvPicPr>
            <a:picLocks noChangeAspect="1"/>
          </p:cNvPicPr>
          <p:nvPr/>
        </p:nvPicPr>
        <p:blipFill rotWithShape="1">
          <a:blip r:embed="rId19"/>
          <a:srcRect l="27438" t="16211" r="17686" b="13789"/>
          <a:stretch/>
        </p:blipFill>
        <p:spPr>
          <a:xfrm>
            <a:off x="4060958" y="340367"/>
            <a:ext cx="2449222" cy="2082793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6EEDBF58-E7B5-4986-85D2-D4A45BFDA890}"/>
              </a:ext>
            </a:extLst>
          </p:cNvPr>
          <p:cNvSpPr/>
          <p:nvPr/>
        </p:nvSpPr>
        <p:spPr>
          <a:xfrm>
            <a:off x="4023360" y="320040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6" name="Picture 35">
            <a:extLst>
              <a:ext uri="{FF2B5EF4-FFF2-40B4-BE49-F238E27FC236}">
                <a16:creationId xmlns:a16="http://schemas.microsoft.com/office/drawing/2014/main" id="{2E9F4078-5410-4E80-99A7-891937EF0DBE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6242" b="98372" l="1752" r="89809">
                        <a14:foregroundMark x1="41083" y1="6242" x2="45860" y2="8820"/>
                        <a14:foregroundMark x1="9236" y1="47761" x2="6529" y2="58073"/>
                        <a14:foregroundMark x1="89650" y1="89552" x2="71815" y2="93487"/>
                        <a14:foregroundMark x1="71815" y1="93487" x2="70382" y2="93487"/>
                        <a14:foregroundMark x1="77229" y1="98507" x2="79618" y2="97693"/>
                        <a14:foregroundMark x1="1752" y1="52103" x2="2070" y2="56852"/>
                      </a14:backgroundRemoval>
                    </a14:imgEffect>
                    <a14:imgEffect>
                      <a14:brightnessContrast bright="20000" contrast="-5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677907" y="6705723"/>
            <a:ext cx="2337489" cy="2743200"/>
          </a:xfrm>
          <a:prstGeom prst="rect">
            <a:avLst/>
          </a:prstGeom>
        </p:spPr>
      </p:pic>
      <p:pic>
        <p:nvPicPr>
          <p:cNvPr id="31" name="Picture 30">
            <a:extLst>
              <a:ext uri="{FF2B5EF4-FFF2-40B4-BE49-F238E27FC236}">
                <a16:creationId xmlns:a16="http://schemas.microsoft.com/office/drawing/2014/main" id="{9BF863BC-3BEE-4A00-B119-D29EDD2C0A1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39531" y="6276232"/>
            <a:ext cx="1799335" cy="11878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822961033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8" name="Table 27">
            <a:extLst>
              <a:ext uri="{FF2B5EF4-FFF2-40B4-BE49-F238E27FC236}">
                <a16:creationId xmlns:a16="http://schemas.microsoft.com/office/drawing/2014/main" id="{020C9EC2-4ABD-4060-A045-741EAA4868A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97356930"/>
              </p:ext>
            </p:extLst>
          </p:nvPr>
        </p:nvGraphicFramePr>
        <p:xfrm>
          <a:off x="3531462" y="2516615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1314715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  <a:gridCol w="1453531">
                  <a:extLst>
                    <a:ext uri="{9D8B030D-6E8A-4147-A177-3AD203B41FA5}">
                      <a16:colId xmlns:a16="http://schemas.microsoft.com/office/drawing/2014/main" val="419919200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QC test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All Parts Dimension Check During Production.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Durability Test with Max Load and Max Temp.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48 Hr. Salt Spray Test for all components.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Weight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Dead Load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Application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60x90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Can Rotate Three Turn Spits with one Motor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Accessories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Life Span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 </a:t>
                      </a:r>
                      <a:endParaRPr lang="en-US" sz="9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10,000 Working Cycle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Working temp (C°)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-30 C° + 300 C°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graphicFrame>
        <p:nvGraphicFramePr>
          <p:cNvPr id="29" name="Table 28">
            <a:extLst>
              <a:ext uri="{FF2B5EF4-FFF2-40B4-BE49-F238E27FC236}">
                <a16:creationId xmlns:a16="http://schemas.microsoft.com/office/drawing/2014/main" id="{C5894684-A3FD-4179-8736-B577670121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40759735"/>
              </p:ext>
            </p:extLst>
          </p:nvPr>
        </p:nvGraphicFramePr>
        <p:xfrm>
          <a:off x="313600" y="2516337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2768246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Material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Gear Box Body – Hot Rolled Steel – DD11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Profile Stainless Steel AISI 430 – Food Grade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Gear Powder Metallurgy – Self Lubricating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Retaining Washer C70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Screw C1020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Color / Finish 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Polished Shiny Profile.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Electroplating (Nickel Chrome) 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Min. Thickness 30 Microns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Key Features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100% Product Checking for Best Functionality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Profile Imported from Specialized Italian Supplier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Gear Imported from Specialized Italian Supplier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Quantity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25 Pcs.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Weight (Kg)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17.75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Volume (m</a:t>
                      </a:r>
                      <a:r>
                        <a:rPr lang="en-US" sz="900" b="0" baseline="3000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) 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0.027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dirty="0">
                <a:solidFill>
                  <a:srgbClr val="3F3F3F"/>
                </a:solidFill>
                <a:latin typeface="Calibri"/>
                <a:ea typeface="Calibri"/>
                <a:cs typeface="Calibri"/>
                <a:sym typeface="Calibri"/>
              </a:rPr>
              <a:t>Page 31</a:t>
            </a:r>
            <a:endParaRPr sz="2000" b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68735886"/>
              </p:ext>
            </p:extLst>
          </p:nvPr>
        </p:nvGraphicFramePr>
        <p:xfrm>
          <a:off x="320040" y="320040"/>
          <a:ext cx="3768542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68542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Sector </a:t>
                      </a: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Model Group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Components for Home Appliances - Gas Cooker Components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Model Group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Gas Cooker Gear Box – Type 03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Family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GBxx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Item Name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Gas Cooker Gear Box Triple Spit – Model 90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Item Code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lvl="0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GB90</a:t>
                      </a:r>
                      <a:endParaRPr lang="en-US" sz="10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92627" y="2523722"/>
            <a:ext cx="3521355" cy="3585771"/>
            <a:chOff x="268802" y="2523722"/>
            <a:chExt cx="3521355" cy="3585771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496391" y="2559491"/>
              <a:ext cx="280325" cy="280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3491933" y="4927308"/>
              <a:ext cx="298224" cy="2982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3501069" y="5831309"/>
              <a:ext cx="278184" cy="27818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68802" y="2523722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84176" y="3510164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281744" y="4120767"/>
              <a:ext cx="253734" cy="2537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284177" y="4913746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276250" y="5381893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478" y="5827555"/>
              <a:ext cx="251133" cy="2511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3484210" y="5411533"/>
              <a:ext cx="300395" cy="2730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3478163" y="4130491"/>
              <a:ext cx="300395" cy="3003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86686" y="3496103"/>
              <a:ext cx="284783" cy="283268"/>
            </a:xfrm>
            <a:prstGeom prst="rect">
              <a:avLst/>
            </a:prstGeom>
          </p:spPr>
        </p:pic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CF003BB4-7408-4CD1-B4ED-9E9ABD0098DB}"/>
              </a:ext>
            </a:extLst>
          </p:cNvPr>
          <p:cNvSpPr/>
          <p:nvPr/>
        </p:nvSpPr>
        <p:spPr>
          <a:xfrm>
            <a:off x="4023360" y="320040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6" name="Picture 25">
            <a:extLst>
              <a:ext uri="{FF2B5EF4-FFF2-40B4-BE49-F238E27FC236}">
                <a16:creationId xmlns:a16="http://schemas.microsoft.com/office/drawing/2014/main" id="{13B6A53A-4B51-4AB0-9CC1-7427984A4979}"/>
              </a:ext>
            </a:extLst>
          </p:cNvPr>
          <p:cNvPicPr>
            <a:picLocks noChangeAspect="1"/>
          </p:cNvPicPr>
          <p:nvPr/>
        </p:nvPicPr>
        <p:blipFill rotWithShape="1">
          <a:blip r:embed="rId18"/>
          <a:srcRect l="11526" t="31553" r="4755" b="27292"/>
          <a:stretch/>
        </p:blipFill>
        <p:spPr>
          <a:xfrm flipH="1">
            <a:off x="4047819" y="973609"/>
            <a:ext cx="2437900" cy="795981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401A585C-E62F-4DF8-B9E0-9CC7A566C0EE}"/>
              </a:ext>
            </a:extLst>
          </p:cNvPr>
          <p:cNvPicPr>
            <a:picLocks noChangeAspect="1"/>
          </p:cNvPicPr>
          <p:nvPr/>
        </p:nvPicPr>
        <p:blipFill rotWithShape="1">
          <a:blip r:embed="rId18"/>
          <a:srcRect l="11526" t="31553" r="4755" b="27292"/>
          <a:stretch/>
        </p:blipFill>
        <p:spPr>
          <a:xfrm flipH="1">
            <a:off x="657351" y="6763474"/>
            <a:ext cx="5495547" cy="17943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7179346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0B5C3FC7-AC20-4E5B-A2C4-A55FF8D635D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5426" y="6909595"/>
            <a:ext cx="5492972" cy="1798476"/>
          </a:xfrm>
          <a:prstGeom prst="rect">
            <a:avLst/>
          </a:prstGeom>
        </p:spPr>
      </p:pic>
      <p:graphicFrame>
        <p:nvGraphicFramePr>
          <p:cNvPr id="46" name="Table 45">
            <a:extLst>
              <a:ext uri="{FF2B5EF4-FFF2-40B4-BE49-F238E27FC236}">
                <a16:creationId xmlns:a16="http://schemas.microsoft.com/office/drawing/2014/main" id="{C996B378-9CAE-4783-87E9-9B0D67D407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87584388"/>
              </p:ext>
            </p:extLst>
          </p:nvPr>
        </p:nvGraphicFramePr>
        <p:xfrm>
          <a:off x="3533109" y="2520470"/>
          <a:ext cx="3186328" cy="3802932"/>
        </p:xfrm>
        <a:graphic>
          <a:graphicData uri="http://schemas.openxmlformats.org/drawingml/2006/table">
            <a:tbl>
              <a:tblPr/>
              <a:tblGrid>
                <a:gridCol w="1400841">
                  <a:extLst>
                    <a:ext uri="{9D8B030D-6E8A-4147-A177-3AD203B41FA5}">
                      <a16:colId xmlns:a16="http://schemas.microsoft.com/office/drawing/2014/main" val="3679284601"/>
                    </a:ext>
                  </a:extLst>
                </a:gridCol>
                <a:gridCol w="1339850">
                  <a:extLst>
                    <a:ext uri="{9D8B030D-6E8A-4147-A177-3AD203B41FA5}">
                      <a16:colId xmlns:a16="http://schemas.microsoft.com/office/drawing/2014/main" val="3496772389"/>
                    </a:ext>
                  </a:extLst>
                </a:gridCol>
                <a:gridCol w="445637">
                  <a:extLst>
                    <a:ext uri="{9D8B030D-6E8A-4147-A177-3AD203B41FA5}">
                      <a16:colId xmlns:a16="http://schemas.microsoft.com/office/drawing/2014/main" val="1725910461"/>
                    </a:ext>
                  </a:extLst>
                </a:gridCol>
              </a:tblGrid>
              <a:tr h="19511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إختبارات الجوده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1058253"/>
                  </a:ext>
                </a:extLst>
              </a:tr>
              <a:tr h="861811">
                <a:tc gridSpan="2">
                  <a:txBody>
                    <a:bodyPr/>
                    <a:lstStyle/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جميع الابعاد الخاصة بالمنتجات أثناء الإنتاج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عمل اختبار رذاذ الملح لكل الأجزاء لمدة 48 ساعة</a:t>
                      </a:r>
                    </a:p>
                    <a:p>
                      <a:pPr lvl="0"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يتم إختبار المتانة مع أقصى تحمل و أقصى درجه حرارة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93547832"/>
                  </a:ext>
                </a:extLst>
              </a:tr>
              <a:tr h="199684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وزن الباب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أقصي حمل 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1866788"/>
                  </a:ext>
                </a:extLst>
              </a:tr>
              <a:tr h="438491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dirty="0">
                          <a:latin typeface="+mj-lt"/>
                          <a:cs typeface="Times New Roman" panose="02020603050405020304" pitchFamily="18" charset="0"/>
                        </a:rPr>
                        <a:t> - </a:t>
                      </a:r>
                      <a:endParaRPr lang="en-US" sz="950" dirty="0">
                        <a:latin typeface="+mj-lt"/>
                        <a:cs typeface="Times New Roman" panose="02020603050405020304" pitchFamily="18" charset="0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068657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التطبيقات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3014999"/>
                  </a:ext>
                </a:extLst>
              </a:tr>
              <a:tr h="48139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يمكن أن تدور ثلاث لفات بمحرك واحد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بوتاجاز 60×90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0249448"/>
                  </a:ext>
                </a:extLst>
              </a:tr>
              <a:tr h="20944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ملحقات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7593164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-</a:t>
                      </a:r>
                      <a:endParaRPr lang="en-US" sz="9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40558517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العمر الإفتراضي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9933002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10,000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دورة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177199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متوسط درجة الحرارة 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1263180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-30 C° +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300</a:t>
                      </a:r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C°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166662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CF7C063-5445-4271-BC48-A257DBBDFD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55756872"/>
              </p:ext>
            </p:extLst>
          </p:nvPr>
        </p:nvGraphicFramePr>
        <p:xfrm>
          <a:off x="376378" y="2520470"/>
          <a:ext cx="3124200" cy="3808252"/>
        </p:xfrm>
        <a:graphic>
          <a:graphicData uri="http://schemas.openxmlformats.org/drawingml/2006/table">
            <a:tbl>
              <a:tblPr/>
              <a:tblGrid>
                <a:gridCol w="2690672">
                  <a:extLst>
                    <a:ext uri="{9D8B030D-6E8A-4147-A177-3AD203B41FA5}">
                      <a16:colId xmlns:a16="http://schemas.microsoft.com/office/drawing/2014/main" val="1457824148"/>
                    </a:ext>
                  </a:extLst>
                </a:gridCol>
                <a:gridCol w="433528">
                  <a:extLst>
                    <a:ext uri="{9D8B030D-6E8A-4147-A177-3AD203B41FA5}">
                      <a16:colId xmlns:a16="http://schemas.microsoft.com/office/drawing/2014/main" val="3923836364"/>
                    </a:ext>
                  </a:extLst>
                </a:gridCol>
              </a:tblGrid>
              <a:tr h="22908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المادة الخام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6447345"/>
                  </a:ext>
                </a:extLst>
              </a:tr>
              <a:tr h="80010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جسم صندوق الترس: صاج مدرفل على الساخن مزيت مخلل 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DD11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</a:p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AISI 430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الجسم الرئيسي: صاج مدرفل على الساخن مزيت مخلل </a:t>
                      </a:r>
                    </a:p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مسحوق الترس معدن – تشحيم ذاتى</a:t>
                      </a:r>
                    </a:p>
                    <a:p>
                      <a:pPr algn="r" rtl="0" fontAlgn="ctr"/>
                      <a:r>
                        <a:rPr lang="ar-EG" sz="900" dirty="0"/>
                        <a:t> </a:t>
                      </a:r>
                      <a:r>
                        <a:rPr lang="ar-EG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C</a:t>
                      </a:r>
                      <a:r>
                        <a:rPr lang="ar-EG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مسمار 1020</a:t>
                      </a:r>
                      <a:endParaRPr lang="ar-EG" sz="900" dirty="0"/>
                    </a:p>
                    <a:p>
                      <a:pPr algn="r" rtl="0" fontAlgn="ctr"/>
                      <a:r>
                        <a:rPr lang="en-US" sz="900" dirty="0"/>
                        <a:t>C70</a:t>
                      </a:r>
                      <a:r>
                        <a:rPr lang="ar-EG" sz="900" dirty="0"/>
                        <a:t> غسالة الاحتفاظ </a:t>
                      </a:r>
                      <a:endParaRPr lang="ar-EG" sz="950" b="0" i="0" u="none" strike="noStrike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4929120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اللون / التشطيب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3960408"/>
                  </a:ext>
                </a:extLst>
              </a:tr>
              <a:tr h="343858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يتم عمل طلاء كهربائى بالنيكل الكروم لجميع المكونات بطبقة لا تقل</a:t>
                      </a:r>
                    </a:p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سمكها عن 30 ميكرون</a:t>
                      </a:r>
                    </a:p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الجسم الرئيسى مطلى لامع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9159021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مميزات المنتج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2821659"/>
                  </a:ext>
                </a:extLst>
              </a:tr>
              <a:tr h="504123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يتم فحص المنتج كاملا والتأكد من أن كل جزء يقوم بدوره علي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أكمل وجه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الجسم الرئيسى و الترس المستخدم من شركة إيطالية متخصصة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8358185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العدد في الكرتونه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63878387"/>
                  </a:ext>
                </a:extLst>
              </a:tr>
              <a:tr h="253443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25 قطعه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4963624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وزن الكرتونه كجم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4299295"/>
                  </a:ext>
                </a:extLst>
              </a:tr>
              <a:tr h="248608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17.75</a:t>
                      </a: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14163608"/>
                  </a:ext>
                </a:extLst>
              </a:tr>
              <a:tr h="22225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(</a:t>
                      </a: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</a:t>
                      </a:r>
                      <a:r>
                        <a:rPr kumimoji="0" lang="en-US" sz="900" b="0" i="0" u="none" strike="noStrike" kern="0" cap="none" spc="0" normalizeH="0" baseline="30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)</a:t>
                      </a:r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حجم الكرتونة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1325000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0.027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548827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صفحة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31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87274887"/>
              </p:ext>
            </p:extLst>
          </p:nvPr>
        </p:nvGraphicFramePr>
        <p:xfrm>
          <a:off x="3095625" y="256097"/>
          <a:ext cx="3334251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4251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القطاع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مكونات للأجهزة المنزلية-مكونات للبوتاجاز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مجموعة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صندوق تروس بوتاجاز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عائلة المنتج                                                                             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GBxx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اسم المنتج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صندوق تروس بوتاجاز ثلاثى - موديل 90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 كود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GB90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134216" y="2945184"/>
            <a:ext cx="3536476" cy="3287802"/>
            <a:chOff x="2998656" y="2895030"/>
            <a:chExt cx="3548546" cy="3388371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6216004" y="2896124"/>
              <a:ext cx="312206" cy="31220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6215062" y="5028155"/>
              <a:ext cx="332140" cy="33213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6221434" y="5973578"/>
              <a:ext cx="309821" cy="3098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998656" y="289503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3004485" y="3775231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3008393" y="4441380"/>
              <a:ext cx="282589" cy="28258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3010852" y="5047819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2">
              <a:alphaModFix/>
            </a:blip>
            <a:srcRect/>
            <a:stretch/>
          </p:blipFill>
          <p:spPr>
            <a:xfrm>
              <a:off x="3010896" y="5519153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BEBA8EAE-BF5A-486C-A8C5-ECC9F3942E4B}">
                  <a14:imgProps xmlns:a14="http://schemas.microsoft.com/office/drawing/2010/main">
                    <a14:imgLayer r:embed="rId14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0156" y="5986037"/>
              <a:ext cx="279695" cy="2796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5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6210320" y="5514884"/>
              <a:ext cx="334557" cy="3041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6">
              <a:alphaModFix/>
            </a:blip>
            <a:srcRect/>
            <a:stretch/>
          </p:blipFill>
          <p:spPr>
            <a:xfrm>
              <a:off x="6208680" y="4445701"/>
              <a:ext cx="334557" cy="33455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BEBA8EAE-BF5A-486C-A8C5-ECC9F3942E4B}">
                  <a14:imgProps xmlns:a14="http://schemas.microsoft.com/office/drawing/2010/main">
                    <a14:imgLayer r:embed="rId18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218118" y="3758394"/>
              <a:ext cx="317170" cy="315483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6E02D5FC-42F0-4724-B996-3007C3AA491B}"/>
              </a:ext>
            </a:extLst>
          </p:cNvPr>
          <p:cNvSpPr/>
          <p:nvPr/>
        </p:nvSpPr>
        <p:spPr>
          <a:xfrm>
            <a:off x="375553" y="242701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088225B3-6C2E-4049-9083-31D303C80A1B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399506" y="814227"/>
            <a:ext cx="2438611" cy="7925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95485627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3" name="Table 32">
            <a:extLst>
              <a:ext uri="{FF2B5EF4-FFF2-40B4-BE49-F238E27FC236}">
                <a16:creationId xmlns:a16="http://schemas.microsoft.com/office/drawing/2014/main" id="{741D884B-7E9F-4128-8B00-7EA0D4C5032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11272786"/>
              </p:ext>
            </p:extLst>
          </p:nvPr>
        </p:nvGraphicFramePr>
        <p:xfrm>
          <a:off x="3531462" y="2516615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1314715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  <a:gridCol w="1453531">
                  <a:extLst>
                    <a:ext uri="{9D8B030D-6E8A-4147-A177-3AD203B41FA5}">
                      <a16:colId xmlns:a16="http://schemas.microsoft.com/office/drawing/2014/main" val="419919200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QC test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All Parts Dimension Check During Production.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48 Hr. Salt Spray Test for all components.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Welding Breakage Test.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Weight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Dead Load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Application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60x80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60x90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Accessories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Life Span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 </a:t>
                      </a:r>
                      <a:endParaRPr lang="en-US" sz="9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Working temp (C°)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-30 C° + 250 C°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graphicFrame>
        <p:nvGraphicFramePr>
          <p:cNvPr id="34" name="Table 33">
            <a:extLst>
              <a:ext uri="{FF2B5EF4-FFF2-40B4-BE49-F238E27FC236}">
                <a16:creationId xmlns:a16="http://schemas.microsoft.com/office/drawing/2014/main" id="{BDC0EF8A-D99D-4CF8-BCA8-982CC46FB79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38608633"/>
              </p:ext>
            </p:extLst>
          </p:nvPr>
        </p:nvGraphicFramePr>
        <p:xfrm>
          <a:off x="313600" y="2516337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2768246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Material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Gear Box Body – Cold Rolled Steel – DC03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Steel Wire C1005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Color / Finish 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Electroplating (Nickel Chrome) for Body and Wire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Min. Thickness 30 Microns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Key Features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100% Product Checking for Best Functionality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Quantity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200 Pcs.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Weight (Kg)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13.90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Volume (m</a:t>
                      </a:r>
                      <a:r>
                        <a:rPr lang="en-US" sz="900" b="0" baseline="3000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) 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0.027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dirty="0">
                <a:solidFill>
                  <a:srgbClr val="3F3F3F"/>
                </a:solidFill>
                <a:latin typeface="Calibri"/>
                <a:ea typeface="Calibri"/>
                <a:cs typeface="Calibri"/>
                <a:sym typeface="Calibri"/>
              </a:rPr>
              <a:t>Page 32</a:t>
            </a:r>
            <a:endParaRPr sz="2000" b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88707610"/>
              </p:ext>
            </p:extLst>
          </p:nvPr>
        </p:nvGraphicFramePr>
        <p:xfrm>
          <a:off x="320040" y="320040"/>
          <a:ext cx="3768542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68542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Sector </a:t>
                      </a: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Model Group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Components for Home Appliances - Gas Cooker Components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Model Group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Gas Cooker Turn Spit Support – Type 01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Family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CSxx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Item Name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Gas Cooker Turn Spit Support – Model 01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Item Code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lvl="0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CS01</a:t>
                      </a:r>
                      <a:endParaRPr lang="en-US" sz="10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92627" y="2523722"/>
            <a:ext cx="3521355" cy="3585771"/>
            <a:chOff x="268802" y="2523722"/>
            <a:chExt cx="3521355" cy="3585771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496391" y="2559491"/>
              <a:ext cx="280325" cy="280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3491933" y="4927308"/>
              <a:ext cx="298224" cy="2982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3501069" y="5831309"/>
              <a:ext cx="278184" cy="27818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68802" y="2523722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84176" y="3510164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281744" y="4120767"/>
              <a:ext cx="253734" cy="2537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284177" y="4913746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276250" y="5381893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478" y="5827555"/>
              <a:ext cx="251133" cy="2511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3484210" y="5411533"/>
              <a:ext cx="300395" cy="2730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3478163" y="4130491"/>
              <a:ext cx="300395" cy="3003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86686" y="3496103"/>
              <a:ext cx="284783" cy="283268"/>
            </a:xfrm>
            <a:prstGeom prst="rect">
              <a:avLst/>
            </a:prstGeom>
          </p:spPr>
        </p:pic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CF003BB4-7408-4CD1-B4ED-9E9ABD0098DB}"/>
              </a:ext>
            </a:extLst>
          </p:cNvPr>
          <p:cNvSpPr/>
          <p:nvPr/>
        </p:nvSpPr>
        <p:spPr>
          <a:xfrm>
            <a:off x="4023360" y="320040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3A87E182-2E56-4096-B700-25909019ACFF}"/>
              </a:ext>
            </a:extLst>
          </p:cNvPr>
          <p:cNvPicPr>
            <a:picLocks noChangeAspect="1"/>
          </p:cNvPicPr>
          <p:nvPr/>
        </p:nvPicPr>
        <p:blipFill rotWithShape="1">
          <a:blip r:embed="rId18"/>
          <a:srcRect l="10311" t="14232" r="21818" b="18912"/>
          <a:stretch/>
        </p:blipFill>
        <p:spPr>
          <a:xfrm>
            <a:off x="4045848" y="525064"/>
            <a:ext cx="2441845" cy="1603539"/>
          </a:xfrm>
          <a:prstGeom prst="rect">
            <a:avLst/>
          </a:prstGeom>
        </p:spPr>
      </p:pic>
      <p:pic>
        <p:nvPicPr>
          <p:cNvPr id="31" name="Picture 30">
            <a:extLst>
              <a:ext uri="{FF2B5EF4-FFF2-40B4-BE49-F238E27FC236}">
                <a16:creationId xmlns:a16="http://schemas.microsoft.com/office/drawing/2014/main" id="{71306D96-7527-4411-8C38-B248ABE3A4C0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6372" b="93274" l="8036" r="96429">
                        <a14:foregroundMark x1="82366" y1="6372" x2="95313" y2="24248"/>
                        <a14:foregroundMark x1="95313" y1="24248" x2="96429" y2="27611"/>
                        <a14:foregroundMark x1="81027" y1="6372" x2="83259" y2="6903"/>
                        <a14:foregroundMark x1="13393" y1="90796" x2="25000" y2="93451"/>
                        <a14:foregroundMark x1="25000" y1="93451" x2="29688" y2="92212"/>
                        <a14:foregroundMark x1="10491" y1="89381" x2="8036" y2="8902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769774" y="7090768"/>
            <a:ext cx="1611170" cy="2031944"/>
          </a:xfrm>
          <a:prstGeom prst="rect">
            <a:avLst/>
          </a:prstGeom>
        </p:spPr>
      </p:pic>
      <p:pic>
        <p:nvPicPr>
          <p:cNvPr id="32" name="Picture 31">
            <a:extLst>
              <a:ext uri="{FF2B5EF4-FFF2-40B4-BE49-F238E27FC236}">
                <a16:creationId xmlns:a16="http://schemas.microsoft.com/office/drawing/2014/main" id="{558F2BCC-8E30-4134-84B5-DF4319AAC810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 rot="5400000">
            <a:off x="1500894" y="6118903"/>
            <a:ext cx="1967459" cy="40598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74295989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83B0B644-5024-46AA-B892-09258F56637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6087" y="7036981"/>
            <a:ext cx="5925826" cy="2042337"/>
          </a:xfrm>
          <a:prstGeom prst="rect">
            <a:avLst/>
          </a:prstGeom>
        </p:spPr>
      </p:pic>
      <p:graphicFrame>
        <p:nvGraphicFramePr>
          <p:cNvPr id="46" name="Table 45">
            <a:extLst>
              <a:ext uri="{FF2B5EF4-FFF2-40B4-BE49-F238E27FC236}">
                <a16:creationId xmlns:a16="http://schemas.microsoft.com/office/drawing/2014/main" id="{C996B378-9CAE-4783-87E9-9B0D67D407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03749523"/>
              </p:ext>
            </p:extLst>
          </p:nvPr>
        </p:nvGraphicFramePr>
        <p:xfrm>
          <a:off x="3533109" y="2520470"/>
          <a:ext cx="3186328" cy="3650532"/>
        </p:xfrm>
        <a:graphic>
          <a:graphicData uri="http://schemas.openxmlformats.org/drawingml/2006/table">
            <a:tbl>
              <a:tblPr/>
              <a:tblGrid>
                <a:gridCol w="1400841">
                  <a:extLst>
                    <a:ext uri="{9D8B030D-6E8A-4147-A177-3AD203B41FA5}">
                      <a16:colId xmlns:a16="http://schemas.microsoft.com/office/drawing/2014/main" val="3679284601"/>
                    </a:ext>
                  </a:extLst>
                </a:gridCol>
                <a:gridCol w="1339850">
                  <a:extLst>
                    <a:ext uri="{9D8B030D-6E8A-4147-A177-3AD203B41FA5}">
                      <a16:colId xmlns:a16="http://schemas.microsoft.com/office/drawing/2014/main" val="3496772389"/>
                    </a:ext>
                  </a:extLst>
                </a:gridCol>
                <a:gridCol w="445637">
                  <a:extLst>
                    <a:ext uri="{9D8B030D-6E8A-4147-A177-3AD203B41FA5}">
                      <a16:colId xmlns:a16="http://schemas.microsoft.com/office/drawing/2014/main" val="1725910461"/>
                    </a:ext>
                  </a:extLst>
                </a:gridCol>
              </a:tblGrid>
              <a:tr h="19511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إختبارات الجوده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1058253"/>
                  </a:ext>
                </a:extLst>
              </a:tr>
              <a:tr h="861811">
                <a:tc gridSpan="2">
                  <a:txBody>
                    <a:bodyPr/>
                    <a:lstStyle/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جميع الابعاد الخاصة بالمنتجات أثناء الإنتاج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عمل اختبار رذاذ الملح لكل الأجزاء لمدة 48 ساعة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عمل اختبار كسر اللحام.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93547832"/>
                  </a:ext>
                </a:extLst>
              </a:tr>
              <a:tr h="199684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وزن الباب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أقصي حمل 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1866788"/>
                  </a:ext>
                </a:extLst>
              </a:tr>
              <a:tr h="286091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dirty="0">
                          <a:latin typeface="+mj-lt"/>
                          <a:cs typeface="Times New Roman" panose="02020603050405020304" pitchFamily="18" charset="0"/>
                        </a:rPr>
                        <a:t> - </a:t>
                      </a:r>
                      <a:endParaRPr lang="en-US" sz="950" dirty="0">
                        <a:latin typeface="+mj-lt"/>
                        <a:cs typeface="Times New Roman" panose="02020603050405020304" pitchFamily="18" charset="0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068657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التطبيقات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3014999"/>
                  </a:ext>
                </a:extLst>
              </a:tr>
              <a:tr h="48139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60×80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60×90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0249448"/>
                  </a:ext>
                </a:extLst>
              </a:tr>
              <a:tr h="20944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ملحقات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7593164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-</a:t>
                      </a:r>
                      <a:endParaRPr lang="en-US" sz="9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40558517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العمر الإفتراضي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9933002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- </a:t>
                      </a:r>
                      <a:endParaRPr lang="ar-EG" sz="9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177199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متوسط درجة الحرارة 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1263180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-30 C° +250 C°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166662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CF7C063-5445-4271-BC48-A257DBBDFD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99034390"/>
              </p:ext>
            </p:extLst>
          </p:nvPr>
        </p:nvGraphicFramePr>
        <p:xfrm>
          <a:off x="376378" y="2520470"/>
          <a:ext cx="3124200" cy="3651730"/>
        </p:xfrm>
        <a:graphic>
          <a:graphicData uri="http://schemas.openxmlformats.org/drawingml/2006/table">
            <a:tbl>
              <a:tblPr/>
              <a:tblGrid>
                <a:gridCol w="2690672">
                  <a:extLst>
                    <a:ext uri="{9D8B030D-6E8A-4147-A177-3AD203B41FA5}">
                      <a16:colId xmlns:a16="http://schemas.microsoft.com/office/drawing/2014/main" val="1457824148"/>
                    </a:ext>
                  </a:extLst>
                </a:gridCol>
                <a:gridCol w="433528">
                  <a:extLst>
                    <a:ext uri="{9D8B030D-6E8A-4147-A177-3AD203B41FA5}">
                      <a16:colId xmlns:a16="http://schemas.microsoft.com/office/drawing/2014/main" val="3923836364"/>
                    </a:ext>
                  </a:extLst>
                </a:gridCol>
              </a:tblGrid>
              <a:tr h="22908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المادة الخام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6447345"/>
                  </a:ext>
                </a:extLst>
              </a:tr>
              <a:tr h="80010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جسم صندوق الترس: صاج مدرفل على البارد مزيت مخلل</a:t>
                      </a:r>
                    </a:p>
                    <a:p>
                      <a:pPr algn="r" rtl="0" fontAlgn="ctr"/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DC03</a:t>
                      </a:r>
                      <a:endParaRPr lang="ar-EG" sz="950" b="0" i="0" u="none" strike="noStrike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  <a:p>
                      <a:pPr algn="r" rtl="0" fontAlgn="ctr"/>
                      <a:r>
                        <a:rPr lang="en-US" sz="900" dirty="0"/>
                        <a:t>C1005</a:t>
                      </a:r>
                      <a:r>
                        <a:rPr lang="ar-EG" sz="900" dirty="0"/>
                        <a:t> سلك فولاذي </a:t>
                      </a:r>
                      <a:endParaRPr lang="en-US" sz="900" dirty="0"/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4929120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اللون / التشطيب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3960408"/>
                  </a:ext>
                </a:extLst>
              </a:tr>
              <a:tr h="343858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يتم عمل طلاء كهربائى بالنيكل الكروم لجميع المكونات بطبقة لا تقل</a:t>
                      </a:r>
                    </a:p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سمكها عن 30 ميكرون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9159021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مميزات المنتج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2821659"/>
                  </a:ext>
                </a:extLst>
              </a:tr>
              <a:tr h="504123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يتم فحص المنتج كاملا والتأكد من أن كل جزء يقوم بدوره علي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أكمل وجه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8358185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العدد في الكرتونه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63878387"/>
                  </a:ext>
                </a:extLst>
              </a:tr>
              <a:tr h="253443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200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قطعه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4963624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وزن الكرتونه كجم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4299295"/>
                  </a:ext>
                </a:extLst>
              </a:tr>
              <a:tr h="248608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13.90</a:t>
                      </a: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14163608"/>
                  </a:ext>
                </a:extLst>
              </a:tr>
              <a:tr h="22225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(</a:t>
                      </a: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</a:t>
                      </a:r>
                      <a:r>
                        <a:rPr kumimoji="0" lang="en-US" sz="900" b="0" i="0" u="none" strike="noStrike" kern="0" cap="none" spc="0" normalizeH="0" baseline="30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)</a:t>
                      </a:r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حجم الكرتونة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1325000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0.027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548827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صفحة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32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16265942"/>
              </p:ext>
            </p:extLst>
          </p:nvPr>
        </p:nvGraphicFramePr>
        <p:xfrm>
          <a:off x="3095625" y="256097"/>
          <a:ext cx="3334251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4251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القطاع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مكونات للأجهزة المنزلية-مكونات للبوتاجاز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مجموعة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دعامة صندوق تروس بوتاجاز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عائلة المنتج                                                                             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CSxx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اسم المنتج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دعامة صندوق تروس بوتاجاز - موديل 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01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 كود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CS01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134216" y="2945184"/>
            <a:ext cx="3536476" cy="3144928"/>
            <a:chOff x="2998656" y="2895030"/>
            <a:chExt cx="3548546" cy="3241129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6216004" y="2896124"/>
              <a:ext cx="312206" cy="31220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6215062" y="4880908"/>
              <a:ext cx="332140" cy="33213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6221434" y="5826336"/>
              <a:ext cx="309821" cy="3098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998656" y="289503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3004485" y="3647618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3008393" y="4333400"/>
              <a:ext cx="282589" cy="28258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3010852" y="4900572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2">
              <a:alphaModFix/>
            </a:blip>
            <a:srcRect/>
            <a:stretch/>
          </p:blipFill>
          <p:spPr>
            <a:xfrm>
              <a:off x="3010896" y="5371911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BEBA8EAE-BF5A-486C-A8C5-ECC9F3942E4B}">
                  <a14:imgProps xmlns:a14="http://schemas.microsoft.com/office/drawing/2010/main">
                    <a14:imgLayer r:embed="rId14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0156" y="5838793"/>
              <a:ext cx="279695" cy="2796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5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6210320" y="5367642"/>
              <a:ext cx="334557" cy="3041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6">
              <a:alphaModFix/>
            </a:blip>
            <a:srcRect/>
            <a:stretch/>
          </p:blipFill>
          <p:spPr>
            <a:xfrm>
              <a:off x="6208680" y="4327904"/>
              <a:ext cx="334557" cy="33455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BEBA8EAE-BF5A-486C-A8C5-ECC9F3942E4B}">
                  <a14:imgProps xmlns:a14="http://schemas.microsoft.com/office/drawing/2010/main">
                    <a14:imgLayer r:embed="rId18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218118" y="3670047"/>
              <a:ext cx="317170" cy="315483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6E02D5FC-42F0-4724-B996-3007C3AA491B}"/>
              </a:ext>
            </a:extLst>
          </p:cNvPr>
          <p:cNvSpPr/>
          <p:nvPr/>
        </p:nvSpPr>
        <p:spPr>
          <a:xfrm>
            <a:off x="375553" y="242701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CF042F5C-EA07-437F-A2AA-FD7B529E4130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411008" y="475485"/>
            <a:ext cx="2438611" cy="1603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83806724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3" name="Table 32">
            <a:extLst>
              <a:ext uri="{FF2B5EF4-FFF2-40B4-BE49-F238E27FC236}">
                <a16:creationId xmlns:a16="http://schemas.microsoft.com/office/drawing/2014/main" id="{741D884B-7E9F-4128-8B00-7EA0D4C5032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2346044"/>
              </p:ext>
            </p:extLst>
          </p:nvPr>
        </p:nvGraphicFramePr>
        <p:xfrm>
          <a:off x="3531462" y="2516615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1314715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  <a:gridCol w="1453531">
                  <a:extLst>
                    <a:ext uri="{9D8B030D-6E8A-4147-A177-3AD203B41FA5}">
                      <a16:colId xmlns:a16="http://schemas.microsoft.com/office/drawing/2014/main" val="419919200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QC test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All Parts Dimension Check During Production.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48 Hr. Salt Spray Test for all components.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Weight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Dead Load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Application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60x80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60x90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Accessories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Life Span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 </a:t>
                      </a:r>
                      <a:endParaRPr lang="en-US" sz="9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7,000 Working Cycle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Working temp (C°)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-30 C° + 250 C°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graphicFrame>
        <p:nvGraphicFramePr>
          <p:cNvPr id="34" name="Table 33">
            <a:extLst>
              <a:ext uri="{FF2B5EF4-FFF2-40B4-BE49-F238E27FC236}">
                <a16:creationId xmlns:a16="http://schemas.microsoft.com/office/drawing/2014/main" id="{BDC0EF8A-D99D-4CF8-BCA8-982CC46FB79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12630890"/>
              </p:ext>
            </p:extLst>
          </p:nvPr>
        </p:nvGraphicFramePr>
        <p:xfrm>
          <a:off x="313600" y="2516337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2768246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Material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Gear Box Body – Hot Rolled Steel – DD11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Profile Stainless Steel AISI 430 – Food Grade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Gear AlSi12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Steel Wire C1005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Retaining Washer C70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Color / Finish 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Polished Shiny Stainless Steel Profile.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Electroplating (Nickel Chrome) for Body and Wire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Min. Thickness 30 Microns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Key Features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100% Product Checking for Best Functionality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Profile Imported from Specialized Italian Supplier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Gear Imported from Specialized Italian Supplier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Quantity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100 Pcs.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Weight (Kg)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16.75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Volume (m</a:t>
                      </a:r>
                      <a:r>
                        <a:rPr lang="en-US" sz="900" b="0" baseline="3000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) 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0.027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dirty="0">
                <a:solidFill>
                  <a:srgbClr val="3F3F3F"/>
                </a:solidFill>
                <a:latin typeface="Calibri"/>
                <a:ea typeface="Calibri"/>
                <a:cs typeface="Calibri"/>
                <a:sym typeface="Calibri"/>
              </a:rPr>
              <a:t>Page 33</a:t>
            </a:r>
            <a:endParaRPr sz="2000" b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58574155"/>
              </p:ext>
            </p:extLst>
          </p:nvPr>
        </p:nvGraphicFramePr>
        <p:xfrm>
          <a:off x="320040" y="320040"/>
          <a:ext cx="3768542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68542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Sector </a:t>
                      </a: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Model Group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Components for Home Appliances - Gas Cooker Components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Model Group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Gas Cooker Turn Spit Support – Type 02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Family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CSxx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Item Name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Gas Cooker Turn Spit Support – Model 10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Item Code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lvl="0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CS02</a:t>
                      </a:r>
                      <a:endParaRPr lang="en-US" sz="10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92627" y="2523722"/>
            <a:ext cx="3521355" cy="3585771"/>
            <a:chOff x="268802" y="2523722"/>
            <a:chExt cx="3521355" cy="3585771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496391" y="2559491"/>
              <a:ext cx="280325" cy="280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3491933" y="4927308"/>
              <a:ext cx="298224" cy="2982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3501069" y="5831309"/>
              <a:ext cx="278184" cy="27818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68802" y="2523722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84176" y="3510164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281744" y="4120767"/>
              <a:ext cx="253734" cy="2537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284177" y="4913746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276250" y="5381893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478" y="5827555"/>
              <a:ext cx="251133" cy="2511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3484210" y="5411533"/>
              <a:ext cx="300395" cy="2730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3478163" y="4130491"/>
              <a:ext cx="300395" cy="3003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86686" y="3496103"/>
              <a:ext cx="284783" cy="283268"/>
            </a:xfrm>
            <a:prstGeom prst="rect">
              <a:avLst/>
            </a:prstGeom>
          </p:spPr>
        </p:pic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CF003BB4-7408-4CD1-B4ED-9E9ABD0098DB}"/>
              </a:ext>
            </a:extLst>
          </p:cNvPr>
          <p:cNvSpPr/>
          <p:nvPr/>
        </p:nvSpPr>
        <p:spPr>
          <a:xfrm>
            <a:off x="4023360" y="320040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" name="Picture 8" descr="A close up of a hanger&#10;&#10;Description automatically generated">
            <a:extLst>
              <a:ext uri="{FF2B5EF4-FFF2-40B4-BE49-F238E27FC236}">
                <a16:creationId xmlns:a16="http://schemas.microsoft.com/office/drawing/2014/main" id="{2180559E-4C1F-452A-89DE-5F1318CEBE9B}"/>
              </a:ext>
            </a:extLst>
          </p:cNvPr>
          <p:cNvPicPr>
            <a:picLocks noChangeAspect="1"/>
          </p:cNvPicPr>
          <p:nvPr/>
        </p:nvPicPr>
        <p:blipFill rotWithShape="1">
          <a:blip r:embed="rId18"/>
          <a:srcRect l="5725" t="15069" r="10164" b="22038"/>
          <a:stretch/>
        </p:blipFill>
        <p:spPr>
          <a:xfrm>
            <a:off x="4058602" y="810233"/>
            <a:ext cx="2421250" cy="1207144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A3CFCC25-D43F-48E5-B51A-583E853EA1A1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320041" y="6518378"/>
            <a:ext cx="3985260" cy="1867545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id="{41AB281F-CE2E-4086-9730-8F0DC4E6448A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9712" b="94424" l="4039" r="94708">
                        <a14:foregroundMark x1="8217" y1="75719" x2="5153" y2="83993"/>
                        <a14:foregroundMark x1="5153" y1="83993" x2="4178" y2="92986"/>
                        <a14:foregroundMark x1="4178" y1="92986" x2="5432" y2="94604"/>
                        <a14:foregroundMark x1="89972" y1="14209" x2="94708" y2="21583"/>
                        <a14:foregroundMark x1="94708" y1="21583" x2="94150" y2="25000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303237" y="6990782"/>
            <a:ext cx="2411685" cy="18675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72909112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6" name="Table 45">
            <a:extLst>
              <a:ext uri="{FF2B5EF4-FFF2-40B4-BE49-F238E27FC236}">
                <a16:creationId xmlns:a16="http://schemas.microsoft.com/office/drawing/2014/main" id="{C996B378-9CAE-4783-87E9-9B0D67D407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66957561"/>
              </p:ext>
            </p:extLst>
          </p:nvPr>
        </p:nvGraphicFramePr>
        <p:xfrm>
          <a:off x="3533109" y="2520470"/>
          <a:ext cx="3186328" cy="3707682"/>
        </p:xfrm>
        <a:graphic>
          <a:graphicData uri="http://schemas.openxmlformats.org/drawingml/2006/table">
            <a:tbl>
              <a:tblPr/>
              <a:tblGrid>
                <a:gridCol w="1400841">
                  <a:extLst>
                    <a:ext uri="{9D8B030D-6E8A-4147-A177-3AD203B41FA5}">
                      <a16:colId xmlns:a16="http://schemas.microsoft.com/office/drawing/2014/main" val="3679284601"/>
                    </a:ext>
                  </a:extLst>
                </a:gridCol>
                <a:gridCol w="1339850">
                  <a:extLst>
                    <a:ext uri="{9D8B030D-6E8A-4147-A177-3AD203B41FA5}">
                      <a16:colId xmlns:a16="http://schemas.microsoft.com/office/drawing/2014/main" val="3496772389"/>
                    </a:ext>
                  </a:extLst>
                </a:gridCol>
                <a:gridCol w="445637">
                  <a:extLst>
                    <a:ext uri="{9D8B030D-6E8A-4147-A177-3AD203B41FA5}">
                      <a16:colId xmlns:a16="http://schemas.microsoft.com/office/drawing/2014/main" val="1725910461"/>
                    </a:ext>
                  </a:extLst>
                </a:gridCol>
              </a:tblGrid>
              <a:tr h="19511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إختبارات الجوده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1058253"/>
                  </a:ext>
                </a:extLst>
              </a:tr>
              <a:tr h="861811">
                <a:tc gridSpan="2">
                  <a:txBody>
                    <a:bodyPr/>
                    <a:lstStyle/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جميع الابعاد الخاصة بالمنتجات أثناء الإنتاج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عمل اختبار رذاذ الملح لكل الأجزاء لمدة 48 ساعة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عمل اختبار كسر اللحام.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93547832"/>
                  </a:ext>
                </a:extLst>
              </a:tr>
              <a:tr h="199684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وزن الباب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أقصي حمل 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1866788"/>
                  </a:ext>
                </a:extLst>
              </a:tr>
              <a:tr h="343241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dirty="0">
                          <a:latin typeface="+mj-lt"/>
                          <a:cs typeface="Times New Roman" panose="02020603050405020304" pitchFamily="18" charset="0"/>
                        </a:rPr>
                        <a:t> - </a:t>
                      </a:r>
                      <a:endParaRPr lang="en-US" sz="950" dirty="0">
                        <a:latin typeface="+mj-lt"/>
                        <a:cs typeface="Times New Roman" panose="02020603050405020304" pitchFamily="18" charset="0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068657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التطبيقات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3014999"/>
                  </a:ext>
                </a:extLst>
              </a:tr>
              <a:tr h="48139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60×80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60×90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0249448"/>
                  </a:ext>
                </a:extLst>
              </a:tr>
              <a:tr h="20944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ملحقات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7593164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-</a:t>
                      </a:r>
                      <a:endParaRPr lang="en-US" sz="9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40558517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العمر الإفتراضي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9933002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en-US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7000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دورة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177199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متوسط درجة الحرارة 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1263180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-30 C° +250 C°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166662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CF7C063-5445-4271-BC48-A257DBBDFD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29389620"/>
              </p:ext>
            </p:extLst>
          </p:nvPr>
        </p:nvGraphicFramePr>
        <p:xfrm>
          <a:off x="376378" y="2520470"/>
          <a:ext cx="3124200" cy="3703800"/>
        </p:xfrm>
        <a:graphic>
          <a:graphicData uri="http://schemas.openxmlformats.org/drawingml/2006/table">
            <a:tbl>
              <a:tblPr/>
              <a:tblGrid>
                <a:gridCol w="2690672">
                  <a:extLst>
                    <a:ext uri="{9D8B030D-6E8A-4147-A177-3AD203B41FA5}">
                      <a16:colId xmlns:a16="http://schemas.microsoft.com/office/drawing/2014/main" val="1457824148"/>
                    </a:ext>
                  </a:extLst>
                </a:gridCol>
                <a:gridCol w="433528">
                  <a:extLst>
                    <a:ext uri="{9D8B030D-6E8A-4147-A177-3AD203B41FA5}">
                      <a16:colId xmlns:a16="http://schemas.microsoft.com/office/drawing/2014/main" val="3923836364"/>
                    </a:ext>
                  </a:extLst>
                </a:gridCol>
              </a:tblGrid>
              <a:tr h="22908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المادة الخام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6447345"/>
                  </a:ext>
                </a:extLst>
              </a:tr>
              <a:tr h="80010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جسم صندوق الترس: صاج مدرفل على الساخن مزيت مخلل 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DD11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</a:p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AISI 430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الجسم الرئيسي: صاج مدرفل على الساخن مزيت مخلل </a:t>
                      </a:r>
                    </a:p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900" dirty="0"/>
                        <a:t>AlSi12</a:t>
                      </a:r>
                      <a:r>
                        <a:rPr lang="ar-EG" sz="900" dirty="0"/>
                        <a:t> ترس </a:t>
                      </a:r>
                      <a:endParaRPr lang="ar-EG" sz="950" b="0" i="0" u="none" strike="noStrike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00" dirty="0"/>
                        <a:t> </a:t>
                      </a:r>
                      <a:r>
                        <a:rPr lang="en-US" sz="900" dirty="0"/>
                        <a:t>C70</a:t>
                      </a:r>
                      <a:r>
                        <a:rPr lang="ar-EG" sz="900" dirty="0"/>
                        <a:t> غسالة الاحتفاظ </a:t>
                      </a:r>
                    </a:p>
                    <a:p>
                      <a:pPr algn="r" rtl="0" fontAlgn="ctr"/>
                      <a:r>
                        <a:rPr lang="en-US" sz="900" dirty="0"/>
                        <a:t>C1005</a:t>
                      </a:r>
                      <a:r>
                        <a:rPr lang="ar-EG" sz="900" dirty="0"/>
                        <a:t> سلك فولاذي </a:t>
                      </a:r>
                      <a:endParaRPr lang="en-US" sz="900" dirty="0"/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4929120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اللون / التشطيب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3960408"/>
                  </a:ext>
                </a:extLst>
              </a:tr>
              <a:tr h="343858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يتم عمل طلاء كهربائى بالنيكل الكروم لجميع المكونات بطبقة لا تقل</a:t>
                      </a:r>
                    </a:p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سمكها عن 30 ميكرون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9159021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مميزات المنتج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2821659"/>
                  </a:ext>
                </a:extLst>
              </a:tr>
              <a:tr h="504123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يتم فحص المنتج كاملا والتأكد من أن كل جزء يقوم بدوره علي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أكمل وجه </a:t>
                      </a:r>
                    </a:p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الجسم الرئيسى و الترس المستخدم من شركة إيطالية متخصصة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8358185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العدد في الكرتونه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63878387"/>
                  </a:ext>
                </a:extLst>
              </a:tr>
              <a:tr h="253443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100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قطعه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4963624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وزن الكرتونه كجم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4299295"/>
                  </a:ext>
                </a:extLst>
              </a:tr>
              <a:tr h="248608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16.75</a:t>
                      </a: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14163608"/>
                  </a:ext>
                </a:extLst>
              </a:tr>
              <a:tr h="22225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(</a:t>
                      </a: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</a:t>
                      </a:r>
                      <a:r>
                        <a:rPr kumimoji="0" lang="en-US" sz="900" b="0" i="0" u="none" strike="noStrike" kern="0" cap="none" spc="0" normalizeH="0" baseline="30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)</a:t>
                      </a:r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حجم الكرتونة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1325000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0.027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548827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صفحة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33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1663532"/>
              </p:ext>
            </p:extLst>
          </p:nvPr>
        </p:nvGraphicFramePr>
        <p:xfrm>
          <a:off x="3095625" y="256097"/>
          <a:ext cx="3334251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4251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القطاع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مكونات للأجهزة المنزلية-مكونات للبوتاجاز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مجموعة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صندوق تروس بوتاجاز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عائلة المنتج                                                                             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CSxx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اسم المنتج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صندوق تروس بوتاجاز - موديل 10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 كود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CS02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134216" y="2945184"/>
            <a:ext cx="3536476" cy="3202079"/>
            <a:chOff x="2998656" y="2895030"/>
            <a:chExt cx="3548546" cy="3300026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6216004" y="2896124"/>
              <a:ext cx="312206" cy="31220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6215062" y="4929991"/>
              <a:ext cx="332140" cy="33213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6221434" y="5885233"/>
              <a:ext cx="309821" cy="3098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998656" y="289503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3004485" y="3735965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3008393" y="4353032"/>
              <a:ext cx="282589" cy="28258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3010852" y="4949656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3010896" y="5411173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0156" y="5897690"/>
              <a:ext cx="279695" cy="2796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6210320" y="5426537"/>
              <a:ext cx="334557" cy="3041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6208680" y="4357354"/>
              <a:ext cx="334557" cy="33455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218118" y="3719129"/>
              <a:ext cx="317170" cy="315483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6E02D5FC-42F0-4724-B996-3007C3AA491B}"/>
              </a:ext>
            </a:extLst>
          </p:cNvPr>
          <p:cNvSpPr/>
          <p:nvPr/>
        </p:nvSpPr>
        <p:spPr>
          <a:xfrm>
            <a:off x="375553" y="242701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496A0524-C914-47B5-A13A-865717B69041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409074" y="743388"/>
            <a:ext cx="2420322" cy="1207113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6D313215-FF79-4AA9-8A0E-C1281DB5F59C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231371" y="6458991"/>
            <a:ext cx="6395258" cy="23410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95589431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3" name="Table 32">
            <a:extLst>
              <a:ext uri="{FF2B5EF4-FFF2-40B4-BE49-F238E27FC236}">
                <a16:creationId xmlns:a16="http://schemas.microsoft.com/office/drawing/2014/main" id="{741D884B-7E9F-4128-8B00-7EA0D4C5032D}"/>
              </a:ext>
            </a:extLst>
          </p:cNvPr>
          <p:cNvGraphicFramePr>
            <a:graphicFrameLocks noGrp="1"/>
          </p:cNvGraphicFramePr>
          <p:nvPr/>
        </p:nvGraphicFramePr>
        <p:xfrm>
          <a:off x="3531462" y="2516615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1314715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  <a:gridCol w="1453531">
                  <a:extLst>
                    <a:ext uri="{9D8B030D-6E8A-4147-A177-3AD203B41FA5}">
                      <a16:colId xmlns:a16="http://schemas.microsoft.com/office/drawing/2014/main" val="419919200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QC test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All Parts Dimension Check During Production.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Durability Test with Max Load and Max Temp.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48 Hr. Salt Spray Test for all components.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Weight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Dead Load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Application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60x80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60x90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Accessories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Life Span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 </a:t>
                      </a:r>
                      <a:endParaRPr lang="en-US" sz="9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7,000 Working Cycle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Working temp (C°)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-30 C° + 250 C°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graphicFrame>
        <p:nvGraphicFramePr>
          <p:cNvPr id="34" name="Table 33">
            <a:extLst>
              <a:ext uri="{FF2B5EF4-FFF2-40B4-BE49-F238E27FC236}">
                <a16:creationId xmlns:a16="http://schemas.microsoft.com/office/drawing/2014/main" id="{BDC0EF8A-D99D-4CF8-BCA8-982CC46FB792}"/>
              </a:ext>
            </a:extLst>
          </p:cNvPr>
          <p:cNvGraphicFramePr>
            <a:graphicFrameLocks noGrp="1"/>
          </p:cNvGraphicFramePr>
          <p:nvPr/>
        </p:nvGraphicFramePr>
        <p:xfrm>
          <a:off x="313600" y="2516337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2768246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Material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Gear Box Body – Hot Rolled Steel – DD11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Profile Stainless Steel AISI 430 – Food Grade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Gear AlSi12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Steel Wire C1005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Retaining Washer C70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Color / Finish 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Polished Shiny Stainless Steel Profile.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Electroplating (Nickel Chrome) for Body and Wire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Min. Thickness 30 Microns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Key Features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100% Product Checking for Best Functionality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Profile Imported from Specialized Italian Supplier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Gear Imported from Specialized Italian Supplier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Quantity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100 Pcs.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Weight (Kg)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20.51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Volume (m</a:t>
                      </a:r>
                      <a:r>
                        <a:rPr lang="en-US" sz="900" b="0" baseline="3000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) 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0.027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dirty="0">
                <a:solidFill>
                  <a:srgbClr val="3F3F3F"/>
                </a:solidFill>
                <a:latin typeface="Calibri"/>
                <a:ea typeface="Calibri"/>
                <a:cs typeface="Calibri"/>
                <a:sym typeface="Calibri"/>
              </a:rPr>
              <a:t>Page 34</a:t>
            </a:r>
            <a:endParaRPr sz="2000" b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71120619"/>
              </p:ext>
            </p:extLst>
          </p:nvPr>
        </p:nvGraphicFramePr>
        <p:xfrm>
          <a:off x="320040" y="320040"/>
          <a:ext cx="3768542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68542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Sector </a:t>
                      </a: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Model Group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Components for Home Appliances - Gas Cooker Components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Model Group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Gas Cooker Shelves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Family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CH01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Item Name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Gas Cooker Side Shelve – Model 01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Item Code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lvl="0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CH01</a:t>
                      </a:r>
                      <a:endParaRPr lang="en-US" sz="10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92627" y="2523722"/>
            <a:ext cx="3521355" cy="3585771"/>
            <a:chOff x="268802" y="2523722"/>
            <a:chExt cx="3521355" cy="3585771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496391" y="2559491"/>
              <a:ext cx="280325" cy="280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3491933" y="4927308"/>
              <a:ext cx="298224" cy="2982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3501069" y="5831309"/>
              <a:ext cx="278184" cy="27818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68802" y="2523722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84176" y="3510164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281744" y="4120767"/>
              <a:ext cx="253734" cy="2537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284177" y="4913746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276250" y="5381893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478" y="5827555"/>
              <a:ext cx="251133" cy="2511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3484210" y="5411533"/>
              <a:ext cx="300395" cy="2730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3478163" y="4130491"/>
              <a:ext cx="300395" cy="3003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86686" y="3496103"/>
              <a:ext cx="284783" cy="283268"/>
            </a:xfrm>
            <a:prstGeom prst="rect">
              <a:avLst/>
            </a:prstGeom>
          </p:spPr>
        </p:pic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CF003BB4-7408-4CD1-B4ED-9E9ABD0098DB}"/>
              </a:ext>
            </a:extLst>
          </p:cNvPr>
          <p:cNvSpPr/>
          <p:nvPr/>
        </p:nvSpPr>
        <p:spPr>
          <a:xfrm>
            <a:off x="4023360" y="320040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7" name="Picture 6" descr="A picture containing snow, outdoor&#10;&#10;Description automatically generated">
            <a:extLst>
              <a:ext uri="{FF2B5EF4-FFF2-40B4-BE49-F238E27FC236}">
                <a16:creationId xmlns:a16="http://schemas.microsoft.com/office/drawing/2014/main" id="{4470E6F0-E407-425A-9C9B-D7ED82BB4320}"/>
              </a:ext>
            </a:extLst>
          </p:cNvPr>
          <p:cNvPicPr>
            <a:picLocks noChangeAspect="1"/>
          </p:cNvPicPr>
          <p:nvPr/>
        </p:nvPicPr>
        <p:blipFill rotWithShape="1">
          <a:blip r:embed="rId18"/>
          <a:srcRect l="4423" t="9043" r="5802" b="10791"/>
          <a:stretch/>
        </p:blipFill>
        <p:spPr>
          <a:xfrm>
            <a:off x="4088582" y="581402"/>
            <a:ext cx="2410103" cy="1434775"/>
          </a:xfrm>
          <a:prstGeom prst="rect">
            <a:avLst/>
          </a:prstGeom>
        </p:spPr>
      </p:pic>
      <p:pic>
        <p:nvPicPr>
          <p:cNvPr id="26" name="Picture 25">
            <a:extLst>
              <a:ext uri="{FF2B5EF4-FFF2-40B4-BE49-F238E27FC236}">
                <a16:creationId xmlns:a16="http://schemas.microsoft.com/office/drawing/2014/main" id="{B81DBB5A-E526-47A6-A572-B1C47CB638B7}"/>
              </a:ext>
            </a:extLst>
          </p:cNvPr>
          <p:cNvPicPr>
            <a:picLocks noChangeAspect="1"/>
          </p:cNvPicPr>
          <p:nvPr/>
        </p:nvPicPr>
        <p:blipFill rotWithShape="1">
          <a:blip r:embed="rId19"/>
          <a:srcRect l="4263" t="-712" b="-326"/>
          <a:stretch/>
        </p:blipFill>
        <p:spPr>
          <a:xfrm rot="5400000">
            <a:off x="1444026" y="5805917"/>
            <a:ext cx="3181140" cy="42046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16304230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D4E3BDBD-092C-4DB1-871A-5BC4E96722C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97072" y="6447906"/>
            <a:ext cx="4206605" cy="3182388"/>
          </a:xfrm>
          <a:prstGeom prst="rect">
            <a:avLst/>
          </a:prstGeom>
        </p:spPr>
      </p:pic>
      <p:graphicFrame>
        <p:nvGraphicFramePr>
          <p:cNvPr id="46" name="Table 45">
            <a:extLst>
              <a:ext uri="{FF2B5EF4-FFF2-40B4-BE49-F238E27FC236}">
                <a16:creationId xmlns:a16="http://schemas.microsoft.com/office/drawing/2014/main" id="{C996B378-9CAE-4783-87E9-9B0D67D4071A}"/>
              </a:ext>
            </a:extLst>
          </p:cNvPr>
          <p:cNvGraphicFramePr>
            <a:graphicFrameLocks noGrp="1"/>
          </p:cNvGraphicFramePr>
          <p:nvPr/>
        </p:nvGraphicFramePr>
        <p:xfrm>
          <a:off x="3533109" y="2520470"/>
          <a:ext cx="3186328" cy="3707682"/>
        </p:xfrm>
        <a:graphic>
          <a:graphicData uri="http://schemas.openxmlformats.org/drawingml/2006/table">
            <a:tbl>
              <a:tblPr/>
              <a:tblGrid>
                <a:gridCol w="1400841">
                  <a:extLst>
                    <a:ext uri="{9D8B030D-6E8A-4147-A177-3AD203B41FA5}">
                      <a16:colId xmlns:a16="http://schemas.microsoft.com/office/drawing/2014/main" val="3679284601"/>
                    </a:ext>
                  </a:extLst>
                </a:gridCol>
                <a:gridCol w="1339850">
                  <a:extLst>
                    <a:ext uri="{9D8B030D-6E8A-4147-A177-3AD203B41FA5}">
                      <a16:colId xmlns:a16="http://schemas.microsoft.com/office/drawing/2014/main" val="3496772389"/>
                    </a:ext>
                  </a:extLst>
                </a:gridCol>
                <a:gridCol w="445637">
                  <a:extLst>
                    <a:ext uri="{9D8B030D-6E8A-4147-A177-3AD203B41FA5}">
                      <a16:colId xmlns:a16="http://schemas.microsoft.com/office/drawing/2014/main" val="1725910461"/>
                    </a:ext>
                  </a:extLst>
                </a:gridCol>
              </a:tblGrid>
              <a:tr h="19511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إختبارات الجوده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1058253"/>
                  </a:ext>
                </a:extLst>
              </a:tr>
              <a:tr h="861811">
                <a:tc gridSpan="2">
                  <a:txBody>
                    <a:bodyPr/>
                    <a:lstStyle/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جميع الابعاد الخاصة بالمنتجات أثناء الإنتاج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عمل اختبار رذاذ الملح لكل الأجزاء لمدة 48 ساعة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عمل اختبار كسر اللحام.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93547832"/>
                  </a:ext>
                </a:extLst>
              </a:tr>
              <a:tr h="199684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وزن الباب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أقصي حمل 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1866788"/>
                  </a:ext>
                </a:extLst>
              </a:tr>
              <a:tr h="343241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dirty="0">
                          <a:latin typeface="+mj-lt"/>
                          <a:cs typeface="Times New Roman" panose="02020603050405020304" pitchFamily="18" charset="0"/>
                        </a:rPr>
                        <a:t> - </a:t>
                      </a:r>
                      <a:endParaRPr lang="en-US" sz="950" dirty="0">
                        <a:latin typeface="+mj-lt"/>
                        <a:cs typeface="Times New Roman" panose="02020603050405020304" pitchFamily="18" charset="0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068657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التطبيقات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3014999"/>
                  </a:ext>
                </a:extLst>
              </a:tr>
              <a:tr h="48139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60×80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60×90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0249448"/>
                  </a:ext>
                </a:extLst>
              </a:tr>
              <a:tr h="20944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ملحقات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7593164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-</a:t>
                      </a:r>
                      <a:endParaRPr lang="en-US" sz="9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40558517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العمر الإفتراضي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9933002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en-US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7000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دورة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177199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متوسط درجة الحرارة 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1263180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-30 C° +250 C°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166662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CF7C063-5445-4271-BC48-A257DBBDFD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22655353"/>
              </p:ext>
            </p:extLst>
          </p:nvPr>
        </p:nvGraphicFramePr>
        <p:xfrm>
          <a:off x="376378" y="2520470"/>
          <a:ext cx="3124200" cy="3703800"/>
        </p:xfrm>
        <a:graphic>
          <a:graphicData uri="http://schemas.openxmlformats.org/drawingml/2006/table">
            <a:tbl>
              <a:tblPr/>
              <a:tblGrid>
                <a:gridCol w="2690672">
                  <a:extLst>
                    <a:ext uri="{9D8B030D-6E8A-4147-A177-3AD203B41FA5}">
                      <a16:colId xmlns:a16="http://schemas.microsoft.com/office/drawing/2014/main" val="1457824148"/>
                    </a:ext>
                  </a:extLst>
                </a:gridCol>
                <a:gridCol w="433528">
                  <a:extLst>
                    <a:ext uri="{9D8B030D-6E8A-4147-A177-3AD203B41FA5}">
                      <a16:colId xmlns:a16="http://schemas.microsoft.com/office/drawing/2014/main" val="3923836364"/>
                    </a:ext>
                  </a:extLst>
                </a:gridCol>
              </a:tblGrid>
              <a:tr h="22908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المادة الخام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6447345"/>
                  </a:ext>
                </a:extLst>
              </a:tr>
              <a:tr h="80010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جسم صندوق الترس: صاج مدرفل على الساخن مزيت مخلل 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DD11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</a:p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AISI 430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الجسم الرئيسي: صاج مدرفل على الساخن مزيت مخلل </a:t>
                      </a:r>
                    </a:p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0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900" dirty="0"/>
                        <a:t>AlSi12</a:t>
                      </a:r>
                      <a:r>
                        <a:rPr lang="ar-EG" sz="900" dirty="0"/>
                        <a:t> ترس </a:t>
                      </a:r>
                      <a:endParaRPr lang="ar-EG" sz="950" b="0" i="0" u="none" strike="noStrike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00" dirty="0"/>
                        <a:t> </a:t>
                      </a:r>
                      <a:r>
                        <a:rPr lang="en-US" sz="900" dirty="0"/>
                        <a:t>C70</a:t>
                      </a:r>
                      <a:r>
                        <a:rPr lang="ar-EG" sz="900" dirty="0"/>
                        <a:t> غسالة الاحتفاظ </a:t>
                      </a:r>
                    </a:p>
                    <a:p>
                      <a:pPr algn="r" rtl="0" fontAlgn="ctr"/>
                      <a:r>
                        <a:rPr lang="en-US" sz="900" dirty="0"/>
                        <a:t>C1005</a:t>
                      </a:r>
                      <a:r>
                        <a:rPr lang="ar-EG" sz="900" dirty="0"/>
                        <a:t> سلك فولاذي </a:t>
                      </a:r>
                      <a:endParaRPr lang="en-US" sz="900" dirty="0"/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4929120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اللون / التشطيب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3960408"/>
                  </a:ext>
                </a:extLst>
              </a:tr>
              <a:tr h="343858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يتم عمل طلاء كهربائى بالنيكل الكروم لجميع المكونات بطبقة لا تقل</a:t>
                      </a:r>
                    </a:p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سمكها عن 30 ميكرون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9159021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مميزات المنتج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2821659"/>
                  </a:ext>
                </a:extLst>
              </a:tr>
              <a:tr h="504123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يتم فحص المنتج كاملا والتأكد من أن كل جزء يقوم بدوره علي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أكمل وجه </a:t>
                      </a:r>
                    </a:p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الجسم الرئيسى و الترس المستخدم من شركة إيطالية متخصصة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8358185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العدد في الكرتونه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63878387"/>
                  </a:ext>
                </a:extLst>
              </a:tr>
              <a:tr h="253443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100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قطعه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4963624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وزن الكرتونه كجم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4299295"/>
                  </a:ext>
                </a:extLst>
              </a:tr>
              <a:tr h="248608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20.51</a:t>
                      </a: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14163608"/>
                  </a:ext>
                </a:extLst>
              </a:tr>
              <a:tr h="22225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(</a:t>
                      </a: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</a:t>
                      </a:r>
                      <a:r>
                        <a:rPr kumimoji="0" lang="en-US" sz="900" b="0" i="0" u="none" strike="noStrike" kern="0" cap="none" spc="0" normalizeH="0" baseline="30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)</a:t>
                      </a:r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حجم الكرتونة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1325000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0.027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548827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صفحة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34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95594769"/>
              </p:ext>
            </p:extLst>
          </p:nvPr>
        </p:nvGraphicFramePr>
        <p:xfrm>
          <a:off x="3095625" y="256097"/>
          <a:ext cx="3334251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4251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القطاع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مكونات للأجهزة المنزلية-مكونات للبوتاجاز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مجموعة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أرفف بوتاجاز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عائلة المنتج                                                                             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CH01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اسم المنتج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أرفف بوتاجاز - موديل 01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 كود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CH01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134216" y="2945184"/>
            <a:ext cx="3536476" cy="3202079"/>
            <a:chOff x="2998656" y="2895030"/>
            <a:chExt cx="3548546" cy="3300026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6216004" y="2896124"/>
              <a:ext cx="312206" cy="31220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6215062" y="4929991"/>
              <a:ext cx="332140" cy="33213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6221434" y="5885233"/>
              <a:ext cx="309821" cy="3098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998656" y="289503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3004485" y="3735965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3008393" y="4353032"/>
              <a:ext cx="282589" cy="28258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3010852" y="4949656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2">
              <a:alphaModFix/>
            </a:blip>
            <a:srcRect/>
            <a:stretch/>
          </p:blipFill>
          <p:spPr>
            <a:xfrm>
              <a:off x="3010896" y="5411173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BEBA8EAE-BF5A-486C-A8C5-ECC9F3942E4B}">
                  <a14:imgProps xmlns:a14="http://schemas.microsoft.com/office/drawing/2010/main">
                    <a14:imgLayer r:embed="rId14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0156" y="5897690"/>
              <a:ext cx="279695" cy="2796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5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6210320" y="5426537"/>
              <a:ext cx="334557" cy="3041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6">
              <a:alphaModFix/>
            </a:blip>
            <a:srcRect/>
            <a:stretch/>
          </p:blipFill>
          <p:spPr>
            <a:xfrm>
              <a:off x="6208680" y="4357354"/>
              <a:ext cx="334557" cy="33455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BEBA8EAE-BF5A-486C-A8C5-ECC9F3942E4B}">
                  <a14:imgProps xmlns:a14="http://schemas.microsoft.com/office/drawing/2010/main">
                    <a14:imgLayer r:embed="rId18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218118" y="3719129"/>
              <a:ext cx="317170" cy="315483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6E02D5FC-42F0-4724-B996-3007C3AA491B}"/>
              </a:ext>
            </a:extLst>
          </p:cNvPr>
          <p:cNvSpPr/>
          <p:nvPr/>
        </p:nvSpPr>
        <p:spPr>
          <a:xfrm>
            <a:off x="375553" y="242701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426DF126-82E3-4BB7-927F-7E4A057923CE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428124" y="574870"/>
            <a:ext cx="2408129" cy="14387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72913800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3" name="Table 32">
            <a:extLst>
              <a:ext uri="{FF2B5EF4-FFF2-40B4-BE49-F238E27FC236}">
                <a16:creationId xmlns:a16="http://schemas.microsoft.com/office/drawing/2014/main" id="{741D884B-7E9F-4128-8B00-7EA0D4C5032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90197441"/>
              </p:ext>
            </p:extLst>
          </p:nvPr>
        </p:nvGraphicFramePr>
        <p:xfrm>
          <a:off x="3531462" y="2516615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1314715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  <a:gridCol w="1453531">
                  <a:extLst>
                    <a:ext uri="{9D8B030D-6E8A-4147-A177-3AD203B41FA5}">
                      <a16:colId xmlns:a16="http://schemas.microsoft.com/office/drawing/2014/main" val="419919200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QC test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All Parts Dimension Check During Production.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48 Hr. Salt Spray Test for all components.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Weight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Dead Load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Application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55x55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60x60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60x80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Accessories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Life Span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 </a:t>
                      </a:r>
                      <a:endParaRPr lang="en-US" sz="9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Working temp (C°)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-30 C° + 90 C°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graphicFrame>
        <p:nvGraphicFramePr>
          <p:cNvPr id="34" name="Table 33">
            <a:extLst>
              <a:ext uri="{FF2B5EF4-FFF2-40B4-BE49-F238E27FC236}">
                <a16:creationId xmlns:a16="http://schemas.microsoft.com/office/drawing/2014/main" id="{BDC0EF8A-D99D-4CF8-BCA8-982CC46FB79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68069823"/>
              </p:ext>
            </p:extLst>
          </p:nvPr>
        </p:nvGraphicFramePr>
        <p:xfrm>
          <a:off x="313600" y="2516337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2768246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Material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Base Body – Plastic ABS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Thread Stud – C1008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Color / Finish 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Shiny Plastic.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Electroplating White or Yellow Galvanization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Min. Thickness 25 Microns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Key Features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100% Product Checking for Best Functionality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Quantity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200 Pcs.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Weight (Kg)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19.6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Volume (m</a:t>
                      </a:r>
                      <a:r>
                        <a:rPr lang="en-US" sz="900" b="0" baseline="3000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) 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0.063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dirty="0">
                <a:solidFill>
                  <a:srgbClr val="3F3F3F"/>
                </a:solidFill>
                <a:latin typeface="Calibri"/>
                <a:ea typeface="Calibri"/>
                <a:cs typeface="Calibri"/>
                <a:sym typeface="Calibri"/>
              </a:rPr>
              <a:t>Page 35</a:t>
            </a:r>
            <a:endParaRPr sz="2000" b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50231483"/>
              </p:ext>
            </p:extLst>
          </p:nvPr>
        </p:nvGraphicFramePr>
        <p:xfrm>
          <a:off x="320040" y="320040"/>
          <a:ext cx="3593942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93942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Sector </a:t>
                      </a: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Model Group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Components for Home Appliances - Gas Cooker Components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Model Group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Gas Cooker Base – Type 02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Family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CBxx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Item Name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Gas Cooker Base – Model 20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Item Code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lvl="0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CB20</a:t>
                      </a:r>
                      <a:endParaRPr lang="en-US" sz="10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92627" y="2523722"/>
            <a:ext cx="3521355" cy="3585771"/>
            <a:chOff x="268802" y="2523722"/>
            <a:chExt cx="3521355" cy="3585771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496391" y="2559491"/>
              <a:ext cx="280325" cy="280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3491933" y="4927308"/>
              <a:ext cx="298224" cy="2982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3501069" y="5831309"/>
              <a:ext cx="278184" cy="27818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68802" y="2523722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84176" y="3510164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281744" y="4120767"/>
              <a:ext cx="253734" cy="2537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284177" y="4913746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276250" y="5381893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478" y="5827555"/>
              <a:ext cx="251133" cy="2511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3484210" y="5411533"/>
              <a:ext cx="300395" cy="2730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3478163" y="4130491"/>
              <a:ext cx="300395" cy="3003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86686" y="3496103"/>
              <a:ext cx="284783" cy="283268"/>
            </a:xfrm>
            <a:prstGeom prst="rect">
              <a:avLst/>
            </a:prstGeom>
          </p:spPr>
        </p:pic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CF003BB4-7408-4CD1-B4ED-9E9ABD0098DB}"/>
              </a:ext>
            </a:extLst>
          </p:cNvPr>
          <p:cNvSpPr/>
          <p:nvPr/>
        </p:nvSpPr>
        <p:spPr>
          <a:xfrm>
            <a:off x="4023360" y="320040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FE8C7984-766A-43FE-85BC-F17A57FC186E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rightnessContrast bright="10000" contrast="-7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58249" y="458094"/>
            <a:ext cx="2417040" cy="1874899"/>
          </a:xfrm>
          <a:prstGeom prst="rect">
            <a:avLst/>
          </a:prstGeom>
        </p:spPr>
      </p:pic>
      <p:pic>
        <p:nvPicPr>
          <p:cNvPr id="29" name="Picture 28">
            <a:extLst>
              <a:ext uri="{FF2B5EF4-FFF2-40B4-BE49-F238E27FC236}">
                <a16:creationId xmlns:a16="http://schemas.microsoft.com/office/drawing/2014/main" id="{6856DBE8-6F5F-4E8C-A9F1-37ACE807C3F5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 rot="5400000">
            <a:off x="1666320" y="5689672"/>
            <a:ext cx="1671557" cy="4218946"/>
          </a:xfrm>
          <a:prstGeom prst="rect">
            <a:avLst/>
          </a:prstGeom>
        </p:spPr>
      </p:pic>
      <p:pic>
        <p:nvPicPr>
          <p:cNvPr id="31" name="Picture 30">
            <a:extLst>
              <a:ext uri="{FF2B5EF4-FFF2-40B4-BE49-F238E27FC236}">
                <a16:creationId xmlns:a16="http://schemas.microsoft.com/office/drawing/2014/main" id="{CE41C3C2-678E-497E-858F-68C5E40F45AF}"/>
              </a:ext>
            </a:extLst>
          </p:cNvPr>
          <p:cNvPicPr>
            <a:picLocks noChangeAspect="1"/>
          </p:cNvPicPr>
          <p:nvPr/>
        </p:nvPicPr>
        <p:blipFill>
          <a:blip r:embed="rId21"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ackgroundRemoval t="9905" b="95429" l="1771" r="96618">
                        <a14:foregroundMark x1="17874" y1="9143" x2="6602" y2="17333"/>
                        <a14:foregroundMark x1="6602" y1="17333" x2="2415" y2="26286"/>
                        <a14:foregroundMark x1="2415" y1="26286" x2="6441" y2="34286"/>
                        <a14:foregroundMark x1="94525" y1="63238" x2="91304" y2="77143"/>
                        <a14:foregroundMark x1="91304" y1="77143" x2="85668" y2="87810"/>
                        <a14:foregroundMark x1="85668" y1="87810" x2="77778" y2="95429"/>
                        <a14:foregroundMark x1="1932" y1="24571" x2="2415" y2="43619"/>
                        <a14:foregroundMark x1="96618" y1="58095" x2="96618" y2="58095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633753" y="7717730"/>
            <a:ext cx="1876425" cy="15863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45161453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6" name="Table 45">
            <a:extLst>
              <a:ext uri="{FF2B5EF4-FFF2-40B4-BE49-F238E27FC236}">
                <a16:creationId xmlns:a16="http://schemas.microsoft.com/office/drawing/2014/main" id="{C996B378-9CAE-4783-87E9-9B0D67D407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3388129"/>
              </p:ext>
            </p:extLst>
          </p:nvPr>
        </p:nvGraphicFramePr>
        <p:xfrm>
          <a:off x="3533109" y="2520470"/>
          <a:ext cx="3186328" cy="3713062"/>
        </p:xfrm>
        <a:graphic>
          <a:graphicData uri="http://schemas.openxmlformats.org/drawingml/2006/table">
            <a:tbl>
              <a:tblPr/>
              <a:tblGrid>
                <a:gridCol w="1400841">
                  <a:extLst>
                    <a:ext uri="{9D8B030D-6E8A-4147-A177-3AD203B41FA5}">
                      <a16:colId xmlns:a16="http://schemas.microsoft.com/office/drawing/2014/main" val="3679284601"/>
                    </a:ext>
                  </a:extLst>
                </a:gridCol>
                <a:gridCol w="1339850">
                  <a:extLst>
                    <a:ext uri="{9D8B030D-6E8A-4147-A177-3AD203B41FA5}">
                      <a16:colId xmlns:a16="http://schemas.microsoft.com/office/drawing/2014/main" val="3496772389"/>
                    </a:ext>
                  </a:extLst>
                </a:gridCol>
                <a:gridCol w="445637">
                  <a:extLst>
                    <a:ext uri="{9D8B030D-6E8A-4147-A177-3AD203B41FA5}">
                      <a16:colId xmlns:a16="http://schemas.microsoft.com/office/drawing/2014/main" val="1725910461"/>
                    </a:ext>
                  </a:extLst>
                </a:gridCol>
              </a:tblGrid>
              <a:tr h="19511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إختبارات الجوده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1058253"/>
                  </a:ext>
                </a:extLst>
              </a:tr>
              <a:tr h="747511">
                <a:tc gridSpan="2">
                  <a:txBody>
                    <a:bodyPr/>
                    <a:lstStyle/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جميع الابعاد الخاصة بالمنتجات أثناء الإنتاج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عمل اختبار رذاذ الملح لكل الأجزاء لمدة 48 ساعة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93547832"/>
                  </a:ext>
                </a:extLst>
              </a:tr>
              <a:tr h="199684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وزن الباب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أقصي حمل 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1866788"/>
                  </a:ext>
                </a:extLst>
              </a:tr>
              <a:tr h="419441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dirty="0">
                          <a:latin typeface="+mj-lt"/>
                          <a:cs typeface="Times New Roman" panose="02020603050405020304" pitchFamily="18" charset="0"/>
                        </a:rPr>
                        <a:t> - </a:t>
                      </a:r>
                      <a:endParaRPr lang="en-US" sz="950" dirty="0">
                        <a:latin typeface="+mj-lt"/>
                        <a:cs typeface="Times New Roman" panose="02020603050405020304" pitchFamily="18" charset="0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068657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التطبيقات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3014999"/>
                  </a:ext>
                </a:extLst>
              </a:tr>
              <a:tr h="414626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60×60</a:t>
                      </a:r>
                    </a:p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60×80</a:t>
                      </a:r>
                    </a:p>
                    <a:p>
                      <a:pPr marL="0" marR="0" lvl="0" indent="0" algn="r" defTabSz="914400" rtl="1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55×55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0249448"/>
                  </a:ext>
                </a:extLst>
              </a:tr>
              <a:tr h="20944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ملحقات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7593164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-</a:t>
                      </a:r>
                      <a:endParaRPr lang="en-US" sz="9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40558517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العمر الإفتراضي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9933002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-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177199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متوسط درجة الحرارة 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1263180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-30 C° +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90</a:t>
                      </a:r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C°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166662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CF7C063-5445-4271-BC48-A257DBBDFD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66555479"/>
              </p:ext>
            </p:extLst>
          </p:nvPr>
        </p:nvGraphicFramePr>
        <p:xfrm>
          <a:off x="376378" y="2520470"/>
          <a:ext cx="3124200" cy="3707365"/>
        </p:xfrm>
        <a:graphic>
          <a:graphicData uri="http://schemas.openxmlformats.org/drawingml/2006/table">
            <a:tbl>
              <a:tblPr/>
              <a:tblGrid>
                <a:gridCol w="2690672">
                  <a:extLst>
                    <a:ext uri="{9D8B030D-6E8A-4147-A177-3AD203B41FA5}">
                      <a16:colId xmlns:a16="http://schemas.microsoft.com/office/drawing/2014/main" val="1457824148"/>
                    </a:ext>
                  </a:extLst>
                </a:gridCol>
                <a:gridCol w="433528">
                  <a:extLst>
                    <a:ext uri="{9D8B030D-6E8A-4147-A177-3AD203B41FA5}">
                      <a16:colId xmlns:a16="http://schemas.microsoft.com/office/drawing/2014/main" val="3923836364"/>
                    </a:ext>
                  </a:extLst>
                </a:gridCol>
              </a:tblGrid>
              <a:tr h="22908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المادة الخام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6447345"/>
                  </a:ext>
                </a:extLst>
              </a:tr>
              <a:tr h="727075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dirty="0"/>
                        <a:t> </a:t>
                      </a:r>
                      <a:r>
                        <a:rPr lang="en-US" sz="900" dirty="0"/>
                        <a:t>ABS</a:t>
                      </a:r>
                      <a:r>
                        <a:rPr lang="ar-EG" sz="900" dirty="0"/>
                        <a:t> الجسم الأساسى – بلاستك </a:t>
                      </a:r>
                    </a:p>
                    <a:p>
                      <a:pPr algn="r" rtl="1" fontAlgn="ctr"/>
                      <a:r>
                        <a:rPr lang="ar-EG" sz="900" dirty="0"/>
                        <a:t>  مسمار الخيط - </a:t>
                      </a:r>
                      <a:r>
                        <a:rPr lang="en-US" sz="900" dirty="0"/>
                        <a:t>C1008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4929120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اللون / التشطيب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3960408"/>
                  </a:ext>
                </a:extLst>
              </a:tr>
              <a:tr h="280369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يتم عمل طلاء كهربائى أبيض و أصفر لجميع المكونات بطبقة لا تقل</a:t>
                      </a:r>
                    </a:p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سمكها عن 25 ميكرون</a:t>
                      </a:r>
                    </a:p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بلاستك لامع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9159021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مميزات المنتج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2821659"/>
                  </a:ext>
                </a:extLst>
              </a:tr>
              <a:tr h="535951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يتم فحص المنتج كاملا والتأكد من أن كل جزء يقوم بدوره علي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أكمل وجه 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8358185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العدد في الكرتونه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63878387"/>
                  </a:ext>
                </a:extLst>
              </a:tr>
              <a:tr h="253443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200 قطعه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4963624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وزن الكرتونه كجم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4299295"/>
                  </a:ext>
                </a:extLst>
              </a:tr>
              <a:tr h="248608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19.6</a:t>
                      </a: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14163608"/>
                  </a:ext>
                </a:extLst>
              </a:tr>
              <a:tr h="22225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(</a:t>
                      </a: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</a:t>
                      </a:r>
                      <a:r>
                        <a:rPr kumimoji="0" lang="en-US" sz="900" b="0" i="0" u="none" strike="noStrike" kern="0" cap="none" spc="0" normalizeH="0" baseline="30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)</a:t>
                      </a:r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حجم الكرتونة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1325000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0.063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548827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صفحة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35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59961647"/>
              </p:ext>
            </p:extLst>
          </p:nvPr>
        </p:nvGraphicFramePr>
        <p:xfrm>
          <a:off x="3095625" y="256097"/>
          <a:ext cx="3334251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4251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القطاع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مكونات للأجهزة المنزلية-مكونات للبوتاجاز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مجموعة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مقعد بوتاجاز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عائلة المنتج                                                                             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CBxx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اسم المنتج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مقعد بوتاجاز - موديل 20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 كود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CB20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134216" y="2945184"/>
            <a:ext cx="3536476" cy="3202079"/>
            <a:chOff x="2998656" y="2895030"/>
            <a:chExt cx="3548546" cy="3300026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6216004" y="2896124"/>
              <a:ext cx="312206" cy="31220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6215062" y="4929991"/>
              <a:ext cx="332140" cy="33213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6221434" y="5885233"/>
              <a:ext cx="309821" cy="3098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998656" y="289503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3004485" y="3735965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3008393" y="4353032"/>
              <a:ext cx="282589" cy="28258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3010852" y="4949656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3010896" y="5411173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0156" y="5897690"/>
              <a:ext cx="279695" cy="2796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6210320" y="5426537"/>
              <a:ext cx="334557" cy="3041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6208680" y="4357354"/>
              <a:ext cx="334557" cy="33455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218118" y="3719129"/>
              <a:ext cx="317170" cy="315483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6E02D5FC-42F0-4724-B996-3007C3AA491B}"/>
              </a:ext>
            </a:extLst>
          </p:cNvPr>
          <p:cNvSpPr/>
          <p:nvPr/>
        </p:nvSpPr>
        <p:spPr>
          <a:xfrm>
            <a:off x="375553" y="242701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99A219DB-ECEA-42AF-8563-60E1533E4616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419571" y="347730"/>
            <a:ext cx="2414225" cy="1877731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B45C8232-8880-469B-B774-CF64DBA59D26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368543" y="6820941"/>
            <a:ext cx="6120914" cy="23410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3310967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extLst>
              <a:ext uri="{FF2B5EF4-FFF2-40B4-BE49-F238E27FC236}">
                <a16:creationId xmlns:a16="http://schemas.microsoft.com/office/drawing/2014/main" id="{AF44BB03-3718-4C62-95EA-5BC93062074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359780">
            <a:off x="4677374" y="6638254"/>
            <a:ext cx="2341067" cy="274343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959A0B3D-827C-4190-B4D7-808171719F1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95407" y="6345621"/>
            <a:ext cx="4279763" cy="3036071"/>
          </a:xfrm>
          <a:prstGeom prst="rect">
            <a:avLst/>
          </a:prstGeom>
        </p:spPr>
      </p:pic>
      <p:graphicFrame>
        <p:nvGraphicFramePr>
          <p:cNvPr id="46" name="Table 45">
            <a:extLst>
              <a:ext uri="{FF2B5EF4-FFF2-40B4-BE49-F238E27FC236}">
                <a16:creationId xmlns:a16="http://schemas.microsoft.com/office/drawing/2014/main" id="{C996B378-9CAE-4783-87E9-9B0D67D407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84296646"/>
              </p:ext>
            </p:extLst>
          </p:nvPr>
        </p:nvGraphicFramePr>
        <p:xfrm>
          <a:off x="3533109" y="2520470"/>
          <a:ext cx="3186328" cy="3644182"/>
        </p:xfrm>
        <a:graphic>
          <a:graphicData uri="http://schemas.openxmlformats.org/drawingml/2006/table">
            <a:tbl>
              <a:tblPr/>
              <a:tblGrid>
                <a:gridCol w="1391316">
                  <a:extLst>
                    <a:ext uri="{9D8B030D-6E8A-4147-A177-3AD203B41FA5}">
                      <a16:colId xmlns:a16="http://schemas.microsoft.com/office/drawing/2014/main" val="3679284601"/>
                    </a:ext>
                  </a:extLst>
                </a:gridCol>
                <a:gridCol w="1349375">
                  <a:extLst>
                    <a:ext uri="{9D8B030D-6E8A-4147-A177-3AD203B41FA5}">
                      <a16:colId xmlns:a16="http://schemas.microsoft.com/office/drawing/2014/main" val="3496772389"/>
                    </a:ext>
                  </a:extLst>
                </a:gridCol>
                <a:gridCol w="445637">
                  <a:extLst>
                    <a:ext uri="{9D8B030D-6E8A-4147-A177-3AD203B41FA5}">
                      <a16:colId xmlns:a16="http://schemas.microsoft.com/office/drawing/2014/main" val="1725910461"/>
                    </a:ext>
                  </a:extLst>
                </a:gridCol>
              </a:tblGrid>
              <a:tr h="19511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إختبارات الجوده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1058253"/>
                  </a:ext>
                </a:extLst>
              </a:tr>
              <a:tr h="795136">
                <a:tc gridSpan="2">
                  <a:txBody>
                    <a:bodyPr/>
                    <a:lstStyle/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جميع الابعاد الخاصة بالمنتجات أثناء الإنتاج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عمل اختبار رذاذ الملح لكل الأجزاء لمدة 48 ساعة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إختبار قوة الإغلاق مع عدد مرات الإغلاق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إختبار السوسته مع عدد مرات الإغلاق ودرجه الحرارة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93547832"/>
                  </a:ext>
                </a:extLst>
              </a:tr>
              <a:tr h="199684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وزن الباب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أقصي حمل 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1866788"/>
                  </a:ext>
                </a:extLst>
              </a:tr>
              <a:tr h="346416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7 - 10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28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068657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التطبيقات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3014999"/>
                  </a:ext>
                </a:extLst>
              </a:tr>
              <a:tr h="48139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60×80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60×90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0249448"/>
                  </a:ext>
                </a:extLst>
              </a:tr>
              <a:tr h="20944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ملحقات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7593164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MB10, MB11, MB12 and MB13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40558517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العمر الإفتراضي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9933002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20.000 دورة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177199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متوسط درجة الحرارة 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1263180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-30 C° +115 C°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166662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CF7C063-5445-4271-BC48-A257DBBDFD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29767396"/>
              </p:ext>
            </p:extLst>
          </p:nvPr>
        </p:nvGraphicFramePr>
        <p:xfrm>
          <a:off x="376378" y="2520470"/>
          <a:ext cx="3124200" cy="3651730"/>
        </p:xfrm>
        <a:graphic>
          <a:graphicData uri="http://schemas.openxmlformats.org/drawingml/2006/table">
            <a:tbl>
              <a:tblPr/>
              <a:tblGrid>
                <a:gridCol w="2690672">
                  <a:extLst>
                    <a:ext uri="{9D8B030D-6E8A-4147-A177-3AD203B41FA5}">
                      <a16:colId xmlns:a16="http://schemas.microsoft.com/office/drawing/2014/main" val="1457824148"/>
                    </a:ext>
                  </a:extLst>
                </a:gridCol>
                <a:gridCol w="433528">
                  <a:extLst>
                    <a:ext uri="{9D8B030D-6E8A-4147-A177-3AD203B41FA5}">
                      <a16:colId xmlns:a16="http://schemas.microsoft.com/office/drawing/2014/main" val="3923836364"/>
                    </a:ext>
                  </a:extLst>
                </a:gridCol>
              </a:tblGrid>
              <a:tr h="22908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المادة الخام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6447345"/>
                  </a:ext>
                </a:extLst>
              </a:tr>
              <a:tr h="8001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DD11  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الجسم الرئيسي: صاج مدرفل على الساخن مزيت مخلل</a:t>
                      </a:r>
                    </a:p>
                    <a:p>
                      <a:pPr algn="r" rtl="0" fontAlgn="ctr"/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DD11  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الذراع الخلفي والامامي: صاج مدرفل على الساخن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   CB3 UNI3832 :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السوسته</a:t>
                      </a:r>
                    </a:p>
                    <a:p>
                      <a:pPr algn="r" rtl="0" fontAlgn="ctr"/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   Fe CB4FF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&amp;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C35 Temp :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البرشام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4929120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اللون / التشطيب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3960408"/>
                  </a:ext>
                </a:extLst>
              </a:tr>
              <a:tr h="343858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يتم عمل طلاء كهربائى بالزينك لجميع المكونات بطبقة لا تقل سمكها  </a:t>
                      </a:r>
                    </a:p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عن 25 ميكرون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9159021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مميزات المنتج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2821659"/>
                  </a:ext>
                </a:extLst>
              </a:tr>
              <a:tr h="504123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يتم فحص المنتج كاملا والتأكد من أن كل جزء يقوم بدوره علي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أكمل وجه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البرشام و السوستة المستخدمة من شركة إيطالية متخصصة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8358185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العدد في الكرتونه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63878387"/>
                  </a:ext>
                </a:extLst>
              </a:tr>
              <a:tr h="253443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100 قطعه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4963624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وزن الكرتونه كجم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4299295"/>
                  </a:ext>
                </a:extLst>
              </a:tr>
              <a:tr h="248608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20.50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14163608"/>
                  </a:ext>
                </a:extLst>
              </a:tr>
              <a:tr h="22225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(</a:t>
                      </a: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</a:t>
                      </a:r>
                      <a:r>
                        <a:rPr kumimoji="0" lang="en-US" sz="900" b="0" i="0" u="none" strike="noStrike" kern="0" cap="none" spc="0" normalizeH="0" baseline="30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)</a:t>
                      </a:r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حجم الكرتونة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1325000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0.027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548827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صفحة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04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86208289"/>
              </p:ext>
            </p:extLst>
          </p:nvPr>
        </p:nvGraphicFramePr>
        <p:xfrm>
          <a:off x="3095625" y="256097"/>
          <a:ext cx="3334251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4251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القطاع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مكونات للأجهزة المنزلية-مكونات للبوتاجاز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مجموعة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مفصلات باب الفرن- الباب الرئيسي  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عائلة المنتج                                                                             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MHxx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اسم المنتج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r" rtl="1" fontAlgn="base"/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مفصلة باب الفرن الرئيسية – عائلة 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SP01</a:t>
                      </a: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-موديل 10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 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 كود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lvl="0" algn="r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MH</a:t>
                      </a: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10</a:t>
                      </a:r>
                      <a:endParaRPr lang="en-US" sz="10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134216" y="2945184"/>
            <a:ext cx="3536476" cy="3154450"/>
            <a:chOff x="2998656" y="2895030"/>
            <a:chExt cx="3548546" cy="3250947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6216004" y="2896124"/>
              <a:ext cx="312206" cy="31220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6215062" y="4890726"/>
              <a:ext cx="332140" cy="3321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6221434" y="5836154"/>
              <a:ext cx="309821" cy="3098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2998656" y="289503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3004485" y="367707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3008393" y="4303951"/>
              <a:ext cx="282589" cy="28259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2">
              <a:alphaModFix/>
            </a:blip>
            <a:srcRect/>
            <a:stretch/>
          </p:blipFill>
          <p:spPr>
            <a:xfrm>
              <a:off x="3010852" y="4910391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3">
              <a:alphaModFix/>
            </a:blip>
            <a:srcRect/>
            <a:stretch/>
          </p:blipFill>
          <p:spPr>
            <a:xfrm>
              <a:off x="3010896" y="5381723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BEBA8EAE-BF5A-486C-A8C5-ECC9F3942E4B}">
                  <a14:imgProps xmlns:a14="http://schemas.microsoft.com/office/drawing/2010/main">
                    <a14:imgLayer r:embed="rId15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0156" y="5848612"/>
              <a:ext cx="279695" cy="2796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6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6210320" y="5377459"/>
              <a:ext cx="334557" cy="304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7">
              <a:alphaModFix/>
            </a:blip>
            <a:srcRect/>
            <a:stretch/>
          </p:blipFill>
          <p:spPr>
            <a:xfrm>
              <a:off x="6208680" y="4308274"/>
              <a:ext cx="334557" cy="33455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>
              <a:extLst>
                <a:ext uri="{BEBA8EAE-BF5A-486C-A8C5-ECC9F3942E4B}">
                  <a14:imgProps xmlns:a14="http://schemas.microsoft.com/office/drawing/2010/main">
                    <a14:imgLayer r:embed="rId19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218118" y="3660233"/>
              <a:ext cx="317170" cy="315483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6E02D5FC-42F0-4724-B996-3007C3AA491B}"/>
              </a:ext>
            </a:extLst>
          </p:cNvPr>
          <p:cNvSpPr/>
          <p:nvPr/>
        </p:nvSpPr>
        <p:spPr>
          <a:xfrm>
            <a:off x="375553" y="223651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C8795A52-9BF7-4FE3-A93C-EB47976D4B5E}"/>
              </a:ext>
            </a:extLst>
          </p:cNvPr>
          <p:cNvSpPr txBox="1"/>
          <p:nvPr/>
        </p:nvSpPr>
        <p:spPr>
          <a:xfrm>
            <a:off x="130095" y="6523479"/>
            <a:ext cx="187675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defRPr/>
            </a:pPr>
            <a:r>
              <a:rPr kumimoji="0" 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Ø3.</a:t>
            </a: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50</a:t>
            </a:r>
            <a:r>
              <a:rPr kumimoji="0" 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mm</a:t>
            </a: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قطر السوستة </a:t>
            </a:r>
            <a:r>
              <a:rPr lang="ar-EG" sz="9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= </a:t>
            </a:r>
            <a:endParaRPr kumimoji="0" lang="ar-EG" sz="9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ar-EG" sz="9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إجمالى عدد اللفات </a:t>
            </a:r>
            <a:r>
              <a:rPr kumimoji="0" 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=</a:t>
            </a: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12 </a:t>
            </a:r>
            <a:endParaRPr kumimoji="0" lang="en-US" sz="9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D4726C76-2645-4846-91B7-67E71CD407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41079402"/>
              </p:ext>
            </p:extLst>
          </p:nvPr>
        </p:nvGraphicFramePr>
        <p:xfrm>
          <a:off x="4025849" y="6270421"/>
          <a:ext cx="1612900" cy="1171779"/>
        </p:xfrm>
        <a:graphic>
          <a:graphicData uri="http://schemas.openxmlformats.org/drawingml/2006/table">
            <a:tbl>
              <a:tblPr/>
              <a:tblGrid>
                <a:gridCol w="533400">
                  <a:extLst>
                    <a:ext uri="{9D8B030D-6E8A-4147-A177-3AD203B41FA5}">
                      <a16:colId xmlns:a16="http://schemas.microsoft.com/office/drawing/2014/main" val="2797794582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985386739"/>
                    </a:ext>
                  </a:extLst>
                </a:gridCol>
                <a:gridCol w="393700">
                  <a:extLst>
                    <a:ext uri="{9D8B030D-6E8A-4147-A177-3AD203B41FA5}">
                      <a16:colId xmlns:a16="http://schemas.microsoft.com/office/drawing/2014/main" val="270973906"/>
                    </a:ext>
                  </a:extLst>
                </a:gridCol>
                <a:gridCol w="330200">
                  <a:extLst>
                    <a:ext uri="{9D8B030D-6E8A-4147-A177-3AD203B41FA5}">
                      <a16:colId xmlns:a16="http://schemas.microsoft.com/office/drawing/2014/main" val="3093605234"/>
                    </a:ext>
                  </a:extLst>
                </a:gridCol>
              </a:tblGrid>
              <a:tr h="435179">
                <a:tc>
                  <a:txBody>
                    <a:bodyPr/>
                    <a:lstStyle/>
                    <a:p>
                      <a:pPr algn="ctr" rtl="1" fontAlgn="ctr"/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مكان التثبيت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وزن</a:t>
                      </a:r>
                      <a:b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 الباب </a:t>
                      </a:r>
                      <a:b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(كجم)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قطر</a:t>
                      </a:r>
                      <a:b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 السوستة</a:t>
                      </a:r>
                      <a:b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(مم)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موديل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1027636"/>
                  </a:ext>
                </a:extLst>
              </a:tr>
              <a:tr h="184150">
                <a:tc>
                  <a:txBody>
                    <a:bodyPr/>
                    <a:lstStyle/>
                    <a:p>
                      <a:pPr algn="ctr" rtl="0" fontAlgn="b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يمين أو شمال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7 - 10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3.5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MH10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42004007"/>
                  </a:ext>
                </a:extLst>
              </a:tr>
              <a:tr h="184150">
                <a:tc>
                  <a:txBody>
                    <a:bodyPr/>
                    <a:lstStyle/>
                    <a:p>
                      <a:pPr algn="ctr" fontAlgn="b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يمين أو شمال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7 - 10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3.5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MH29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92773861"/>
                  </a:ext>
                </a:extLst>
              </a:tr>
              <a:tr h="184150">
                <a:tc>
                  <a:txBody>
                    <a:bodyPr/>
                    <a:lstStyle/>
                    <a:p>
                      <a:pPr algn="ctr" fontAlgn="b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يمين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7 -10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+mn-cs"/>
                          <a:sym typeface="Arial"/>
                        </a:rPr>
                        <a:t>3.5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MH30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91980209"/>
                  </a:ext>
                </a:extLst>
              </a:tr>
              <a:tr h="184150">
                <a:tc>
                  <a:txBody>
                    <a:bodyPr/>
                    <a:lstStyle/>
                    <a:p>
                      <a:pPr algn="ctr" fontAlgn="b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شمال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7 -10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+mn-cs"/>
                          <a:sym typeface="Arial"/>
                        </a:rPr>
                        <a:t>3.5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MH31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73827848"/>
                  </a:ext>
                </a:extLst>
              </a:tr>
            </a:tbl>
          </a:graphicData>
        </a:graphic>
      </p:graphicFrame>
      <p:pic>
        <p:nvPicPr>
          <p:cNvPr id="7" name="Picture 6">
            <a:extLst>
              <a:ext uri="{FF2B5EF4-FFF2-40B4-BE49-F238E27FC236}">
                <a16:creationId xmlns:a16="http://schemas.microsoft.com/office/drawing/2014/main" id="{A0A51AD1-F1CB-4AFB-BFFC-F3BA1CBBF16B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449667" y="291423"/>
            <a:ext cx="2357033" cy="20052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29884130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8" name="Table 27">
            <a:extLst>
              <a:ext uri="{FF2B5EF4-FFF2-40B4-BE49-F238E27FC236}">
                <a16:creationId xmlns:a16="http://schemas.microsoft.com/office/drawing/2014/main" id="{C1E78BA2-37F1-4235-9212-630C2E980C6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11169407"/>
              </p:ext>
            </p:extLst>
          </p:nvPr>
        </p:nvGraphicFramePr>
        <p:xfrm>
          <a:off x="3531462" y="2516615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1314715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  <a:gridCol w="1453531">
                  <a:extLst>
                    <a:ext uri="{9D8B030D-6E8A-4147-A177-3AD203B41FA5}">
                      <a16:colId xmlns:a16="http://schemas.microsoft.com/office/drawing/2014/main" val="419919200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QC test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All Parts Dimension Check During Production.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48 Hr. Salt Spray Test for all components.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Weight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Dead Load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70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Application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60x80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60x90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Accessories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Life Span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 </a:t>
                      </a:r>
                      <a:endParaRPr lang="en-US" sz="9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Working temp (C°)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-30 C° + 90 C°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graphicFrame>
        <p:nvGraphicFramePr>
          <p:cNvPr id="29" name="Table 28">
            <a:extLst>
              <a:ext uri="{FF2B5EF4-FFF2-40B4-BE49-F238E27FC236}">
                <a16:creationId xmlns:a16="http://schemas.microsoft.com/office/drawing/2014/main" id="{D217515F-C488-4F54-8263-61CE9F5CA19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80179717"/>
              </p:ext>
            </p:extLst>
          </p:nvPr>
        </p:nvGraphicFramePr>
        <p:xfrm>
          <a:off x="313600" y="2516337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2768246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Material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Base Body – Plastic ABS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Thread Stud – C1008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Color / Finish 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Shiny Plastic.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Electroplating (Nickel Chrome) 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Min. Thickness 30 Microns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Key Features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100% Product Checking for Best Functionality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Durable Projection Welded Heavy Duty Metal Base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Quantity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150 Pcs.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Weight (Kg)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22.51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Volume (m</a:t>
                      </a:r>
                      <a:r>
                        <a:rPr lang="en-US" sz="900" b="0" baseline="3000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) 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0.063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dirty="0">
                <a:solidFill>
                  <a:srgbClr val="3F3F3F"/>
                </a:solidFill>
                <a:latin typeface="Calibri"/>
                <a:ea typeface="Calibri"/>
                <a:cs typeface="Calibri"/>
                <a:sym typeface="Calibri"/>
              </a:rPr>
              <a:t>Page 36</a:t>
            </a:r>
            <a:endParaRPr sz="2000" b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92627" y="2523722"/>
            <a:ext cx="3521355" cy="3585771"/>
            <a:chOff x="268802" y="2523722"/>
            <a:chExt cx="3521355" cy="3585771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496391" y="2559491"/>
              <a:ext cx="280325" cy="280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3491933" y="4927308"/>
              <a:ext cx="298224" cy="2982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3501069" y="5831309"/>
              <a:ext cx="278184" cy="27818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68802" y="2523722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84176" y="3510164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281744" y="4120767"/>
              <a:ext cx="253734" cy="2537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284177" y="4913746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276250" y="5381893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478" y="5827555"/>
              <a:ext cx="251133" cy="2511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3484210" y="5411533"/>
              <a:ext cx="300395" cy="2730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3478163" y="4130491"/>
              <a:ext cx="300395" cy="3003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86686" y="3496103"/>
              <a:ext cx="284783" cy="283268"/>
            </a:xfrm>
            <a:prstGeom prst="rect">
              <a:avLst/>
            </a:prstGeom>
          </p:spPr>
        </p:pic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CF003BB4-7408-4CD1-B4ED-9E9ABD0098DB}"/>
              </a:ext>
            </a:extLst>
          </p:cNvPr>
          <p:cNvSpPr/>
          <p:nvPr/>
        </p:nvSpPr>
        <p:spPr>
          <a:xfrm>
            <a:off x="4023360" y="320040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9C0A872F-6765-4B94-90C0-F6FF030366D3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4106487" y="477983"/>
            <a:ext cx="2398177" cy="1696271"/>
          </a:xfrm>
          <a:prstGeom prst="rect">
            <a:avLst/>
          </a:prstGeom>
        </p:spPr>
      </p:pic>
      <p:graphicFrame>
        <p:nvGraphicFramePr>
          <p:cNvPr id="27" name="Table 26">
            <a:extLst>
              <a:ext uri="{FF2B5EF4-FFF2-40B4-BE49-F238E27FC236}">
                <a16:creationId xmlns:a16="http://schemas.microsoft.com/office/drawing/2014/main" id="{6AD3129D-126F-47FA-95D3-CC587C59804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52897609"/>
              </p:ext>
            </p:extLst>
          </p:nvPr>
        </p:nvGraphicFramePr>
        <p:xfrm>
          <a:off x="320040" y="320040"/>
          <a:ext cx="3593942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93942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Sector </a:t>
                      </a: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Model Group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Components for Home Appliances - Gas Cooker Components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Model Group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Gas Cooker Base – Type 03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Family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CBxx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Item Name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Gas Cooker Base – Model 30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Item Code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lvl="0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CB30</a:t>
                      </a:r>
                      <a:endParaRPr lang="en-US" sz="10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pic>
        <p:nvPicPr>
          <p:cNvPr id="26" name="Picture 25">
            <a:extLst>
              <a:ext uri="{FF2B5EF4-FFF2-40B4-BE49-F238E27FC236}">
                <a16:creationId xmlns:a16="http://schemas.microsoft.com/office/drawing/2014/main" id="{67AF9EC3-EF1E-4752-A445-FC452F08670C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 rot="5400000">
            <a:off x="1270870" y="5767897"/>
            <a:ext cx="1960360" cy="4400054"/>
          </a:xfrm>
          <a:prstGeom prst="rect">
            <a:avLst/>
          </a:prstGeom>
        </p:spPr>
      </p:pic>
      <p:pic>
        <p:nvPicPr>
          <p:cNvPr id="31" name="Picture 30">
            <a:extLst>
              <a:ext uri="{FF2B5EF4-FFF2-40B4-BE49-F238E27FC236}">
                <a16:creationId xmlns:a16="http://schemas.microsoft.com/office/drawing/2014/main" id="{287B6917-702C-4469-904F-CD1A14FE7E59}"/>
              </a:ext>
            </a:extLst>
          </p:cNvPr>
          <p:cNvPicPr>
            <a:picLocks noChangeAspect="1"/>
          </p:cNvPicPr>
          <p:nvPr/>
        </p:nvPicPr>
        <p:blipFill>
          <a:blip r:embed="rId20">
            <a:alphaModFix/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10000" b="94800" l="3686" r="95482">
                        <a14:foregroundMark x1="6064" y1="27733" x2="7253" y2="39067"/>
                        <a14:foregroundMark x1="91201" y1="63867" x2="90844" y2="73467"/>
                        <a14:foregroundMark x1="90844" y1="73467" x2="81451" y2="86400"/>
                        <a14:foregroundMark x1="94649" y1="65733" x2="95125" y2="74533"/>
                        <a14:foregroundMark x1="95125" y1="74533" x2="87039" y2="88933"/>
                        <a14:foregroundMark x1="87039" y1="88933" x2="75624" y2="94800"/>
                        <a14:foregroundMark x1="95482" y1="68400" x2="94055" y2="72267"/>
                        <a14:foregroundMark x1="92390" y1="85200" x2="91558" y2="86133"/>
                        <a14:foregroundMark x1="3686" y1="34400" x2="4518" y2="44133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558453" y="7427626"/>
            <a:ext cx="1704963" cy="15204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7213341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6" name="Table 45">
            <a:extLst>
              <a:ext uri="{FF2B5EF4-FFF2-40B4-BE49-F238E27FC236}">
                <a16:creationId xmlns:a16="http://schemas.microsoft.com/office/drawing/2014/main" id="{C996B378-9CAE-4783-87E9-9B0D67D407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71782891"/>
              </p:ext>
            </p:extLst>
          </p:nvPr>
        </p:nvGraphicFramePr>
        <p:xfrm>
          <a:off x="3533109" y="2520470"/>
          <a:ext cx="3186328" cy="3593289"/>
        </p:xfrm>
        <a:graphic>
          <a:graphicData uri="http://schemas.openxmlformats.org/drawingml/2006/table">
            <a:tbl>
              <a:tblPr/>
              <a:tblGrid>
                <a:gridCol w="1400841">
                  <a:extLst>
                    <a:ext uri="{9D8B030D-6E8A-4147-A177-3AD203B41FA5}">
                      <a16:colId xmlns:a16="http://schemas.microsoft.com/office/drawing/2014/main" val="3679284601"/>
                    </a:ext>
                  </a:extLst>
                </a:gridCol>
                <a:gridCol w="1339850">
                  <a:extLst>
                    <a:ext uri="{9D8B030D-6E8A-4147-A177-3AD203B41FA5}">
                      <a16:colId xmlns:a16="http://schemas.microsoft.com/office/drawing/2014/main" val="3496772389"/>
                    </a:ext>
                  </a:extLst>
                </a:gridCol>
                <a:gridCol w="445637">
                  <a:extLst>
                    <a:ext uri="{9D8B030D-6E8A-4147-A177-3AD203B41FA5}">
                      <a16:colId xmlns:a16="http://schemas.microsoft.com/office/drawing/2014/main" val="1725910461"/>
                    </a:ext>
                  </a:extLst>
                </a:gridCol>
              </a:tblGrid>
              <a:tr h="19511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إختبارات الجوده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1058253"/>
                  </a:ext>
                </a:extLst>
              </a:tr>
              <a:tr h="737986">
                <a:tc gridSpan="2">
                  <a:txBody>
                    <a:bodyPr/>
                    <a:lstStyle/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جميع الابعاد الخاصة بالمنتجات أثناء الإنتاج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عمل اختبار رذاذ الملح لكل الأجزاء لمدة 48 ساعة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93547832"/>
                  </a:ext>
                </a:extLst>
              </a:tr>
              <a:tr h="199684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وزن الباب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أقصي حمل 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1866788"/>
                  </a:ext>
                </a:extLst>
              </a:tr>
              <a:tr h="419441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dirty="0">
                          <a:latin typeface="+mj-lt"/>
                          <a:cs typeface="Times New Roman" panose="02020603050405020304" pitchFamily="18" charset="0"/>
                        </a:rPr>
                        <a:t> - </a:t>
                      </a:r>
                      <a:endParaRPr lang="en-US" sz="950" dirty="0">
                        <a:latin typeface="+mj-lt"/>
                        <a:cs typeface="Times New Roman" panose="02020603050405020304" pitchFamily="18" charset="0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70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068657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التطبيقات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3014999"/>
                  </a:ext>
                </a:extLst>
              </a:tr>
              <a:tr h="414626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60×90</a:t>
                      </a:r>
                    </a:p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60×80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0249448"/>
                  </a:ext>
                </a:extLst>
              </a:tr>
              <a:tr h="20944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ملحقات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7593164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-</a:t>
                      </a:r>
                      <a:endParaRPr lang="en-US" sz="9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40558517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العمر الإفتراضي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9933002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-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177199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متوسط درجة الحرارة 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1263180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-30 C° +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90</a:t>
                      </a:r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C°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166662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CF7C063-5445-4271-BC48-A257DBBDFD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6331287"/>
              </p:ext>
            </p:extLst>
          </p:nvPr>
        </p:nvGraphicFramePr>
        <p:xfrm>
          <a:off x="376378" y="2520470"/>
          <a:ext cx="3124200" cy="3602590"/>
        </p:xfrm>
        <a:graphic>
          <a:graphicData uri="http://schemas.openxmlformats.org/drawingml/2006/table">
            <a:tbl>
              <a:tblPr/>
              <a:tblGrid>
                <a:gridCol w="2690672">
                  <a:extLst>
                    <a:ext uri="{9D8B030D-6E8A-4147-A177-3AD203B41FA5}">
                      <a16:colId xmlns:a16="http://schemas.microsoft.com/office/drawing/2014/main" val="1457824148"/>
                    </a:ext>
                  </a:extLst>
                </a:gridCol>
                <a:gridCol w="433528">
                  <a:extLst>
                    <a:ext uri="{9D8B030D-6E8A-4147-A177-3AD203B41FA5}">
                      <a16:colId xmlns:a16="http://schemas.microsoft.com/office/drawing/2014/main" val="3923836364"/>
                    </a:ext>
                  </a:extLst>
                </a:gridCol>
              </a:tblGrid>
              <a:tr h="22908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المادة الخام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6447345"/>
                  </a:ext>
                </a:extLst>
              </a:tr>
              <a:tr h="727075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dirty="0"/>
                        <a:t> </a:t>
                      </a:r>
                      <a:r>
                        <a:rPr lang="en-US" sz="900" dirty="0"/>
                        <a:t>ABS</a:t>
                      </a:r>
                      <a:r>
                        <a:rPr lang="ar-EG" sz="900" dirty="0"/>
                        <a:t> الجسم الأساسى – بلاستك </a:t>
                      </a:r>
                    </a:p>
                    <a:p>
                      <a:pPr algn="r" rtl="1" fontAlgn="ctr"/>
                      <a:r>
                        <a:rPr lang="ar-EG" sz="900" dirty="0"/>
                        <a:t>  مسمار الخيط - </a:t>
                      </a:r>
                      <a:r>
                        <a:rPr lang="en-US" sz="900" dirty="0"/>
                        <a:t>C1008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4929120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اللون / التشطيب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3960408"/>
                  </a:ext>
                </a:extLst>
              </a:tr>
              <a:tr h="280369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يتم عمل طلاء </a:t>
                      </a:r>
                      <a:r>
                        <a:rPr lang="ar-EG" sz="950" b="0" i="0" u="none" strike="noStrike" cap="none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كهربائى نيكل كروم لجميع 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المكونات بطبقة لا تقل</a:t>
                      </a:r>
                    </a:p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سمكها عن 30 ميكرون</a:t>
                      </a:r>
                    </a:p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بلاستك لامع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9159021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مميزات المنتج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2821659"/>
                  </a:ext>
                </a:extLst>
              </a:tr>
              <a:tr h="431176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يتم فحص المنتج كاملا والتأكد من أن كل جزء يقوم بدوره علي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أكمل وجه 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8358185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العدد في الكرتونه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63878387"/>
                  </a:ext>
                </a:extLst>
              </a:tr>
              <a:tr h="253443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150 قطعه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4963624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وزن الكرتونه كجم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4299295"/>
                  </a:ext>
                </a:extLst>
              </a:tr>
              <a:tr h="248608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22.51</a:t>
                      </a: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14163608"/>
                  </a:ext>
                </a:extLst>
              </a:tr>
              <a:tr h="22225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(</a:t>
                      </a: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</a:t>
                      </a:r>
                      <a:r>
                        <a:rPr kumimoji="0" lang="en-US" sz="900" b="0" i="0" u="none" strike="noStrike" kern="0" cap="none" spc="0" normalizeH="0" baseline="30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)</a:t>
                      </a:r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حجم الكرتونة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1325000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0.063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548827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صفحة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36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34261853"/>
              </p:ext>
            </p:extLst>
          </p:nvPr>
        </p:nvGraphicFramePr>
        <p:xfrm>
          <a:off x="3095625" y="256097"/>
          <a:ext cx="3334251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4251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القطاع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مكونات للأجهزة المنزلية-مكونات للبوتاجاز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مجموعة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مقعد بوتاجاز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عائلة المنتج                                                                             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CBxx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اسم المنتج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مقعد بوتاجاز - موديل 30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 كود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CB30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134216" y="2945184"/>
            <a:ext cx="3536476" cy="3097311"/>
            <a:chOff x="2998656" y="2895030"/>
            <a:chExt cx="3548546" cy="3192052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6216004" y="2896124"/>
              <a:ext cx="312206" cy="31220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6215062" y="4822012"/>
              <a:ext cx="332140" cy="33213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6221434" y="5777259"/>
              <a:ext cx="309821" cy="3098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998656" y="289503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3004485" y="3637802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3008393" y="4254868"/>
              <a:ext cx="282589" cy="28258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3010852" y="4841675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3010896" y="5303191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0156" y="5789709"/>
              <a:ext cx="279695" cy="2796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6210320" y="5318559"/>
              <a:ext cx="334557" cy="3041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6208680" y="4259191"/>
              <a:ext cx="334557" cy="33455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218118" y="3620966"/>
              <a:ext cx="317170" cy="315483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6E02D5FC-42F0-4724-B996-3007C3AA491B}"/>
              </a:ext>
            </a:extLst>
          </p:cNvPr>
          <p:cNvSpPr/>
          <p:nvPr/>
        </p:nvSpPr>
        <p:spPr>
          <a:xfrm>
            <a:off x="375553" y="242701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B21F6996-9879-47C4-84F9-AB423389B52B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420994" y="443795"/>
            <a:ext cx="2395936" cy="170093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3C4F31C8-779E-4DA3-AAF9-CE07A70C30D2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265669" y="7124234"/>
            <a:ext cx="6212362" cy="19630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9104263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2" name="Table 31">
            <a:extLst>
              <a:ext uri="{FF2B5EF4-FFF2-40B4-BE49-F238E27FC236}">
                <a16:creationId xmlns:a16="http://schemas.microsoft.com/office/drawing/2014/main" id="{203ECC5A-581D-4867-83FE-A380EB5B36D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57421154"/>
              </p:ext>
            </p:extLst>
          </p:nvPr>
        </p:nvGraphicFramePr>
        <p:xfrm>
          <a:off x="3531462" y="2517945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1314715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  <a:gridCol w="1453531">
                  <a:extLst>
                    <a:ext uri="{9D8B030D-6E8A-4147-A177-3AD203B41FA5}">
                      <a16:colId xmlns:a16="http://schemas.microsoft.com/office/drawing/2014/main" val="419919200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QC test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All Parts Dimension Check During Production.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Welding Point Quality Check 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Straightness of Grid Within 1 mm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Width and Length tolerance within 1 mm</a:t>
                      </a:r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Door Weight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Dead Load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Application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60x80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60x90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Accessories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Life Span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 </a:t>
                      </a:r>
                      <a:endParaRPr lang="en-US" sz="9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Working temp (C°)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graphicFrame>
        <p:nvGraphicFramePr>
          <p:cNvPr id="33" name="Table 32">
            <a:extLst>
              <a:ext uri="{FF2B5EF4-FFF2-40B4-BE49-F238E27FC236}">
                <a16:creationId xmlns:a16="http://schemas.microsoft.com/office/drawing/2014/main" id="{74B26A47-9ED4-458E-B56E-E8428474C5F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80204229"/>
              </p:ext>
            </p:extLst>
          </p:nvPr>
        </p:nvGraphicFramePr>
        <p:xfrm>
          <a:off x="320040" y="320040"/>
          <a:ext cx="3593942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93942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Sector </a:t>
                      </a: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Model Group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Components for Home Appliances - Gas Cooker Components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Model Group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Gas Cooker Grids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Family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CGxx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Item Name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Gas Cooker Grid – Model 02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6212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Item Code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CG02</a:t>
                      </a:r>
                      <a:endParaRPr lang="en-US" sz="10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graphicFrame>
        <p:nvGraphicFramePr>
          <p:cNvPr id="34" name="Table 33">
            <a:extLst>
              <a:ext uri="{FF2B5EF4-FFF2-40B4-BE49-F238E27FC236}">
                <a16:creationId xmlns:a16="http://schemas.microsoft.com/office/drawing/2014/main" id="{58B4B303-87D0-41B3-AB59-5403F90BD3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21014860"/>
              </p:ext>
            </p:extLst>
          </p:nvPr>
        </p:nvGraphicFramePr>
        <p:xfrm>
          <a:off x="313600" y="2516337"/>
          <a:ext cx="3183460" cy="371551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2768246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Material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Low Carbon Steel Grids suitable for Enameling 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Frame and Parts are Profile 5x10 mm</a:t>
                      </a:r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b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</a:br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Color / Finish 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solidFill>
                            <a:srgbClr val="3F3F3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Plain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Key Features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+mj-cs"/>
                        </a:rPr>
                        <a:t>Spot and Projection Welded Points assuring best welding quality.</a:t>
                      </a:r>
                    </a:p>
                    <a:p>
                      <a:pPr fontAlgn="base"/>
                      <a:endParaRPr lang="ar-EG" sz="950" dirty="0">
                        <a:latin typeface="Calibri" panose="020F0502020204030204" pitchFamily="34" charset="0"/>
                        <a:cs typeface="+mj-cs"/>
                      </a:endParaRP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+mj-cs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Quantity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 Pcs.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Weight (Kg)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22.5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Volume (m</a:t>
                      </a:r>
                      <a:r>
                        <a:rPr lang="en-US" sz="900" b="0" baseline="3000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) 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0.089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dirty="0">
                <a:solidFill>
                  <a:srgbClr val="3F3F3F"/>
                </a:solidFill>
                <a:latin typeface="Calibri"/>
                <a:ea typeface="Calibri"/>
                <a:cs typeface="Calibri"/>
                <a:sym typeface="Calibri"/>
              </a:rPr>
              <a:t>Page 37</a:t>
            </a:r>
            <a:endParaRPr sz="2000" b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92627" y="2523722"/>
            <a:ext cx="3521355" cy="3585771"/>
            <a:chOff x="268802" y="2523722"/>
            <a:chExt cx="3521355" cy="3585771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496391" y="2559491"/>
              <a:ext cx="280325" cy="280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3491933" y="4927308"/>
              <a:ext cx="298224" cy="2982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3501069" y="5831309"/>
              <a:ext cx="278184" cy="27818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68802" y="2523722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84176" y="3510164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281744" y="4120767"/>
              <a:ext cx="253734" cy="2537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284177" y="4913746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276250" y="5381893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478" y="5827555"/>
              <a:ext cx="251133" cy="2511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3484210" y="5411533"/>
              <a:ext cx="300395" cy="2730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3478163" y="4130491"/>
              <a:ext cx="300395" cy="3003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86686" y="3496103"/>
              <a:ext cx="284783" cy="283268"/>
            </a:xfrm>
            <a:prstGeom prst="rect">
              <a:avLst/>
            </a:prstGeom>
          </p:spPr>
        </p:pic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02F7EB38-5C84-4E90-8920-4F366BBDFA04}"/>
              </a:ext>
            </a:extLst>
          </p:cNvPr>
          <p:cNvPicPr>
            <a:picLocks noChangeAspect="1"/>
          </p:cNvPicPr>
          <p:nvPr/>
        </p:nvPicPr>
        <p:blipFill rotWithShape="1"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4007" b="97663" l="7907" r="94109">
                        <a14:foregroundMark x1="85426" y1="4007" x2="94109" y2="52922"/>
                        <a14:foregroundMark x1="7907" y1="87813" x2="25271" y2="97663"/>
                      </a14:backgroundRemoval>
                    </a14:imgEffect>
                  </a14:imgLayer>
                </a14:imgProps>
              </a:ext>
            </a:extLst>
          </a:blip>
          <a:srcRect l="8698" t="1408" r="462" b="2406"/>
          <a:stretch/>
        </p:blipFill>
        <p:spPr>
          <a:xfrm>
            <a:off x="4406054" y="7381036"/>
            <a:ext cx="2140333" cy="2104679"/>
          </a:xfrm>
          <a:prstGeom prst="rect">
            <a:avLst/>
          </a:prstGeom>
        </p:spPr>
      </p:pic>
      <p:sp>
        <p:nvSpPr>
          <p:cNvPr id="28" name="Rectangle 27">
            <a:extLst>
              <a:ext uri="{FF2B5EF4-FFF2-40B4-BE49-F238E27FC236}">
                <a16:creationId xmlns:a16="http://schemas.microsoft.com/office/drawing/2014/main" id="{74EDBE5A-B203-494B-B345-B0B6C27434AA}"/>
              </a:ext>
            </a:extLst>
          </p:cNvPr>
          <p:cNvSpPr/>
          <p:nvPr/>
        </p:nvSpPr>
        <p:spPr>
          <a:xfrm>
            <a:off x="4023360" y="320040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2ADCCD76-3EE3-4FF9-80B5-57BE53B1880A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4055330" y="900470"/>
            <a:ext cx="2420287" cy="973493"/>
          </a:xfrm>
          <a:prstGeom prst="rect">
            <a:avLst/>
          </a:prstGeom>
        </p:spPr>
      </p:pic>
      <p:pic>
        <p:nvPicPr>
          <p:cNvPr id="36" name="Picture 35">
            <a:extLst>
              <a:ext uri="{FF2B5EF4-FFF2-40B4-BE49-F238E27FC236}">
                <a16:creationId xmlns:a16="http://schemas.microsoft.com/office/drawing/2014/main" id="{D85DF68B-ECA5-4023-B6B1-BD4A55908809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392627" y="6681947"/>
            <a:ext cx="3899966" cy="24407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80710766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6" name="Table 45">
            <a:extLst>
              <a:ext uri="{FF2B5EF4-FFF2-40B4-BE49-F238E27FC236}">
                <a16:creationId xmlns:a16="http://schemas.microsoft.com/office/drawing/2014/main" id="{C996B378-9CAE-4783-87E9-9B0D67D407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44652345"/>
              </p:ext>
            </p:extLst>
          </p:nvPr>
        </p:nvGraphicFramePr>
        <p:xfrm>
          <a:off x="3533109" y="2520470"/>
          <a:ext cx="3186328" cy="3593289"/>
        </p:xfrm>
        <a:graphic>
          <a:graphicData uri="http://schemas.openxmlformats.org/drawingml/2006/table">
            <a:tbl>
              <a:tblPr/>
              <a:tblGrid>
                <a:gridCol w="1400841">
                  <a:extLst>
                    <a:ext uri="{9D8B030D-6E8A-4147-A177-3AD203B41FA5}">
                      <a16:colId xmlns:a16="http://schemas.microsoft.com/office/drawing/2014/main" val="3679284601"/>
                    </a:ext>
                  </a:extLst>
                </a:gridCol>
                <a:gridCol w="1339850">
                  <a:extLst>
                    <a:ext uri="{9D8B030D-6E8A-4147-A177-3AD203B41FA5}">
                      <a16:colId xmlns:a16="http://schemas.microsoft.com/office/drawing/2014/main" val="3496772389"/>
                    </a:ext>
                  </a:extLst>
                </a:gridCol>
                <a:gridCol w="445637">
                  <a:extLst>
                    <a:ext uri="{9D8B030D-6E8A-4147-A177-3AD203B41FA5}">
                      <a16:colId xmlns:a16="http://schemas.microsoft.com/office/drawing/2014/main" val="1725910461"/>
                    </a:ext>
                  </a:extLst>
                </a:gridCol>
              </a:tblGrid>
              <a:tr h="19511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إختبارات الجوده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1058253"/>
                  </a:ext>
                </a:extLst>
              </a:tr>
              <a:tr h="737986">
                <a:tc gridSpan="2">
                  <a:txBody>
                    <a:bodyPr/>
                    <a:lstStyle/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جميع الابعاد الخاصة بالمنتجات أثناء الإنتاج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عمل فحص جودة نقطة اللحام</a:t>
                      </a:r>
                    </a:p>
                    <a:p>
                      <a:pPr lvl="0"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استقامة الشبكة في حدود 1 مم</a:t>
                      </a:r>
                    </a:p>
                    <a:p>
                      <a:pPr lvl="0"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50" dirty="0"/>
                        <a:t>العرض والطول المسموح به في حدود 1 مم</a:t>
                      </a:r>
                      <a:endParaRPr lang="ar-EG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93547832"/>
                  </a:ext>
                </a:extLst>
              </a:tr>
              <a:tr h="199684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وزن الباب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أقصي حمل 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1866788"/>
                  </a:ext>
                </a:extLst>
              </a:tr>
              <a:tr h="419441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dirty="0">
                          <a:latin typeface="+mj-lt"/>
                          <a:cs typeface="Times New Roman" panose="02020603050405020304" pitchFamily="18" charset="0"/>
                        </a:rPr>
                        <a:t> - </a:t>
                      </a:r>
                      <a:endParaRPr lang="en-US" sz="950" dirty="0">
                        <a:latin typeface="+mj-lt"/>
                        <a:cs typeface="Times New Roman" panose="02020603050405020304" pitchFamily="18" charset="0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068657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التطبيقات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3014999"/>
                  </a:ext>
                </a:extLst>
              </a:tr>
              <a:tr h="414626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60×90</a:t>
                      </a:r>
                    </a:p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60×80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0249448"/>
                  </a:ext>
                </a:extLst>
              </a:tr>
              <a:tr h="20944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ملحقات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7593164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-</a:t>
                      </a:r>
                      <a:endParaRPr lang="en-US" sz="9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40558517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العمر الإفتراضي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9933002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-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177199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متوسط درجة الحرارة 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1263180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-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166662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CF7C063-5445-4271-BC48-A257DBBDFD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4410729"/>
              </p:ext>
            </p:extLst>
          </p:nvPr>
        </p:nvGraphicFramePr>
        <p:xfrm>
          <a:off x="376378" y="2520470"/>
          <a:ext cx="3124200" cy="3578783"/>
        </p:xfrm>
        <a:graphic>
          <a:graphicData uri="http://schemas.openxmlformats.org/drawingml/2006/table">
            <a:tbl>
              <a:tblPr/>
              <a:tblGrid>
                <a:gridCol w="2690672">
                  <a:extLst>
                    <a:ext uri="{9D8B030D-6E8A-4147-A177-3AD203B41FA5}">
                      <a16:colId xmlns:a16="http://schemas.microsoft.com/office/drawing/2014/main" val="1457824148"/>
                    </a:ext>
                  </a:extLst>
                </a:gridCol>
                <a:gridCol w="433528">
                  <a:extLst>
                    <a:ext uri="{9D8B030D-6E8A-4147-A177-3AD203B41FA5}">
                      <a16:colId xmlns:a16="http://schemas.microsoft.com/office/drawing/2014/main" val="3923836364"/>
                    </a:ext>
                  </a:extLst>
                </a:gridCol>
              </a:tblGrid>
              <a:tr h="22908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المادة الخام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6447345"/>
                  </a:ext>
                </a:extLst>
              </a:tr>
              <a:tr h="727075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dirty="0"/>
                        <a:t> شبكات فولاذية منخفضة الكربون مناسبة للصقل </a:t>
                      </a:r>
                    </a:p>
                    <a:p>
                      <a:pPr algn="r" rtl="1" fontAlgn="ctr"/>
                      <a:r>
                        <a:rPr lang="ar-EG" sz="900" dirty="0"/>
                        <a:t> الإطار والأجزاء ذات ملف 5</a:t>
                      </a:r>
                      <a:r>
                        <a:rPr lang="en-US" sz="900" dirty="0"/>
                        <a:t>10 x </a:t>
                      </a:r>
                      <a:r>
                        <a:rPr lang="ar-EG" sz="900" dirty="0"/>
                        <a:t>مم</a:t>
                      </a:r>
                      <a:endParaRPr lang="en-US" sz="900" dirty="0"/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4929120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اللون / التشطيب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3960408"/>
                  </a:ext>
                </a:extLst>
              </a:tr>
              <a:tr h="416883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1000" dirty="0"/>
                        <a:t>عادي</a:t>
                      </a:r>
                      <a:endParaRPr lang="ar-EG" sz="950" b="0" i="0" u="none" strike="noStrike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9159021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مميزات المنتج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2821659"/>
                  </a:ext>
                </a:extLst>
              </a:tr>
              <a:tr h="431176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1000" dirty="0"/>
                        <a:t> النقاط الملحومة الموضعية والإسقاطية تضمن أفضل جودة لحام.</a:t>
                      </a:r>
                      <a:endParaRPr lang="ar-EG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8358185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العدد في الكرتونه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63878387"/>
                  </a:ext>
                </a:extLst>
              </a:tr>
              <a:tr h="253443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20 قطعه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4963624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وزن الكرتونه كجم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4299295"/>
                  </a:ext>
                </a:extLst>
              </a:tr>
              <a:tr h="248608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22.5</a:t>
                      </a: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14163608"/>
                  </a:ext>
                </a:extLst>
              </a:tr>
              <a:tr h="22225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(</a:t>
                      </a: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</a:t>
                      </a:r>
                      <a:r>
                        <a:rPr kumimoji="0" lang="en-US" sz="900" b="0" i="0" u="none" strike="noStrike" kern="0" cap="none" spc="0" normalizeH="0" baseline="30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)</a:t>
                      </a:r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حجم الكرتونة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1325000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0.089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548827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صفحة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37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46846803"/>
              </p:ext>
            </p:extLst>
          </p:nvPr>
        </p:nvGraphicFramePr>
        <p:xfrm>
          <a:off x="3095625" y="256097"/>
          <a:ext cx="3334251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4251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القطاع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مكونات للأجهزة المنزلية-مكونات للبوتاجاز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مجموعة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حامل أوانى بوتاجاز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عائلة المنتج                                                                             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CGxx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اسم المنتج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حامل أوانى - موديل 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02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 كود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CG02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134216" y="2945184"/>
            <a:ext cx="3536476" cy="3097311"/>
            <a:chOff x="2998656" y="2895030"/>
            <a:chExt cx="3548546" cy="3192052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6216004" y="2896124"/>
              <a:ext cx="312206" cy="31220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6215062" y="4822012"/>
              <a:ext cx="332140" cy="33213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6221434" y="5777259"/>
              <a:ext cx="309821" cy="3098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998656" y="289503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3004485" y="3637802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3008393" y="4254868"/>
              <a:ext cx="282589" cy="28258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3010852" y="4841675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3010896" y="5303191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0156" y="5789709"/>
              <a:ext cx="279695" cy="2796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6210320" y="5318559"/>
              <a:ext cx="334557" cy="3041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6208680" y="4259191"/>
              <a:ext cx="334557" cy="33455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218118" y="3620966"/>
              <a:ext cx="317170" cy="315483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6E02D5FC-42F0-4724-B996-3007C3AA491B}"/>
              </a:ext>
            </a:extLst>
          </p:cNvPr>
          <p:cNvSpPr/>
          <p:nvPr/>
        </p:nvSpPr>
        <p:spPr>
          <a:xfrm>
            <a:off x="375553" y="242701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6B79B7C1-FEEE-44C5-8620-8B89A4C9D1B1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422053" y="754403"/>
            <a:ext cx="2420322" cy="969348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B6032D60-E489-40C4-B348-734E12279009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350253" y="6320504"/>
            <a:ext cx="6157494" cy="28044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29700511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9" name="Table 28">
            <a:extLst>
              <a:ext uri="{FF2B5EF4-FFF2-40B4-BE49-F238E27FC236}">
                <a16:creationId xmlns:a16="http://schemas.microsoft.com/office/drawing/2014/main" id="{5CC36A0D-81B6-4FD5-9AE6-3D8373AAD08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57421154"/>
              </p:ext>
            </p:extLst>
          </p:nvPr>
        </p:nvGraphicFramePr>
        <p:xfrm>
          <a:off x="3531462" y="2517945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1314715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  <a:gridCol w="1453531">
                  <a:extLst>
                    <a:ext uri="{9D8B030D-6E8A-4147-A177-3AD203B41FA5}">
                      <a16:colId xmlns:a16="http://schemas.microsoft.com/office/drawing/2014/main" val="419919200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QC test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All Parts Dimension Check During Production.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Welding Point Quality Check 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Straightness of Grid Within 1 mm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Width and Length tolerance within 1 mm</a:t>
                      </a:r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Door Weight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Dead Load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Application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60x80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60x90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Accessories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Life Span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 </a:t>
                      </a:r>
                      <a:endParaRPr lang="en-US" sz="9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Working temp (C°)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graphicFrame>
        <p:nvGraphicFramePr>
          <p:cNvPr id="31" name="Table 30">
            <a:extLst>
              <a:ext uri="{FF2B5EF4-FFF2-40B4-BE49-F238E27FC236}">
                <a16:creationId xmlns:a16="http://schemas.microsoft.com/office/drawing/2014/main" id="{2BF9475E-8D6B-403F-8366-C9E7CDAD7F6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32339975"/>
              </p:ext>
            </p:extLst>
          </p:nvPr>
        </p:nvGraphicFramePr>
        <p:xfrm>
          <a:off x="313600" y="2516337"/>
          <a:ext cx="3183460" cy="371551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2768246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Material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Low Carbon Steel Grids suitable for Enameling 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Frame and Parts are Profile 5x10 mm</a:t>
                      </a:r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b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</a:br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Color / Finish 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solidFill>
                            <a:srgbClr val="3F3F3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Plain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Key Features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+mj-cs"/>
                        </a:rPr>
                        <a:t>Spot and Projection Welded Points assuring best welding quality.</a:t>
                      </a:r>
                    </a:p>
                    <a:p>
                      <a:pPr fontAlgn="base"/>
                      <a:endParaRPr lang="ar-EG" sz="950" dirty="0">
                        <a:latin typeface="Calibri" panose="020F0502020204030204" pitchFamily="34" charset="0"/>
                        <a:cs typeface="+mj-cs"/>
                      </a:endParaRP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+mj-cs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Quantity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 Pcs.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Weight (Kg)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18.40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Volume (m</a:t>
                      </a:r>
                      <a:r>
                        <a:rPr lang="en-US" sz="900" b="0" baseline="3000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) 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0.075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dirty="0">
                <a:solidFill>
                  <a:srgbClr val="3F3F3F"/>
                </a:solidFill>
                <a:latin typeface="Calibri"/>
                <a:ea typeface="Calibri"/>
                <a:cs typeface="Calibri"/>
                <a:sym typeface="Calibri"/>
              </a:rPr>
              <a:t>Page 38</a:t>
            </a:r>
            <a:endParaRPr sz="2000" b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92627" y="2523722"/>
            <a:ext cx="3521355" cy="3585771"/>
            <a:chOff x="268802" y="2523722"/>
            <a:chExt cx="3521355" cy="3585771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496391" y="2559491"/>
              <a:ext cx="280325" cy="280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3491933" y="4927308"/>
              <a:ext cx="298224" cy="2982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3501069" y="5831309"/>
              <a:ext cx="278184" cy="27818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68802" y="2523722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84176" y="3510164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281744" y="4120767"/>
              <a:ext cx="253734" cy="2537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284177" y="4913746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276250" y="5381893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478" y="5827555"/>
              <a:ext cx="251133" cy="2511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3484210" y="5411533"/>
              <a:ext cx="300395" cy="2730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3478163" y="4130491"/>
              <a:ext cx="300395" cy="3003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86686" y="3496103"/>
              <a:ext cx="284783" cy="283268"/>
            </a:xfrm>
            <a:prstGeom prst="rect">
              <a:avLst/>
            </a:prstGeom>
          </p:spPr>
        </p:pic>
      </p:grpSp>
      <p:pic>
        <p:nvPicPr>
          <p:cNvPr id="9" name="Picture 8">
            <a:extLst>
              <a:ext uri="{FF2B5EF4-FFF2-40B4-BE49-F238E27FC236}">
                <a16:creationId xmlns:a16="http://schemas.microsoft.com/office/drawing/2014/main" id="{9D48751C-95B1-43E6-93BA-2268BFC403A5}"/>
              </a:ext>
            </a:extLst>
          </p:cNvPr>
          <p:cNvPicPr>
            <a:picLocks noChangeAspect="1"/>
          </p:cNvPicPr>
          <p:nvPr/>
        </p:nvPicPr>
        <p:blipFill rotWithShape="1"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1325" b="91060" l="9934" r="92384">
                        <a14:foregroundMark x1="21192" y1="86755" x2="12914" y2="88411"/>
                        <a14:foregroundMark x1="13907" y1="89404" x2="12914" y2="91060"/>
                        <a14:foregroundMark x1="78146" y1="1325" x2="85762" y2="5960"/>
                        <a14:foregroundMark x1="92384" y1="29139" x2="88742" y2="30132"/>
                      </a14:backgroundRemoval>
                    </a14:imgEffect>
                  </a14:imgLayer>
                </a14:imgProps>
              </a:ext>
            </a:extLst>
          </a:blip>
          <a:srcRect l="7176" t="4777" r="6301" b="1809"/>
          <a:stretch/>
        </p:blipFill>
        <p:spPr>
          <a:xfrm>
            <a:off x="4644416" y="7265322"/>
            <a:ext cx="1854241" cy="2001929"/>
          </a:xfrm>
          <a:prstGeom prst="rect">
            <a:avLst/>
          </a:prstGeom>
        </p:spPr>
      </p:pic>
      <p:sp>
        <p:nvSpPr>
          <p:cNvPr id="28" name="Rectangle 27">
            <a:extLst>
              <a:ext uri="{FF2B5EF4-FFF2-40B4-BE49-F238E27FC236}">
                <a16:creationId xmlns:a16="http://schemas.microsoft.com/office/drawing/2014/main" id="{1423E30E-9D48-4535-9955-28E95E80A4BA}"/>
              </a:ext>
            </a:extLst>
          </p:cNvPr>
          <p:cNvSpPr/>
          <p:nvPr/>
        </p:nvSpPr>
        <p:spPr>
          <a:xfrm>
            <a:off x="4023360" y="320040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0" name="Table 29">
            <a:extLst>
              <a:ext uri="{FF2B5EF4-FFF2-40B4-BE49-F238E27FC236}">
                <a16:creationId xmlns:a16="http://schemas.microsoft.com/office/drawing/2014/main" id="{9A5F8EB7-B2DE-4DE9-92CB-B4D809BABA0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17191581"/>
              </p:ext>
            </p:extLst>
          </p:nvPr>
        </p:nvGraphicFramePr>
        <p:xfrm>
          <a:off x="320040" y="320040"/>
          <a:ext cx="3593942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93942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Sector </a:t>
                      </a: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Model Group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Components for Home Appliances - Gas Cooker Components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Model Group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Gas Cooker Grids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Family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CGxx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66779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Item Name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Gas Cooker Grid – Model 40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6212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Item Code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CG40</a:t>
                      </a:r>
                      <a:endParaRPr lang="en-US" sz="10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pic>
        <p:nvPicPr>
          <p:cNvPr id="4" name="Picture 3">
            <a:extLst>
              <a:ext uri="{FF2B5EF4-FFF2-40B4-BE49-F238E27FC236}">
                <a16:creationId xmlns:a16="http://schemas.microsoft.com/office/drawing/2014/main" id="{0A01BF92-E2E7-44B0-B5C5-A8EE3B097695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4095778" y="820583"/>
            <a:ext cx="2368679" cy="1124208"/>
          </a:xfrm>
          <a:prstGeom prst="rect">
            <a:avLst/>
          </a:prstGeom>
        </p:spPr>
      </p:pic>
      <p:pic>
        <p:nvPicPr>
          <p:cNvPr id="33" name="Picture 32">
            <a:extLst>
              <a:ext uri="{FF2B5EF4-FFF2-40B4-BE49-F238E27FC236}">
                <a16:creationId xmlns:a16="http://schemas.microsoft.com/office/drawing/2014/main" id="{DC27D473-9CF8-4E3A-AC88-1ACC8E3FF633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488738" y="6582969"/>
            <a:ext cx="4058759" cy="29363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77350935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6" name="Table 45">
            <a:extLst>
              <a:ext uri="{FF2B5EF4-FFF2-40B4-BE49-F238E27FC236}">
                <a16:creationId xmlns:a16="http://schemas.microsoft.com/office/drawing/2014/main" id="{C996B378-9CAE-4783-87E9-9B0D67D4071A}"/>
              </a:ext>
            </a:extLst>
          </p:cNvPr>
          <p:cNvGraphicFramePr>
            <a:graphicFrameLocks noGrp="1"/>
          </p:cNvGraphicFramePr>
          <p:nvPr/>
        </p:nvGraphicFramePr>
        <p:xfrm>
          <a:off x="3533109" y="2520470"/>
          <a:ext cx="3186328" cy="3593289"/>
        </p:xfrm>
        <a:graphic>
          <a:graphicData uri="http://schemas.openxmlformats.org/drawingml/2006/table">
            <a:tbl>
              <a:tblPr/>
              <a:tblGrid>
                <a:gridCol w="1400841">
                  <a:extLst>
                    <a:ext uri="{9D8B030D-6E8A-4147-A177-3AD203B41FA5}">
                      <a16:colId xmlns:a16="http://schemas.microsoft.com/office/drawing/2014/main" val="3679284601"/>
                    </a:ext>
                  </a:extLst>
                </a:gridCol>
                <a:gridCol w="1339850">
                  <a:extLst>
                    <a:ext uri="{9D8B030D-6E8A-4147-A177-3AD203B41FA5}">
                      <a16:colId xmlns:a16="http://schemas.microsoft.com/office/drawing/2014/main" val="3496772389"/>
                    </a:ext>
                  </a:extLst>
                </a:gridCol>
                <a:gridCol w="445637">
                  <a:extLst>
                    <a:ext uri="{9D8B030D-6E8A-4147-A177-3AD203B41FA5}">
                      <a16:colId xmlns:a16="http://schemas.microsoft.com/office/drawing/2014/main" val="1725910461"/>
                    </a:ext>
                  </a:extLst>
                </a:gridCol>
              </a:tblGrid>
              <a:tr h="19511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إختبارات الجوده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1058253"/>
                  </a:ext>
                </a:extLst>
              </a:tr>
              <a:tr h="737986">
                <a:tc gridSpan="2">
                  <a:txBody>
                    <a:bodyPr/>
                    <a:lstStyle/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جميع الابعاد الخاصة بالمنتجات أثناء الإنتاج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عمل فحص جودة نقطة اللحام</a:t>
                      </a:r>
                    </a:p>
                    <a:p>
                      <a:pPr lvl="0"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استقامة الشبكة في حدود 1 مم</a:t>
                      </a:r>
                    </a:p>
                    <a:p>
                      <a:pPr lvl="0"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50" dirty="0"/>
                        <a:t>العرض والطول المسموح به في حدود 1 مم</a:t>
                      </a:r>
                      <a:endParaRPr lang="ar-EG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93547832"/>
                  </a:ext>
                </a:extLst>
              </a:tr>
              <a:tr h="199684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وزن الباب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أقصي حمل 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1866788"/>
                  </a:ext>
                </a:extLst>
              </a:tr>
              <a:tr h="419441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dirty="0">
                          <a:latin typeface="+mj-lt"/>
                          <a:cs typeface="Times New Roman" panose="02020603050405020304" pitchFamily="18" charset="0"/>
                        </a:rPr>
                        <a:t> - </a:t>
                      </a:r>
                      <a:endParaRPr lang="en-US" sz="950" dirty="0">
                        <a:latin typeface="+mj-lt"/>
                        <a:cs typeface="Times New Roman" panose="02020603050405020304" pitchFamily="18" charset="0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068657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التطبيقات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3014999"/>
                  </a:ext>
                </a:extLst>
              </a:tr>
              <a:tr h="414626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60×90</a:t>
                      </a:r>
                    </a:p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60×80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0249448"/>
                  </a:ext>
                </a:extLst>
              </a:tr>
              <a:tr h="20944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ملحقات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7593164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-</a:t>
                      </a:r>
                      <a:endParaRPr lang="en-US" sz="9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40558517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العمر الإفتراضي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9933002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-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177199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متوسط درجة الحرارة 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1263180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-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166662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CF7C063-5445-4271-BC48-A257DBBDFD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48177735"/>
              </p:ext>
            </p:extLst>
          </p:nvPr>
        </p:nvGraphicFramePr>
        <p:xfrm>
          <a:off x="376378" y="2520470"/>
          <a:ext cx="3124200" cy="3578783"/>
        </p:xfrm>
        <a:graphic>
          <a:graphicData uri="http://schemas.openxmlformats.org/drawingml/2006/table">
            <a:tbl>
              <a:tblPr/>
              <a:tblGrid>
                <a:gridCol w="2690672">
                  <a:extLst>
                    <a:ext uri="{9D8B030D-6E8A-4147-A177-3AD203B41FA5}">
                      <a16:colId xmlns:a16="http://schemas.microsoft.com/office/drawing/2014/main" val="1457824148"/>
                    </a:ext>
                  </a:extLst>
                </a:gridCol>
                <a:gridCol w="433528">
                  <a:extLst>
                    <a:ext uri="{9D8B030D-6E8A-4147-A177-3AD203B41FA5}">
                      <a16:colId xmlns:a16="http://schemas.microsoft.com/office/drawing/2014/main" val="3923836364"/>
                    </a:ext>
                  </a:extLst>
                </a:gridCol>
              </a:tblGrid>
              <a:tr h="22908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المادة الخام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6447345"/>
                  </a:ext>
                </a:extLst>
              </a:tr>
              <a:tr h="727075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dirty="0"/>
                        <a:t> شبكات فولاذية منخفضة الكربون مناسبة للصقل </a:t>
                      </a:r>
                    </a:p>
                    <a:p>
                      <a:pPr algn="r" rtl="1" fontAlgn="ctr"/>
                      <a:r>
                        <a:rPr lang="ar-EG" sz="900" dirty="0"/>
                        <a:t> الإطار والأجزاء ذات ملف 5</a:t>
                      </a:r>
                      <a:r>
                        <a:rPr lang="en-US" sz="900" dirty="0"/>
                        <a:t>10 x </a:t>
                      </a:r>
                      <a:r>
                        <a:rPr lang="ar-EG" sz="900" dirty="0"/>
                        <a:t>مم</a:t>
                      </a:r>
                      <a:endParaRPr lang="en-US" sz="900" dirty="0"/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4929120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اللون / التشطيب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3960408"/>
                  </a:ext>
                </a:extLst>
              </a:tr>
              <a:tr h="416883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1000" dirty="0"/>
                        <a:t>عادي</a:t>
                      </a:r>
                      <a:endParaRPr lang="ar-EG" sz="950" b="0" i="0" u="none" strike="noStrike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9159021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مميزات المنتج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2821659"/>
                  </a:ext>
                </a:extLst>
              </a:tr>
              <a:tr h="431176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1000" dirty="0"/>
                        <a:t> النقاط الملحومة الموضعية والإسقاطية تضمن أفضل جودة لحام.</a:t>
                      </a:r>
                      <a:endParaRPr lang="ar-EG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8358185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العدد في الكرتونه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63878387"/>
                  </a:ext>
                </a:extLst>
              </a:tr>
              <a:tr h="253443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20 قطعه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4963624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وزن الكرتونه كجم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4299295"/>
                  </a:ext>
                </a:extLst>
              </a:tr>
              <a:tr h="248608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18.40</a:t>
                      </a: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14163608"/>
                  </a:ext>
                </a:extLst>
              </a:tr>
              <a:tr h="22225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(</a:t>
                      </a: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</a:t>
                      </a:r>
                      <a:r>
                        <a:rPr kumimoji="0" lang="en-US" sz="900" b="0" i="0" u="none" strike="noStrike" kern="0" cap="none" spc="0" normalizeH="0" baseline="30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)</a:t>
                      </a:r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حجم الكرتونة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1325000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0.075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548827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صفحة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38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58951784"/>
              </p:ext>
            </p:extLst>
          </p:nvPr>
        </p:nvGraphicFramePr>
        <p:xfrm>
          <a:off x="3095625" y="256097"/>
          <a:ext cx="3334251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4251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القطاع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مكونات للأجهزة المنزلية-مكونات للبوتاجاز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مجموعة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حامل أوانى بوتاجاز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عائلة المنتج                                                                             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CGxx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اسم المنتج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حامل أوانى - موديل 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40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 كود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CG40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134216" y="2945184"/>
            <a:ext cx="3536476" cy="3097311"/>
            <a:chOff x="2998656" y="2895030"/>
            <a:chExt cx="3548546" cy="3192052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6216004" y="2896124"/>
              <a:ext cx="312206" cy="31220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6215062" y="4822012"/>
              <a:ext cx="332140" cy="33213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6221434" y="5777259"/>
              <a:ext cx="309821" cy="3098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998656" y="289503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3004485" y="3637802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3008393" y="4254868"/>
              <a:ext cx="282589" cy="28258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3010852" y="4841675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3010896" y="5303191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0156" y="5789709"/>
              <a:ext cx="279695" cy="2796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6210320" y="5318559"/>
              <a:ext cx="334557" cy="3041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6208680" y="4259191"/>
              <a:ext cx="334557" cy="33455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218118" y="3620966"/>
              <a:ext cx="317170" cy="315483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6E02D5FC-42F0-4724-B996-3007C3AA491B}"/>
              </a:ext>
            </a:extLst>
          </p:cNvPr>
          <p:cNvSpPr/>
          <p:nvPr/>
        </p:nvSpPr>
        <p:spPr>
          <a:xfrm>
            <a:off x="375553" y="242701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869E840B-57B0-4C46-BB05-9A306806BA6C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436235" y="625340"/>
            <a:ext cx="2365453" cy="112176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1B4893B3-1947-41B2-9C6E-89F2FE45FFA3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423411" y="6245986"/>
            <a:ext cx="6011177" cy="29385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12038557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9" name="Table 68">
            <a:extLst>
              <a:ext uri="{FF2B5EF4-FFF2-40B4-BE49-F238E27FC236}">
                <a16:creationId xmlns:a16="http://schemas.microsoft.com/office/drawing/2014/main" id="{97FA8353-89A1-4536-9E28-8D468DACE7A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13538140"/>
              </p:ext>
            </p:extLst>
          </p:nvPr>
        </p:nvGraphicFramePr>
        <p:xfrm>
          <a:off x="3531462" y="2517945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1314715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  <a:gridCol w="1453531">
                  <a:extLst>
                    <a:ext uri="{9D8B030D-6E8A-4147-A177-3AD203B41FA5}">
                      <a16:colId xmlns:a16="http://schemas.microsoft.com/office/drawing/2014/main" val="419919200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QC test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All Parts Dimension Check During Production.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Welding Point Quality Check 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Straightness of Grid Within 1 mm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Width and Length tolerance within 1 mm</a:t>
                      </a:r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Door Weight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Dead Load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Application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60x80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60x90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Accessories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Life Span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 </a:t>
                      </a:r>
                      <a:endParaRPr lang="en-US" sz="9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Working temp (C°)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" name="Google Shape;352;p18">
            <a:extLst>
              <a:ext uri="{FF2B5EF4-FFF2-40B4-BE49-F238E27FC236}">
                <a16:creationId xmlns:a16="http://schemas.microsoft.com/office/drawing/2014/main" id="{60BBBC67-4109-4A83-833B-C1D137E6089D}"/>
              </a:ext>
            </a:extLst>
          </p:cNvPr>
          <p:cNvSpPr/>
          <p:nvPr/>
        </p:nvSpPr>
        <p:spPr>
          <a:xfrm>
            <a:off x="649074" y="5675950"/>
            <a:ext cx="2744400" cy="21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">
                <a:solidFill>
                  <a:srgbClr val="3F3F3F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0.038 m</a:t>
            </a:r>
            <a:r>
              <a:rPr lang="en-US" sz="800" baseline="30000">
                <a:solidFill>
                  <a:srgbClr val="3F3F3F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3</a:t>
            </a:r>
            <a:endParaRPr/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dirty="0">
                <a:solidFill>
                  <a:srgbClr val="3F3F3F"/>
                </a:solidFill>
                <a:latin typeface="Calibri"/>
                <a:ea typeface="Calibri"/>
                <a:cs typeface="Calibri"/>
                <a:sym typeface="Calibri"/>
              </a:rPr>
              <a:t>Page 39</a:t>
            </a:r>
            <a:endParaRPr sz="2000" b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58590153"/>
              </p:ext>
            </p:extLst>
          </p:nvPr>
        </p:nvGraphicFramePr>
        <p:xfrm>
          <a:off x="320040" y="320040"/>
          <a:ext cx="3593942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93942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Sector </a:t>
                      </a: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Model Group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Components for Home Appliances - Gas Cooker Components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Model Group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Gas Cooker Grids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Family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CGxx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Item Name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Gas Cooker Grid – Model 50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6212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Item Code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CG50</a:t>
                      </a:r>
                      <a:endParaRPr lang="en-US" sz="10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graphicFrame>
        <p:nvGraphicFramePr>
          <p:cNvPr id="62" name="Table 61">
            <a:extLst>
              <a:ext uri="{FF2B5EF4-FFF2-40B4-BE49-F238E27FC236}">
                <a16:creationId xmlns:a16="http://schemas.microsoft.com/office/drawing/2014/main" id="{68DABE56-1BBA-42C9-88C0-E5C33C1600F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35932061"/>
              </p:ext>
            </p:extLst>
          </p:nvPr>
        </p:nvGraphicFramePr>
        <p:xfrm>
          <a:off x="313600" y="2516337"/>
          <a:ext cx="3183460" cy="371551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2768246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Material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Low Carbon Steel Grids suitable for Enameling 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Frame and Parts are Profile 5x10 mm</a:t>
                      </a:r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b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</a:br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Color / Finish 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solidFill>
                            <a:srgbClr val="3F3F3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Plain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Key Features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+mj-cs"/>
                        </a:rPr>
                        <a:t>Spot and Projection Welded Points assuring best welding quality.</a:t>
                      </a:r>
                    </a:p>
                    <a:p>
                      <a:pPr fontAlgn="base"/>
                      <a:endParaRPr lang="ar-EG" sz="950" dirty="0">
                        <a:latin typeface="Calibri" panose="020F0502020204030204" pitchFamily="34" charset="0"/>
                        <a:cs typeface="+mj-cs"/>
                      </a:endParaRP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+mj-cs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Quantity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 Pcs.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Weight (Kg)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19.40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Volume (m</a:t>
                      </a:r>
                      <a:r>
                        <a:rPr lang="en-US" sz="900" b="0" baseline="3000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) 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0.077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92627" y="2523722"/>
            <a:ext cx="3521355" cy="3585771"/>
            <a:chOff x="268802" y="2523722"/>
            <a:chExt cx="3521355" cy="3585771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496391" y="2559491"/>
              <a:ext cx="280325" cy="280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3491933" y="4927308"/>
              <a:ext cx="298224" cy="2982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3501069" y="5831309"/>
              <a:ext cx="278184" cy="27818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68802" y="2523722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84176" y="3510164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281744" y="4120767"/>
              <a:ext cx="253734" cy="2537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284177" y="4913746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276250" y="5381893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478" y="5827555"/>
              <a:ext cx="251133" cy="2511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3484210" y="5411533"/>
              <a:ext cx="300395" cy="2730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3478163" y="4130491"/>
              <a:ext cx="300395" cy="3003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86686" y="3496103"/>
              <a:ext cx="284783" cy="283268"/>
            </a:xfrm>
            <a:prstGeom prst="rect">
              <a:avLst/>
            </a:prstGeom>
          </p:spPr>
        </p:pic>
      </p:grpSp>
      <p:sp>
        <p:nvSpPr>
          <p:cNvPr id="28" name="Rectangle 27">
            <a:extLst>
              <a:ext uri="{FF2B5EF4-FFF2-40B4-BE49-F238E27FC236}">
                <a16:creationId xmlns:a16="http://schemas.microsoft.com/office/drawing/2014/main" id="{0C601683-C482-4154-BB4C-C0EECAB1D299}"/>
              </a:ext>
            </a:extLst>
          </p:cNvPr>
          <p:cNvSpPr/>
          <p:nvPr/>
        </p:nvSpPr>
        <p:spPr>
          <a:xfrm>
            <a:off x="4023360" y="320040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9" name="Picture 28">
            <a:extLst>
              <a:ext uri="{FF2B5EF4-FFF2-40B4-BE49-F238E27FC236}">
                <a16:creationId xmlns:a16="http://schemas.microsoft.com/office/drawing/2014/main" id="{304866F1-3714-484F-886F-E7517EF3ED70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311643" y="6406204"/>
            <a:ext cx="3921929" cy="2716507"/>
          </a:xfrm>
          <a:prstGeom prst="rect">
            <a:avLst/>
          </a:prstGeom>
        </p:spPr>
      </p:pic>
      <p:pic>
        <p:nvPicPr>
          <p:cNvPr id="30" name="Picture 29">
            <a:extLst>
              <a:ext uri="{FF2B5EF4-FFF2-40B4-BE49-F238E27FC236}">
                <a16:creationId xmlns:a16="http://schemas.microsoft.com/office/drawing/2014/main" id="{F9DC6619-61A9-4536-89B5-E38FB1CC2081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3188" b="94966" l="5872" r="96147">
                        <a14:foregroundMark x1="18716" y1="74329" x2="7890" y2="74161"/>
                        <a14:foregroundMark x1="7890" y1="74161" x2="5872" y2="73154"/>
                        <a14:foregroundMark x1="10459" y1="94631" x2="15963" y2="95302"/>
                        <a14:foregroundMark x1="84587" y1="5705" x2="94312" y2="2852"/>
                        <a14:foregroundMark x1="94312" y1="2852" x2="98165" y2="15101"/>
                        <a14:foregroundMark x1="98165" y1="15101" x2="96147" y2="51342"/>
                        <a14:foregroundMark x1="96147" y1="51342" x2="91376" y2="54698"/>
                        <a14:foregroundMark x1="81651" y1="7718" x2="90642" y2="3188"/>
                        <a14:foregroundMark x1="90642" y1="3188" x2="95413" y2="5705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486208" y="7289636"/>
            <a:ext cx="1922905" cy="2102846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F75F482E-8323-469B-B2B5-D500383B9514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4073238" y="764677"/>
            <a:ext cx="2385753" cy="10943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30572111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6" name="Table 45">
            <a:extLst>
              <a:ext uri="{FF2B5EF4-FFF2-40B4-BE49-F238E27FC236}">
                <a16:creationId xmlns:a16="http://schemas.microsoft.com/office/drawing/2014/main" id="{C996B378-9CAE-4783-87E9-9B0D67D4071A}"/>
              </a:ext>
            </a:extLst>
          </p:cNvPr>
          <p:cNvGraphicFramePr>
            <a:graphicFrameLocks noGrp="1"/>
          </p:cNvGraphicFramePr>
          <p:nvPr/>
        </p:nvGraphicFramePr>
        <p:xfrm>
          <a:off x="3533109" y="2520470"/>
          <a:ext cx="3186328" cy="3593289"/>
        </p:xfrm>
        <a:graphic>
          <a:graphicData uri="http://schemas.openxmlformats.org/drawingml/2006/table">
            <a:tbl>
              <a:tblPr/>
              <a:tblGrid>
                <a:gridCol w="1400841">
                  <a:extLst>
                    <a:ext uri="{9D8B030D-6E8A-4147-A177-3AD203B41FA5}">
                      <a16:colId xmlns:a16="http://schemas.microsoft.com/office/drawing/2014/main" val="3679284601"/>
                    </a:ext>
                  </a:extLst>
                </a:gridCol>
                <a:gridCol w="1339850">
                  <a:extLst>
                    <a:ext uri="{9D8B030D-6E8A-4147-A177-3AD203B41FA5}">
                      <a16:colId xmlns:a16="http://schemas.microsoft.com/office/drawing/2014/main" val="3496772389"/>
                    </a:ext>
                  </a:extLst>
                </a:gridCol>
                <a:gridCol w="445637">
                  <a:extLst>
                    <a:ext uri="{9D8B030D-6E8A-4147-A177-3AD203B41FA5}">
                      <a16:colId xmlns:a16="http://schemas.microsoft.com/office/drawing/2014/main" val="1725910461"/>
                    </a:ext>
                  </a:extLst>
                </a:gridCol>
              </a:tblGrid>
              <a:tr h="19511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إختبارات الجوده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1058253"/>
                  </a:ext>
                </a:extLst>
              </a:tr>
              <a:tr h="737986">
                <a:tc gridSpan="2">
                  <a:txBody>
                    <a:bodyPr/>
                    <a:lstStyle/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جميع الابعاد الخاصة بالمنتجات أثناء الإنتاج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عمل فحص جودة نقطة اللحام</a:t>
                      </a:r>
                    </a:p>
                    <a:p>
                      <a:pPr lvl="0"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استقامة الشبكة في حدود 1 مم</a:t>
                      </a:r>
                    </a:p>
                    <a:p>
                      <a:pPr lvl="0"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50" dirty="0"/>
                        <a:t>العرض والطول المسموح به في حدود 1 مم</a:t>
                      </a:r>
                      <a:endParaRPr lang="ar-EG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93547832"/>
                  </a:ext>
                </a:extLst>
              </a:tr>
              <a:tr h="199684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وزن الباب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أقصي حمل 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1866788"/>
                  </a:ext>
                </a:extLst>
              </a:tr>
              <a:tr h="419441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dirty="0">
                          <a:latin typeface="+mj-lt"/>
                          <a:cs typeface="Times New Roman" panose="02020603050405020304" pitchFamily="18" charset="0"/>
                        </a:rPr>
                        <a:t> - </a:t>
                      </a:r>
                      <a:endParaRPr lang="en-US" sz="950" dirty="0">
                        <a:latin typeface="+mj-lt"/>
                        <a:cs typeface="Times New Roman" panose="02020603050405020304" pitchFamily="18" charset="0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068657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التطبيقات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3014999"/>
                  </a:ext>
                </a:extLst>
              </a:tr>
              <a:tr h="414626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60×90</a:t>
                      </a:r>
                    </a:p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60×80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0249448"/>
                  </a:ext>
                </a:extLst>
              </a:tr>
              <a:tr h="20944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ملحقات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7593164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-</a:t>
                      </a:r>
                      <a:endParaRPr lang="en-US" sz="9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40558517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العمر الإفتراضي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9933002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-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177199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متوسط درجة الحرارة 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1263180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-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166662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CF7C063-5445-4271-BC48-A257DBBDFD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86164147"/>
              </p:ext>
            </p:extLst>
          </p:nvPr>
        </p:nvGraphicFramePr>
        <p:xfrm>
          <a:off x="376378" y="2520470"/>
          <a:ext cx="3124200" cy="3578783"/>
        </p:xfrm>
        <a:graphic>
          <a:graphicData uri="http://schemas.openxmlformats.org/drawingml/2006/table">
            <a:tbl>
              <a:tblPr/>
              <a:tblGrid>
                <a:gridCol w="2690672">
                  <a:extLst>
                    <a:ext uri="{9D8B030D-6E8A-4147-A177-3AD203B41FA5}">
                      <a16:colId xmlns:a16="http://schemas.microsoft.com/office/drawing/2014/main" val="1457824148"/>
                    </a:ext>
                  </a:extLst>
                </a:gridCol>
                <a:gridCol w="433528">
                  <a:extLst>
                    <a:ext uri="{9D8B030D-6E8A-4147-A177-3AD203B41FA5}">
                      <a16:colId xmlns:a16="http://schemas.microsoft.com/office/drawing/2014/main" val="3923836364"/>
                    </a:ext>
                  </a:extLst>
                </a:gridCol>
              </a:tblGrid>
              <a:tr h="22908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المادة الخام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6447345"/>
                  </a:ext>
                </a:extLst>
              </a:tr>
              <a:tr h="727075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dirty="0"/>
                        <a:t> شبكات فولاذية منخفضة الكربون مناسبة للصقل </a:t>
                      </a:r>
                    </a:p>
                    <a:p>
                      <a:pPr algn="r" rtl="1" fontAlgn="ctr"/>
                      <a:r>
                        <a:rPr lang="ar-EG" sz="900" dirty="0"/>
                        <a:t> الإطار والأجزاء ذات ملف 5</a:t>
                      </a:r>
                      <a:r>
                        <a:rPr lang="en-US" sz="900" dirty="0"/>
                        <a:t>10 x </a:t>
                      </a:r>
                      <a:r>
                        <a:rPr lang="ar-EG" sz="900" dirty="0"/>
                        <a:t>مم</a:t>
                      </a:r>
                      <a:endParaRPr lang="en-US" sz="900" dirty="0"/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4929120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اللون / التشطيب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3960408"/>
                  </a:ext>
                </a:extLst>
              </a:tr>
              <a:tr h="416883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1000" dirty="0"/>
                        <a:t>عادي</a:t>
                      </a:r>
                      <a:endParaRPr lang="ar-EG" sz="950" b="0" i="0" u="none" strike="noStrike" cap="none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9159021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مميزات المنتج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2821659"/>
                  </a:ext>
                </a:extLst>
              </a:tr>
              <a:tr h="431176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1000" dirty="0"/>
                        <a:t> النقاط الملحومة الموضعية والإسقاطية تضمن أفضل جودة لحام.</a:t>
                      </a:r>
                      <a:endParaRPr lang="ar-EG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8358185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العدد في الكرتونه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63878387"/>
                  </a:ext>
                </a:extLst>
              </a:tr>
              <a:tr h="253443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20 قطعه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4963624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وزن الكرتونه كجم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4299295"/>
                  </a:ext>
                </a:extLst>
              </a:tr>
              <a:tr h="248608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19.40 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14163608"/>
                  </a:ext>
                </a:extLst>
              </a:tr>
              <a:tr h="22225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(</a:t>
                      </a: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</a:t>
                      </a:r>
                      <a:r>
                        <a:rPr kumimoji="0" lang="en-US" sz="900" b="0" i="0" u="none" strike="noStrike" kern="0" cap="none" spc="0" normalizeH="0" baseline="30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)</a:t>
                      </a:r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حجم الكرتونة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1325000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0.077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548827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صفحة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39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16170934"/>
              </p:ext>
            </p:extLst>
          </p:nvPr>
        </p:nvGraphicFramePr>
        <p:xfrm>
          <a:off x="3095625" y="256097"/>
          <a:ext cx="3334251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4251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القطاع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مكونات للأجهزة المنزلية-مكونات للبوتاجاز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مجموعة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حامل أوانى بوتاجاز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عائلة المنتج                                                                             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CGxx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اسم المنتج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حامل أوانى - موديل 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50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 كود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CG50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134216" y="2945184"/>
            <a:ext cx="3536476" cy="3097311"/>
            <a:chOff x="2998656" y="2895030"/>
            <a:chExt cx="3548546" cy="3192052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6216004" y="2896124"/>
              <a:ext cx="312206" cy="31220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6215062" y="4822012"/>
              <a:ext cx="332140" cy="33213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6221434" y="5777259"/>
              <a:ext cx="309821" cy="3098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998656" y="289503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3004485" y="3637802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3008393" y="4254868"/>
              <a:ext cx="282589" cy="28258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3010852" y="4841675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3010896" y="5303191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0156" y="5789709"/>
              <a:ext cx="279695" cy="2796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6210320" y="5318559"/>
              <a:ext cx="334557" cy="3041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6208680" y="4259191"/>
              <a:ext cx="334557" cy="33455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218118" y="3620966"/>
              <a:ext cx="317170" cy="315483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6E02D5FC-42F0-4724-B996-3007C3AA491B}"/>
              </a:ext>
            </a:extLst>
          </p:cNvPr>
          <p:cNvSpPr/>
          <p:nvPr/>
        </p:nvSpPr>
        <p:spPr>
          <a:xfrm>
            <a:off x="375553" y="242701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869E840B-57B0-4C46-BB05-9A306806BA6C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436235" y="625340"/>
            <a:ext cx="2365453" cy="112176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1B4893B3-1947-41B2-9C6E-89F2FE45FFA3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423411" y="6245986"/>
            <a:ext cx="6011177" cy="29385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9726020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9" name="Table 28">
            <a:extLst>
              <a:ext uri="{FF2B5EF4-FFF2-40B4-BE49-F238E27FC236}">
                <a16:creationId xmlns:a16="http://schemas.microsoft.com/office/drawing/2014/main" id="{ABCD0B51-B43D-4048-96B8-AF54C738C17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67179962"/>
              </p:ext>
            </p:extLst>
          </p:nvPr>
        </p:nvGraphicFramePr>
        <p:xfrm>
          <a:off x="3531462" y="2517945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1314715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  <a:gridCol w="1453531">
                  <a:extLst>
                    <a:ext uri="{9D8B030D-6E8A-4147-A177-3AD203B41FA5}">
                      <a16:colId xmlns:a16="http://schemas.microsoft.com/office/drawing/2014/main" val="419919200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QC test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All Parts Dimension Check During Production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48 Hr. Salt Spray Test for all components</a:t>
                      </a:r>
                    </a:p>
                    <a:p>
                      <a:pPr fontAlgn="base"/>
                      <a:endParaRPr lang="en-US" sz="950" dirty="0">
                        <a:solidFill>
                          <a:srgbClr val="3F3F3F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  <a:sym typeface="Times New Roman"/>
                      </a:endParaRPr>
                    </a:p>
                    <a:p>
                      <a:pPr fontAlgn="base"/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Door Weight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Dead Load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Application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60x60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60x80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60x90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Accessories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Life Span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 </a:t>
                      </a:r>
                      <a:endParaRPr lang="en-US" sz="9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Working temp (C°)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-30 C° +110 C°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graphicFrame>
        <p:nvGraphicFramePr>
          <p:cNvPr id="30" name="Table 29">
            <a:extLst>
              <a:ext uri="{FF2B5EF4-FFF2-40B4-BE49-F238E27FC236}">
                <a16:creationId xmlns:a16="http://schemas.microsoft.com/office/drawing/2014/main" id="{2022B146-5F9A-4F50-B915-A813CD989A7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36153393"/>
              </p:ext>
            </p:extLst>
          </p:nvPr>
        </p:nvGraphicFramePr>
        <p:xfrm>
          <a:off x="313600" y="2516337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2768246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Material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Zinc Alloy (</a:t>
                      </a:r>
                      <a:r>
                        <a:rPr lang="en-US" sz="95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Zamac</a:t>
                      </a: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5)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Color / Finish 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solidFill>
                            <a:srgbClr val="3F3F3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Sand Blast</a:t>
                      </a:r>
                    </a:p>
                    <a:p>
                      <a:pPr fontAlgn="base"/>
                      <a:endParaRPr lang="en-US" sz="950" dirty="0">
                        <a:solidFill>
                          <a:srgbClr val="3F3F3F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  <a:sym typeface="Times New Roman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Key Features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100% Product Checking for Best Functionality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Sand Blasting for best finishing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Quantity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500 Pcs.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Weight (Kg)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3.75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Volume (m</a:t>
                      </a:r>
                      <a:r>
                        <a:rPr lang="en-US" sz="900" b="0" baseline="3000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) 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0.027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graphicFrame>
        <p:nvGraphicFramePr>
          <p:cNvPr id="31" name="Table 30">
            <a:extLst>
              <a:ext uri="{FF2B5EF4-FFF2-40B4-BE49-F238E27FC236}">
                <a16:creationId xmlns:a16="http://schemas.microsoft.com/office/drawing/2014/main" id="{3CA7D4A5-D104-4C62-84D3-627C5B4B6B6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73733588"/>
              </p:ext>
            </p:extLst>
          </p:nvPr>
        </p:nvGraphicFramePr>
        <p:xfrm>
          <a:off x="320040" y="320040"/>
          <a:ext cx="3593942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93942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Sector </a:t>
                      </a: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Model Group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Components for Home Appliances - Gas Cooker Components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Model Group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Gas Cooker Tube Fitting – Inlet Gas fitting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Family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Uaxx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Item Name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Gas Cooker Inlet Gas </a:t>
                      </a: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Lacore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– Model 01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Item Code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UA01</a:t>
                      </a:r>
                      <a:endParaRPr lang="en-US" sz="10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dirty="0">
                <a:solidFill>
                  <a:srgbClr val="3F3F3F"/>
                </a:solidFill>
                <a:latin typeface="Calibri"/>
                <a:ea typeface="Calibri"/>
                <a:cs typeface="Calibri"/>
                <a:sym typeface="Calibri"/>
              </a:rPr>
              <a:t>Page 40</a:t>
            </a:r>
            <a:endParaRPr sz="2000" b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92627" y="2523722"/>
            <a:ext cx="3521355" cy="3585771"/>
            <a:chOff x="268802" y="2523722"/>
            <a:chExt cx="3521355" cy="3585771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496391" y="2559491"/>
              <a:ext cx="280325" cy="280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3491933" y="4927308"/>
              <a:ext cx="298224" cy="2982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3501069" y="5831309"/>
              <a:ext cx="278184" cy="27818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68802" y="2523722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84176" y="3510164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281744" y="4120767"/>
              <a:ext cx="253734" cy="2537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284177" y="4913746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276250" y="5381893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478" y="5827555"/>
              <a:ext cx="251133" cy="2511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3484210" y="5411533"/>
              <a:ext cx="300395" cy="2730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3478163" y="4130491"/>
              <a:ext cx="300395" cy="3003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86686" y="3496103"/>
              <a:ext cx="284783" cy="283268"/>
            </a:xfrm>
            <a:prstGeom prst="rect">
              <a:avLst/>
            </a:prstGeom>
          </p:spPr>
        </p:pic>
      </p:grpSp>
      <p:sp>
        <p:nvSpPr>
          <p:cNvPr id="28" name="Rectangle 27">
            <a:extLst>
              <a:ext uri="{FF2B5EF4-FFF2-40B4-BE49-F238E27FC236}">
                <a16:creationId xmlns:a16="http://schemas.microsoft.com/office/drawing/2014/main" id="{0E215897-A16C-4EA6-A113-F11FAAB788F6}"/>
              </a:ext>
            </a:extLst>
          </p:cNvPr>
          <p:cNvSpPr/>
          <p:nvPr/>
        </p:nvSpPr>
        <p:spPr>
          <a:xfrm>
            <a:off x="4023360" y="320040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B2194404-090E-495B-A48C-BB237B73A7FA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rightnessContrast bright="8000" contrast="3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463814" y="382458"/>
            <a:ext cx="1680047" cy="1987803"/>
          </a:xfrm>
          <a:prstGeom prst="rect">
            <a:avLst/>
          </a:prstGeom>
        </p:spPr>
      </p:pic>
      <p:pic>
        <p:nvPicPr>
          <p:cNvPr id="26" name="Picture 25">
            <a:extLst>
              <a:ext uri="{FF2B5EF4-FFF2-40B4-BE49-F238E27FC236}">
                <a16:creationId xmlns:a16="http://schemas.microsoft.com/office/drawing/2014/main" id="{736D9BA3-BF18-409A-A576-B050FF6EBD20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 rot="5400000">
            <a:off x="1741454" y="5720324"/>
            <a:ext cx="1620153" cy="3794855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CAE90B3E-26A5-4BEE-8E78-6D7F84F26359}"/>
              </a:ext>
            </a:extLst>
          </p:cNvPr>
          <p:cNvPicPr>
            <a:picLocks noChangeAspect="1"/>
          </p:cNvPicPr>
          <p:nvPr/>
        </p:nvPicPr>
        <p:blipFill>
          <a:blip r:embed="rId21"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ackgroundRemoval t="3515" b="93322" l="5585" r="91622">
                        <a14:foregroundMark x1="34973" y1="7557" x2="18883" y2="24956"/>
                        <a14:foregroundMark x1="18883" y1="24956" x2="14628" y2="33216"/>
                        <a14:foregroundMark x1="14628" y1="33216" x2="8511" y2="61863"/>
                        <a14:foregroundMark x1="8511" y1="61863" x2="9574" y2="65554"/>
                        <a14:foregroundMark x1="29787" y1="5800" x2="31782" y2="3515"/>
                        <a14:foregroundMark x1="5851" y1="44464" x2="7314" y2="52724"/>
                        <a14:foregroundMark x1="80718" y1="89455" x2="80319" y2="93497"/>
                        <a14:foregroundMark x1="91622" y1="73989" x2="86303" y2="83831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676931" y="7776550"/>
            <a:ext cx="1952686" cy="14774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65810011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6" name="Table 45">
            <a:extLst>
              <a:ext uri="{FF2B5EF4-FFF2-40B4-BE49-F238E27FC236}">
                <a16:creationId xmlns:a16="http://schemas.microsoft.com/office/drawing/2014/main" id="{C996B378-9CAE-4783-87E9-9B0D67D407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16278562"/>
              </p:ext>
            </p:extLst>
          </p:nvPr>
        </p:nvGraphicFramePr>
        <p:xfrm>
          <a:off x="3533109" y="2520470"/>
          <a:ext cx="3186328" cy="3713062"/>
        </p:xfrm>
        <a:graphic>
          <a:graphicData uri="http://schemas.openxmlformats.org/drawingml/2006/table">
            <a:tbl>
              <a:tblPr/>
              <a:tblGrid>
                <a:gridCol w="1400841">
                  <a:extLst>
                    <a:ext uri="{9D8B030D-6E8A-4147-A177-3AD203B41FA5}">
                      <a16:colId xmlns:a16="http://schemas.microsoft.com/office/drawing/2014/main" val="3679284601"/>
                    </a:ext>
                  </a:extLst>
                </a:gridCol>
                <a:gridCol w="1339850">
                  <a:extLst>
                    <a:ext uri="{9D8B030D-6E8A-4147-A177-3AD203B41FA5}">
                      <a16:colId xmlns:a16="http://schemas.microsoft.com/office/drawing/2014/main" val="3496772389"/>
                    </a:ext>
                  </a:extLst>
                </a:gridCol>
                <a:gridCol w="445637">
                  <a:extLst>
                    <a:ext uri="{9D8B030D-6E8A-4147-A177-3AD203B41FA5}">
                      <a16:colId xmlns:a16="http://schemas.microsoft.com/office/drawing/2014/main" val="1725910461"/>
                    </a:ext>
                  </a:extLst>
                </a:gridCol>
              </a:tblGrid>
              <a:tr h="19511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إختبارات الجوده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1058253"/>
                  </a:ext>
                </a:extLst>
              </a:tr>
              <a:tr h="737986">
                <a:tc gridSpan="2">
                  <a:txBody>
                    <a:bodyPr/>
                    <a:lstStyle/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جميع الابعاد الخاصة بالمنتجات أثناء الإنتاج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عمل اختبار رذاذ الملح لكل الأجزاء لمدة 48 ساعة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93547832"/>
                  </a:ext>
                </a:extLst>
              </a:tr>
              <a:tr h="199684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وزن الباب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أقصي حمل 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1866788"/>
                  </a:ext>
                </a:extLst>
              </a:tr>
              <a:tr h="428966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dirty="0">
                          <a:latin typeface="+mj-lt"/>
                          <a:cs typeface="Times New Roman" panose="02020603050405020304" pitchFamily="18" charset="0"/>
                        </a:rPr>
                        <a:t> - </a:t>
                      </a:r>
                      <a:endParaRPr lang="en-US" sz="950" dirty="0">
                        <a:latin typeface="+mj-lt"/>
                        <a:cs typeface="Times New Roman" panose="02020603050405020304" pitchFamily="18" charset="0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068657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التطبيقات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3014999"/>
                  </a:ext>
                </a:extLst>
              </a:tr>
              <a:tr h="414626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60×90</a:t>
                      </a:r>
                    </a:p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60×80</a:t>
                      </a:r>
                    </a:p>
                    <a:p>
                      <a:pPr marL="0" marR="0" lvl="0" indent="0" algn="r" defTabSz="914400" rtl="1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60×60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0249448"/>
                  </a:ext>
                </a:extLst>
              </a:tr>
              <a:tr h="20944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ملحقات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7593164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-</a:t>
                      </a:r>
                      <a:endParaRPr lang="en-US" sz="9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40558517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العمر الإفتراضي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9933002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-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177199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متوسط درجة الحرارة 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1263180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-30 C° +110 C°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166662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CF7C063-5445-4271-BC48-A257DBBDFD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00833094"/>
              </p:ext>
            </p:extLst>
          </p:nvPr>
        </p:nvGraphicFramePr>
        <p:xfrm>
          <a:off x="376378" y="2520470"/>
          <a:ext cx="3124200" cy="3693083"/>
        </p:xfrm>
        <a:graphic>
          <a:graphicData uri="http://schemas.openxmlformats.org/drawingml/2006/table">
            <a:tbl>
              <a:tblPr/>
              <a:tblGrid>
                <a:gridCol w="2690672">
                  <a:extLst>
                    <a:ext uri="{9D8B030D-6E8A-4147-A177-3AD203B41FA5}">
                      <a16:colId xmlns:a16="http://schemas.microsoft.com/office/drawing/2014/main" val="1457824148"/>
                    </a:ext>
                  </a:extLst>
                </a:gridCol>
                <a:gridCol w="433528">
                  <a:extLst>
                    <a:ext uri="{9D8B030D-6E8A-4147-A177-3AD203B41FA5}">
                      <a16:colId xmlns:a16="http://schemas.microsoft.com/office/drawing/2014/main" val="3923836364"/>
                    </a:ext>
                  </a:extLst>
                </a:gridCol>
              </a:tblGrid>
              <a:tr h="22908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المادة الخام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6447345"/>
                  </a:ext>
                </a:extLst>
              </a:tr>
              <a:tr h="727075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dirty="0"/>
                        <a:t> سبائك الزنك (زاماك 5)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4929120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اللون / التشطيب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3960408"/>
                  </a:ext>
                </a:extLst>
              </a:tr>
              <a:tr h="426408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رملى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9159021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مميزات المنتج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2821659"/>
                  </a:ext>
                </a:extLst>
              </a:tr>
              <a:tr h="535951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يتم فحص المنتج كاملا للحصول على أفضل وظيفة بنسبة 100%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ar-EG" sz="1000" dirty="0"/>
                        <a:t>نسف رملي لأفضل تشطيب</a:t>
                      </a:r>
                      <a:endParaRPr lang="ar-EG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8358185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العدد في الكرتونه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63878387"/>
                  </a:ext>
                </a:extLst>
              </a:tr>
              <a:tr h="253443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500 قطعه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4963624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وزن الكرتونه كجم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4299295"/>
                  </a:ext>
                </a:extLst>
              </a:tr>
              <a:tr h="248608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3.75</a:t>
                      </a: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14163608"/>
                  </a:ext>
                </a:extLst>
              </a:tr>
              <a:tr h="22225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(</a:t>
                      </a: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</a:t>
                      </a:r>
                      <a:r>
                        <a:rPr kumimoji="0" lang="en-US" sz="900" b="0" i="0" u="none" strike="noStrike" kern="0" cap="none" spc="0" normalizeH="0" baseline="30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)</a:t>
                      </a:r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حجم الكرتونة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1325000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0.027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548827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صفحة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40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33440104"/>
              </p:ext>
            </p:extLst>
          </p:nvPr>
        </p:nvGraphicFramePr>
        <p:xfrm>
          <a:off x="3095625" y="256097"/>
          <a:ext cx="3334251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4251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القطاع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مكونات للأجهزة المنزلية-مكونات للبوتاجاز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مجموعة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/>
                        <a:t>أنبوب المناسب</a:t>
                      </a: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للبوتاجاز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عائلة المنتج                                                                             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Uaxx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اسم المنتج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/>
                        <a:t>مدخل الغاز</a:t>
                      </a: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للبوتاجاز - موديل 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01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 كود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UA01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134216" y="2945184"/>
            <a:ext cx="3536476" cy="3097311"/>
            <a:chOff x="2998656" y="2895030"/>
            <a:chExt cx="3548546" cy="3192052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6216004" y="2896124"/>
              <a:ext cx="312206" cy="31220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6215062" y="4822012"/>
              <a:ext cx="332140" cy="33213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6221434" y="5777259"/>
              <a:ext cx="309821" cy="3098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998656" y="289503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3004485" y="3637802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3008393" y="4254868"/>
              <a:ext cx="282589" cy="28258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3010852" y="4841675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3010896" y="5303191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0156" y="5789709"/>
              <a:ext cx="279695" cy="2796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6210320" y="5318559"/>
              <a:ext cx="334557" cy="3041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6208680" y="4259191"/>
              <a:ext cx="334557" cy="33455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218118" y="3620966"/>
              <a:ext cx="317170" cy="315483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6E02D5FC-42F0-4724-B996-3007C3AA491B}"/>
              </a:ext>
            </a:extLst>
          </p:cNvPr>
          <p:cNvSpPr/>
          <p:nvPr/>
        </p:nvSpPr>
        <p:spPr>
          <a:xfrm>
            <a:off x="375553" y="242701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C3DA4DFC-C120-47BF-9A9D-1BA98E7A595A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777641" y="300527"/>
            <a:ext cx="1682642" cy="1987468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4B3375B5-B2A5-4A74-9403-E6A4DEC01C3C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438653" y="6626246"/>
            <a:ext cx="5980694" cy="24447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722873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1" name="Table 30">
            <a:extLst>
              <a:ext uri="{FF2B5EF4-FFF2-40B4-BE49-F238E27FC236}">
                <a16:creationId xmlns:a16="http://schemas.microsoft.com/office/drawing/2014/main" id="{32F3028A-DB9F-42B4-9947-8CC3F90CC8D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94387365"/>
              </p:ext>
            </p:extLst>
          </p:nvPr>
        </p:nvGraphicFramePr>
        <p:xfrm>
          <a:off x="3531462" y="2516615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1314715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  <a:gridCol w="1453531">
                  <a:extLst>
                    <a:ext uri="{9D8B030D-6E8A-4147-A177-3AD203B41FA5}">
                      <a16:colId xmlns:a16="http://schemas.microsoft.com/office/drawing/2014/main" val="419919200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QC test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All Parts Dimension Check During Production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48 Hr. Salt Spray Test for all components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Closing Force VS Working Cycles.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Spring Stiffness VS Working Cycles &amp; Temperature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Door Weight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Dead Load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8 - 13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32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Application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60x80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60x90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Accessories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MB10, MB11, MB12 and MB13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Life Span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 </a:t>
                      </a:r>
                      <a:endParaRPr lang="en-US" sz="9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20,000 Working Cycle.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Working temp (C°)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-30 C° +130 C°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graphicFrame>
        <p:nvGraphicFramePr>
          <p:cNvPr id="32" name="Table 31">
            <a:extLst>
              <a:ext uri="{FF2B5EF4-FFF2-40B4-BE49-F238E27FC236}">
                <a16:creationId xmlns:a16="http://schemas.microsoft.com/office/drawing/2014/main" id="{DD18D8D6-BDB7-4B62-A53E-7AFC51015F8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86792955"/>
              </p:ext>
            </p:extLst>
          </p:nvPr>
        </p:nvGraphicFramePr>
        <p:xfrm>
          <a:off x="313600" y="2516337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2768246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Material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Main Body Hot Rolled Steel – DD11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Rear and Front Arm Hot Rolled Steel – DD11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Spring C98 UNI 3832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Rivets Fe CB4FF &amp; C35 Temp.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Color / Finish 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Electroplating White or Yellow Galvanization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Min. Thickness 25 Microns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+mn-ea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Calibri"/>
                          <a:sym typeface="Calibri"/>
                        </a:rPr>
                        <a:t>Key Features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100% Product Checking for Best Functionality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Springs Imported from Specialized Italian Supplier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Rivets Imported from Specialized Italian Supplier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9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Quantity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100 Pcs.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Weight (Kg)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21.06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Package Volume (m</a:t>
                      </a:r>
                      <a:r>
                        <a:rPr lang="en-US" sz="900" b="0" baseline="3000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) 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0.027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dirty="0">
                <a:solidFill>
                  <a:srgbClr val="3F3F3F"/>
                </a:solidFill>
                <a:latin typeface="Calibri"/>
                <a:ea typeface="Calibri"/>
                <a:cs typeface="Calibri"/>
                <a:sym typeface="Calibri"/>
              </a:rPr>
              <a:t>Page 05</a:t>
            </a:r>
            <a:endParaRPr sz="2000" b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3584298"/>
              </p:ext>
            </p:extLst>
          </p:nvPr>
        </p:nvGraphicFramePr>
        <p:xfrm>
          <a:off x="320040" y="320040"/>
          <a:ext cx="3768542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68542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Sector </a:t>
                      </a: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Model Group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Components for Home Appliances - Gas Cooker Components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Model Group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Oven Hinges – Main Door - Single Point of Rotation Type 01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Family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MHxx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Item Name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Gas Cooker Main Door Hinge – SP01 Family – Model 50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Item Code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lvl="0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MH50</a:t>
                      </a:r>
                      <a:endParaRPr lang="en-US" sz="10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92627" y="2523722"/>
            <a:ext cx="3521355" cy="3585771"/>
            <a:chOff x="268802" y="2523722"/>
            <a:chExt cx="3521355" cy="3585771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496391" y="2559491"/>
              <a:ext cx="280325" cy="280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3491933" y="4927308"/>
              <a:ext cx="298224" cy="2982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3501069" y="5831309"/>
              <a:ext cx="278184" cy="27818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68802" y="2523722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84176" y="3510164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281744" y="4120767"/>
              <a:ext cx="253734" cy="2537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284177" y="4913746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276250" y="5381893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478" y="5827555"/>
              <a:ext cx="251133" cy="2511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3484210" y="5411533"/>
              <a:ext cx="300395" cy="2730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3478163" y="4130491"/>
              <a:ext cx="300395" cy="3003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86686" y="3496103"/>
              <a:ext cx="284783" cy="283268"/>
            </a:xfrm>
            <a:prstGeom prst="rect">
              <a:avLst/>
            </a:prstGeom>
          </p:spPr>
        </p:pic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3F2EAA05-18D6-4876-A233-25A65233FBFE}"/>
              </a:ext>
            </a:extLst>
          </p:cNvPr>
          <p:cNvPicPr>
            <a:picLocks noChangeAspect="1"/>
          </p:cNvPicPr>
          <p:nvPr/>
        </p:nvPicPr>
        <p:blipFill rotWithShape="1">
          <a:blip r:embed="rId18"/>
          <a:srcRect l="21375" t="23033" r="14949" b="22815"/>
          <a:stretch/>
        </p:blipFill>
        <p:spPr>
          <a:xfrm>
            <a:off x="4022078" y="320039"/>
            <a:ext cx="2486818" cy="2114883"/>
          </a:xfrm>
          <a:prstGeom prst="rect">
            <a:avLst/>
          </a:prstGeom>
        </p:spPr>
      </p:pic>
      <p:sp>
        <p:nvSpPr>
          <p:cNvPr id="30" name="Rectangle 29">
            <a:extLst>
              <a:ext uri="{FF2B5EF4-FFF2-40B4-BE49-F238E27FC236}">
                <a16:creationId xmlns:a16="http://schemas.microsoft.com/office/drawing/2014/main" id="{596798A0-AE27-4DAA-B498-C3481A2D1426}"/>
              </a:ext>
            </a:extLst>
          </p:cNvPr>
          <p:cNvSpPr/>
          <p:nvPr/>
        </p:nvSpPr>
        <p:spPr>
          <a:xfrm>
            <a:off x="4023360" y="320040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7F5614E8-2413-4066-BAD7-A0E6E36C78B1}"/>
              </a:ext>
            </a:extLst>
          </p:cNvPr>
          <p:cNvPicPr>
            <a:picLocks noChangeAspect="1"/>
          </p:cNvPicPr>
          <p:nvPr/>
        </p:nvPicPr>
        <p:blipFill rotWithShape="1">
          <a:blip r:embed="rId19"/>
          <a:srcRect r="1822"/>
          <a:stretch/>
        </p:blipFill>
        <p:spPr>
          <a:xfrm>
            <a:off x="38735" y="6416636"/>
            <a:ext cx="4428334" cy="3125537"/>
          </a:xfrm>
          <a:prstGeom prst="rect">
            <a:avLst/>
          </a:prstGeom>
        </p:spPr>
      </p:pic>
      <p:pic>
        <p:nvPicPr>
          <p:cNvPr id="34" name="Picture 33">
            <a:extLst>
              <a:ext uri="{FF2B5EF4-FFF2-40B4-BE49-F238E27FC236}">
                <a16:creationId xmlns:a16="http://schemas.microsoft.com/office/drawing/2014/main" id="{52E2924F-EE6F-440D-94BD-32A95CF250B2}"/>
              </a:ext>
            </a:extLst>
          </p:cNvPr>
          <p:cNvPicPr>
            <a:picLocks noChangeAspect="1"/>
          </p:cNvPicPr>
          <p:nvPr/>
        </p:nvPicPr>
        <p:blipFill rotWithShape="1"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7314" b="97226" l="7550" r="89728">
                        <a14:foregroundMark x1="7797" y1="47667" x2="8416" y2="54981"/>
                        <a14:foregroundMark x1="65594" y1="93064" x2="78342" y2="90164"/>
                        <a14:foregroundMark x1="54950" y1="8827" x2="52847" y2="7440"/>
                        <a14:foregroundMark x1="71411" y1="97226" x2="69802" y2="96974"/>
                      </a14:backgroundRemoval>
                    </a14:imgEffect>
                  </a14:imgLayer>
                </a14:imgProps>
              </a:ext>
            </a:extLst>
          </a:blip>
          <a:srcRect t="2839" r="16895"/>
          <a:stretch/>
        </p:blipFill>
        <p:spPr>
          <a:xfrm>
            <a:off x="4379999" y="6798974"/>
            <a:ext cx="2390715" cy="2743200"/>
          </a:xfrm>
          <a:prstGeom prst="rect">
            <a:avLst/>
          </a:prstGeom>
        </p:spPr>
      </p:pic>
      <p:sp>
        <p:nvSpPr>
          <p:cNvPr id="35" name="TextBox 34">
            <a:extLst>
              <a:ext uri="{FF2B5EF4-FFF2-40B4-BE49-F238E27FC236}">
                <a16:creationId xmlns:a16="http://schemas.microsoft.com/office/drawing/2014/main" id="{85EFC4B7-F70E-492A-924F-012CFB1418CD}"/>
              </a:ext>
            </a:extLst>
          </p:cNvPr>
          <p:cNvSpPr txBox="1"/>
          <p:nvPr/>
        </p:nvSpPr>
        <p:spPr>
          <a:xfrm>
            <a:off x="201431" y="6577619"/>
            <a:ext cx="187675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Spring Wire Diameter=Ø3.6 mm</a:t>
            </a:r>
          </a:p>
          <a:p>
            <a:r>
              <a:rPr lang="en-US" sz="9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Total Number of Coils=12</a:t>
            </a:r>
          </a:p>
        </p:txBody>
      </p:sp>
      <p:pic>
        <p:nvPicPr>
          <p:cNvPr id="37" name="Picture 36">
            <a:extLst>
              <a:ext uri="{FF2B5EF4-FFF2-40B4-BE49-F238E27FC236}">
                <a16:creationId xmlns:a16="http://schemas.microsoft.com/office/drawing/2014/main" id="{A00FFEF4-78BE-4ECF-8A4C-10F8A8B9A3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3982" y="6306200"/>
            <a:ext cx="1760705" cy="10465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111264801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9" name="Table 28">
            <a:extLst>
              <a:ext uri="{FF2B5EF4-FFF2-40B4-BE49-F238E27FC236}">
                <a16:creationId xmlns:a16="http://schemas.microsoft.com/office/drawing/2014/main" id="{EC02123A-8559-4F30-87B0-DBB6F729842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3107285"/>
              </p:ext>
            </p:extLst>
          </p:nvPr>
        </p:nvGraphicFramePr>
        <p:xfrm>
          <a:off x="3531462" y="2517945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1314715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  <a:gridCol w="1453531">
                  <a:extLst>
                    <a:ext uri="{9D8B030D-6E8A-4147-A177-3AD203B41FA5}">
                      <a16:colId xmlns:a16="http://schemas.microsoft.com/office/drawing/2014/main" val="419919200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QC test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All Parts Dimension Check During Production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48 Hr. Salt Spray Test for all components</a:t>
                      </a:r>
                    </a:p>
                    <a:p>
                      <a:pPr fontAlgn="base"/>
                      <a:endParaRPr lang="en-US" sz="950" dirty="0">
                        <a:solidFill>
                          <a:srgbClr val="3F3F3F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  <a:sym typeface="Times New Roman"/>
                      </a:endParaRPr>
                    </a:p>
                    <a:p>
                      <a:pPr fontAlgn="base"/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Door Weight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Dead Load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Application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60x60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60x80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Conventional Gas Cooker 60x90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Accessories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Life Span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 </a:t>
                      </a:r>
                      <a:endParaRPr lang="en-US" sz="9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Working temp (C°)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-30 C° +110 C°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graphicFrame>
        <p:nvGraphicFramePr>
          <p:cNvPr id="30" name="Table 29">
            <a:extLst>
              <a:ext uri="{FF2B5EF4-FFF2-40B4-BE49-F238E27FC236}">
                <a16:creationId xmlns:a16="http://schemas.microsoft.com/office/drawing/2014/main" id="{A89F8476-D642-4B1E-BB3D-4D8F0784977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64099350"/>
              </p:ext>
            </p:extLst>
          </p:nvPr>
        </p:nvGraphicFramePr>
        <p:xfrm>
          <a:off x="313600" y="2516337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2768246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Material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Zinc Alloy (</a:t>
                      </a:r>
                      <a:r>
                        <a:rPr lang="en-US" sz="95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Zamac</a:t>
                      </a: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5)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Color / Finish 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solidFill>
                            <a:srgbClr val="3F3F3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Sand Blast</a:t>
                      </a:r>
                    </a:p>
                    <a:p>
                      <a:pPr fontAlgn="base"/>
                      <a:endParaRPr lang="en-US" sz="950" dirty="0">
                        <a:solidFill>
                          <a:srgbClr val="3F3F3F"/>
                        </a:solidFill>
                        <a:latin typeface="Times New Roman" panose="02020603050405020304" pitchFamily="18" charset="0"/>
                        <a:ea typeface="Times New Roman"/>
                        <a:cs typeface="Times New Roman" panose="02020603050405020304" pitchFamily="18" charset="0"/>
                        <a:sym typeface="Times New Roman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Key Features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100% Product Checking for Best Functionality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Sand Blasting for best finishing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  <a:sym typeface="Arial"/>
                        </a:rPr>
                        <a:t> 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Quantity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350 Pcs.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Weight (Kg)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7.65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Volume (m</a:t>
                      </a:r>
                      <a:r>
                        <a:rPr lang="en-US" sz="900" b="0" baseline="3000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) 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0.027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graphicFrame>
        <p:nvGraphicFramePr>
          <p:cNvPr id="31" name="Table 30">
            <a:extLst>
              <a:ext uri="{FF2B5EF4-FFF2-40B4-BE49-F238E27FC236}">
                <a16:creationId xmlns:a16="http://schemas.microsoft.com/office/drawing/2014/main" id="{C7EE2144-FCC6-48D4-9AE4-8F0FF398509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40496218"/>
              </p:ext>
            </p:extLst>
          </p:nvPr>
        </p:nvGraphicFramePr>
        <p:xfrm>
          <a:off x="320040" y="320040"/>
          <a:ext cx="3593942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93942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Sector </a:t>
                      </a: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Model Group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Components for Home Appliances - Gas Cooker Components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Model Group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Gas Cooker Tube Fitting – Inlet Gas Elbow 90 deg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Family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UAxx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Item Name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Gas Cooker Inlet Gas Elbow 90 deg – Model 02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Item Code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UA02</a:t>
                      </a:r>
                      <a:endParaRPr lang="en-US" sz="10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dirty="0">
                <a:solidFill>
                  <a:srgbClr val="3F3F3F"/>
                </a:solidFill>
                <a:latin typeface="Calibri"/>
                <a:ea typeface="Calibri"/>
                <a:cs typeface="Calibri"/>
                <a:sym typeface="Calibri"/>
              </a:rPr>
              <a:t>Page 41</a:t>
            </a:r>
            <a:endParaRPr sz="2000" b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92627" y="2523722"/>
            <a:ext cx="3521355" cy="3585771"/>
            <a:chOff x="268802" y="2523722"/>
            <a:chExt cx="3521355" cy="3585771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496391" y="2559491"/>
              <a:ext cx="280325" cy="280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3491933" y="4927308"/>
              <a:ext cx="298224" cy="2982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3501069" y="5831309"/>
              <a:ext cx="278184" cy="27818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68802" y="2523722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84176" y="3510164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281744" y="4120767"/>
              <a:ext cx="253734" cy="2537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284177" y="4913746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276250" y="5381893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478" y="5827555"/>
              <a:ext cx="251133" cy="2511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3484210" y="5411533"/>
              <a:ext cx="300395" cy="2730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3478163" y="4130491"/>
              <a:ext cx="300395" cy="3003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86686" y="3496103"/>
              <a:ext cx="284783" cy="283268"/>
            </a:xfrm>
            <a:prstGeom prst="rect">
              <a:avLst/>
            </a:prstGeom>
          </p:spPr>
        </p:pic>
      </p:grpSp>
      <p:sp>
        <p:nvSpPr>
          <p:cNvPr id="28" name="Rectangle 27">
            <a:extLst>
              <a:ext uri="{FF2B5EF4-FFF2-40B4-BE49-F238E27FC236}">
                <a16:creationId xmlns:a16="http://schemas.microsoft.com/office/drawing/2014/main" id="{0E215897-A16C-4EA6-A113-F11FAAB788F6}"/>
              </a:ext>
            </a:extLst>
          </p:cNvPr>
          <p:cNvSpPr/>
          <p:nvPr/>
        </p:nvSpPr>
        <p:spPr>
          <a:xfrm>
            <a:off x="4023360" y="320040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6FDBCDEF-9492-42D8-A8EC-C2974459D431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rightnessContrast bright="14000" contrast="11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43096" y="396503"/>
            <a:ext cx="2442060" cy="1798057"/>
          </a:xfrm>
          <a:prstGeom prst="rect">
            <a:avLst/>
          </a:prstGeom>
        </p:spPr>
      </p:pic>
      <p:pic>
        <p:nvPicPr>
          <p:cNvPr id="26" name="Picture 25">
            <a:extLst>
              <a:ext uri="{FF2B5EF4-FFF2-40B4-BE49-F238E27FC236}">
                <a16:creationId xmlns:a16="http://schemas.microsoft.com/office/drawing/2014/main" id="{8E4B31D6-41B4-465F-8319-96FCCE0A0440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993198" y="6469406"/>
            <a:ext cx="1824264" cy="2835301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7EEC2DD7-65DC-49B5-9D28-FFADFA77E71A}"/>
              </a:ext>
            </a:extLst>
          </p:cNvPr>
          <p:cNvPicPr>
            <a:picLocks noChangeAspect="1"/>
          </p:cNvPicPr>
          <p:nvPr/>
        </p:nvPicPr>
        <p:blipFill>
          <a:blip r:embed="rId21"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ackgroundRemoval t="3339" b="92654" l="5230" r="89699">
                        <a14:foregroundMark x1="21712" y1="8180" x2="26149" y2="7679"/>
                        <a14:foregroundMark x1="23455" y1="34224" x2="20444" y2="43573"/>
                        <a14:foregroundMark x1="20444" y1="43573" x2="20919" y2="59766"/>
                        <a14:foregroundMark x1="68621" y1="73456" x2="68463" y2="92988"/>
                        <a14:foregroundMark x1="7765" y1="37563" x2="5230" y2="47412"/>
                        <a14:foregroundMark x1="59588" y1="6845" x2="60222" y2="333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333178" y="7045020"/>
            <a:ext cx="1718328" cy="16311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87457654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6" name="Table 45">
            <a:extLst>
              <a:ext uri="{FF2B5EF4-FFF2-40B4-BE49-F238E27FC236}">
                <a16:creationId xmlns:a16="http://schemas.microsoft.com/office/drawing/2014/main" id="{C996B378-9CAE-4783-87E9-9B0D67D4071A}"/>
              </a:ext>
            </a:extLst>
          </p:cNvPr>
          <p:cNvGraphicFramePr>
            <a:graphicFrameLocks noGrp="1"/>
          </p:cNvGraphicFramePr>
          <p:nvPr/>
        </p:nvGraphicFramePr>
        <p:xfrm>
          <a:off x="3533109" y="2520470"/>
          <a:ext cx="3186328" cy="3713062"/>
        </p:xfrm>
        <a:graphic>
          <a:graphicData uri="http://schemas.openxmlformats.org/drawingml/2006/table">
            <a:tbl>
              <a:tblPr/>
              <a:tblGrid>
                <a:gridCol w="1400841">
                  <a:extLst>
                    <a:ext uri="{9D8B030D-6E8A-4147-A177-3AD203B41FA5}">
                      <a16:colId xmlns:a16="http://schemas.microsoft.com/office/drawing/2014/main" val="3679284601"/>
                    </a:ext>
                  </a:extLst>
                </a:gridCol>
                <a:gridCol w="1339850">
                  <a:extLst>
                    <a:ext uri="{9D8B030D-6E8A-4147-A177-3AD203B41FA5}">
                      <a16:colId xmlns:a16="http://schemas.microsoft.com/office/drawing/2014/main" val="3496772389"/>
                    </a:ext>
                  </a:extLst>
                </a:gridCol>
                <a:gridCol w="445637">
                  <a:extLst>
                    <a:ext uri="{9D8B030D-6E8A-4147-A177-3AD203B41FA5}">
                      <a16:colId xmlns:a16="http://schemas.microsoft.com/office/drawing/2014/main" val="1725910461"/>
                    </a:ext>
                  </a:extLst>
                </a:gridCol>
              </a:tblGrid>
              <a:tr h="19511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إختبارات الجوده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1058253"/>
                  </a:ext>
                </a:extLst>
              </a:tr>
              <a:tr h="737986">
                <a:tc gridSpan="2">
                  <a:txBody>
                    <a:bodyPr/>
                    <a:lstStyle/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جميع الابعاد الخاصة بالمنتجات أثناء الإنتاج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عمل اختبار رذاذ الملح لكل الأجزاء لمدة 48 ساعة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93547832"/>
                  </a:ext>
                </a:extLst>
              </a:tr>
              <a:tr h="199684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وزن الباب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أقصي حمل 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1866788"/>
                  </a:ext>
                </a:extLst>
              </a:tr>
              <a:tr h="428966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dirty="0">
                          <a:latin typeface="+mj-lt"/>
                          <a:cs typeface="Times New Roman" panose="02020603050405020304" pitchFamily="18" charset="0"/>
                        </a:rPr>
                        <a:t> - </a:t>
                      </a:r>
                      <a:endParaRPr lang="en-US" sz="950" dirty="0">
                        <a:latin typeface="+mj-lt"/>
                        <a:cs typeface="Times New Roman" panose="02020603050405020304" pitchFamily="18" charset="0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068657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التطبيقات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3014999"/>
                  </a:ext>
                </a:extLst>
              </a:tr>
              <a:tr h="414626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60×90</a:t>
                      </a:r>
                    </a:p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60×80</a:t>
                      </a:r>
                    </a:p>
                    <a:p>
                      <a:pPr marL="0" marR="0" lvl="0" indent="0" algn="r" defTabSz="914400" rtl="1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60×60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0249448"/>
                  </a:ext>
                </a:extLst>
              </a:tr>
              <a:tr h="20944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ملحقات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7593164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-</a:t>
                      </a:r>
                      <a:endParaRPr lang="en-US" sz="9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40558517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العمر الإفتراضي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9933002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-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177199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متوسط درجة الحرارة 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1263180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-30 C° +110 C°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166662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CF7C063-5445-4271-BC48-A257DBBDFD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76556423"/>
              </p:ext>
            </p:extLst>
          </p:nvPr>
        </p:nvGraphicFramePr>
        <p:xfrm>
          <a:off x="376378" y="2520470"/>
          <a:ext cx="3124200" cy="3693083"/>
        </p:xfrm>
        <a:graphic>
          <a:graphicData uri="http://schemas.openxmlformats.org/drawingml/2006/table">
            <a:tbl>
              <a:tblPr/>
              <a:tblGrid>
                <a:gridCol w="2690672">
                  <a:extLst>
                    <a:ext uri="{9D8B030D-6E8A-4147-A177-3AD203B41FA5}">
                      <a16:colId xmlns:a16="http://schemas.microsoft.com/office/drawing/2014/main" val="1457824148"/>
                    </a:ext>
                  </a:extLst>
                </a:gridCol>
                <a:gridCol w="433528">
                  <a:extLst>
                    <a:ext uri="{9D8B030D-6E8A-4147-A177-3AD203B41FA5}">
                      <a16:colId xmlns:a16="http://schemas.microsoft.com/office/drawing/2014/main" val="3923836364"/>
                    </a:ext>
                  </a:extLst>
                </a:gridCol>
              </a:tblGrid>
              <a:tr h="22908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المادة الخام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6447345"/>
                  </a:ext>
                </a:extLst>
              </a:tr>
              <a:tr h="727075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dirty="0"/>
                        <a:t> سبائك الزنك (زاماك 5)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4929120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اللون / التشطيب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3960408"/>
                  </a:ext>
                </a:extLst>
              </a:tr>
              <a:tr h="426408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رملى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9159021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مميزات المنتج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2821659"/>
                  </a:ext>
                </a:extLst>
              </a:tr>
              <a:tr h="535951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يتم فحص المنتج كاملا للحصول على أفضل وظيفة بنسبة 100%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ar-EG" sz="1000" dirty="0"/>
                        <a:t>نسف رملي لأفضل تشطيب</a:t>
                      </a:r>
                      <a:endParaRPr lang="ar-EG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8358185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العدد في الكرتونه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63878387"/>
                  </a:ext>
                </a:extLst>
              </a:tr>
              <a:tr h="253443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350 قطعه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4963624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وزن الكرتونه كجم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4299295"/>
                  </a:ext>
                </a:extLst>
              </a:tr>
              <a:tr h="248608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7.65</a:t>
                      </a: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14163608"/>
                  </a:ext>
                </a:extLst>
              </a:tr>
              <a:tr h="22225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(</a:t>
                      </a: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</a:t>
                      </a:r>
                      <a:r>
                        <a:rPr kumimoji="0" lang="en-US" sz="900" b="0" i="0" u="none" strike="noStrike" kern="0" cap="none" spc="0" normalizeH="0" baseline="30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)</a:t>
                      </a:r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حجم الكرتونة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1325000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0.027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548827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صفحة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41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77195225"/>
              </p:ext>
            </p:extLst>
          </p:nvPr>
        </p:nvGraphicFramePr>
        <p:xfrm>
          <a:off x="3095625" y="256097"/>
          <a:ext cx="3334251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4251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القطاع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مكونات للأجهزة المنزلية-مكونات للبوتاجاز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مجموعة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/>
                        <a:t>أنبوب مناسب</a:t>
                      </a: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للبوتاجاز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عائلة المنتج                                                                             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UAxx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اسم المنتج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كوع </a:t>
                      </a:r>
                      <a:r>
                        <a:rPr lang="ar-EG" sz="1000" dirty="0"/>
                        <a:t>مدخل الغاز</a:t>
                      </a: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للبوتاجاز 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90</a:t>
                      </a: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درجة - موديل 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02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 كود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UA02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134216" y="2945184"/>
            <a:ext cx="3536476" cy="3097311"/>
            <a:chOff x="2998656" y="2895030"/>
            <a:chExt cx="3548546" cy="3192052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6216004" y="2896124"/>
              <a:ext cx="312206" cy="31220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6215062" y="4822012"/>
              <a:ext cx="332140" cy="33213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6221434" y="5777259"/>
              <a:ext cx="309821" cy="3098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998656" y="289503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3004485" y="3637802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3008393" y="4254868"/>
              <a:ext cx="282589" cy="28258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3010852" y="4841675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3010896" y="5303191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0156" y="5789709"/>
              <a:ext cx="279695" cy="2796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6210320" y="5318559"/>
              <a:ext cx="334557" cy="3041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6208680" y="4259191"/>
              <a:ext cx="334557" cy="33455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218118" y="3620966"/>
              <a:ext cx="317170" cy="315483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6E02D5FC-42F0-4724-B996-3007C3AA491B}"/>
              </a:ext>
            </a:extLst>
          </p:cNvPr>
          <p:cNvSpPr/>
          <p:nvPr/>
        </p:nvSpPr>
        <p:spPr>
          <a:xfrm>
            <a:off x="375553" y="242701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E4993038-0ED3-4CCD-9B8A-3FE580F924ED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398613" y="395006"/>
            <a:ext cx="2444708" cy="1798476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1497D7D1-4C27-4687-889F-040A4AC1DD75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898940" y="6507357"/>
            <a:ext cx="5060119" cy="28348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88945659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9" name="Table 68">
            <a:extLst>
              <a:ext uri="{FF2B5EF4-FFF2-40B4-BE49-F238E27FC236}">
                <a16:creationId xmlns:a16="http://schemas.microsoft.com/office/drawing/2014/main" id="{97FA8353-89A1-4536-9E28-8D468DACE7A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56095407"/>
              </p:ext>
            </p:extLst>
          </p:nvPr>
        </p:nvGraphicFramePr>
        <p:xfrm>
          <a:off x="3531462" y="2517945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1314715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  <a:gridCol w="1453531">
                  <a:extLst>
                    <a:ext uri="{9D8B030D-6E8A-4147-A177-3AD203B41FA5}">
                      <a16:colId xmlns:a16="http://schemas.microsoft.com/office/drawing/2014/main" val="419919200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QC test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All Dimensions are continuously checked across all running operation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100% Diameter Check With 0.001 mm Micrometer.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Concentricity and Roundness Check With 0.001 mm.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Surface Roughness Measurement.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Door Weight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Dead Load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Application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Automatic Washing Machine Drum Shaft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UP to 5 kg. and 800 RPM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Accessories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Life Span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 </a:t>
                      </a:r>
                      <a:endParaRPr lang="en-US" sz="9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50,000 Working Hours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Working temp (C°)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-30 C° +110 C°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" name="Google Shape;352;p18">
            <a:extLst>
              <a:ext uri="{FF2B5EF4-FFF2-40B4-BE49-F238E27FC236}">
                <a16:creationId xmlns:a16="http://schemas.microsoft.com/office/drawing/2014/main" id="{60BBBC67-4109-4A83-833B-C1D137E6089D}"/>
              </a:ext>
            </a:extLst>
          </p:cNvPr>
          <p:cNvSpPr/>
          <p:nvPr/>
        </p:nvSpPr>
        <p:spPr>
          <a:xfrm>
            <a:off x="649074" y="5675950"/>
            <a:ext cx="2744400" cy="21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">
                <a:solidFill>
                  <a:srgbClr val="3F3F3F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0.038 m</a:t>
            </a:r>
            <a:r>
              <a:rPr lang="en-US" sz="800" baseline="30000">
                <a:solidFill>
                  <a:srgbClr val="3F3F3F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3</a:t>
            </a:r>
            <a:endParaRPr/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dirty="0">
                <a:solidFill>
                  <a:srgbClr val="3F3F3F"/>
                </a:solidFill>
                <a:latin typeface="Calibri"/>
                <a:ea typeface="Calibri"/>
                <a:cs typeface="Calibri"/>
                <a:sym typeface="Calibri"/>
              </a:rPr>
              <a:t>Page 42</a:t>
            </a:r>
            <a:endParaRPr sz="2000" b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98829641"/>
              </p:ext>
            </p:extLst>
          </p:nvPr>
        </p:nvGraphicFramePr>
        <p:xfrm>
          <a:off x="320039" y="320040"/>
          <a:ext cx="3699729" cy="192938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699729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Sector </a:t>
                      </a: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Model Group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Component for Home Appliances – Washing Machine Components.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Model Group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Automatic Washing Machine Main Shafts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Family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AAxx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Item Name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Auto. Washing Drum Shaft – Model 01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Item Code</a:t>
                      </a:r>
                    </a:p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AA01</a:t>
                      </a: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</a:tbl>
          </a:graphicData>
        </a:graphic>
      </p:graphicFrame>
      <p:graphicFrame>
        <p:nvGraphicFramePr>
          <p:cNvPr id="62" name="Table 61">
            <a:extLst>
              <a:ext uri="{FF2B5EF4-FFF2-40B4-BE49-F238E27FC236}">
                <a16:creationId xmlns:a16="http://schemas.microsoft.com/office/drawing/2014/main" id="{68DABE56-1BBA-42C9-88C0-E5C33C1600F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65919315"/>
              </p:ext>
            </p:extLst>
          </p:nvPr>
        </p:nvGraphicFramePr>
        <p:xfrm>
          <a:off x="313600" y="2516337"/>
          <a:ext cx="3183460" cy="371551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2768246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Material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42CrMo4 – Mat. </a:t>
                      </a:r>
                      <a:r>
                        <a:rPr lang="en-US" sz="10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Wrk</a:t>
                      </a:r>
                      <a:r>
                        <a:rPr lang="en-US" sz="10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No 1.7225</a:t>
                      </a:r>
                    </a:p>
                    <a:p>
                      <a:pPr fontAlgn="base"/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Color / Finish 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solidFill>
                            <a:srgbClr val="3F3F3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Fine Grinding Ra (0.4-0.8)</a:t>
                      </a:r>
                    </a:p>
                    <a:p>
                      <a:pPr fontAlgn="base"/>
                      <a:r>
                        <a:rPr lang="en-US" sz="950" dirty="0">
                          <a:solidFill>
                            <a:srgbClr val="3F3F3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Anti Rust Oil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Key Features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ea typeface="Tahoma" panose="020B0604030504040204" pitchFamily="34" charset="0"/>
                          <a:cs typeface="Times New Roman" panose="02020603050405020304" pitchFamily="18" charset="0"/>
                        </a:rPr>
                        <a:t>Accurate CNC Turning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ea typeface="Tahoma" panose="020B0604030504040204" pitchFamily="34" charset="0"/>
                          <a:cs typeface="Times New Roman" panose="02020603050405020304" pitchFamily="18" charset="0"/>
                        </a:rPr>
                        <a:t>Using Best Latest Tooling (Sandvik, Toshiba,.. )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ea typeface="Tahoma" panose="020B0604030504040204" pitchFamily="34" charset="0"/>
                          <a:cs typeface="Times New Roman" panose="02020603050405020304" pitchFamily="18" charset="0"/>
                        </a:rPr>
                        <a:t>Internal thread by forming for best strength</a:t>
                      </a:r>
                      <a:endParaRPr lang="ar-EG" sz="950" dirty="0">
                        <a:latin typeface="Times New Roman" panose="02020603050405020304" pitchFamily="18" charset="0"/>
                        <a:ea typeface="Tahoma" panose="020B0604030504040204" pitchFamily="34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ea typeface="Tahoma" panose="020B0604030504040204" pitchFamily="34" charset="0"/>
                          <a:cs typeface="Times New Roman" panose="02020603050405020304" pitchFamily="18" charset="0"/>
                        </a:rPr>
                        <a:t>External Knurling by Cold Forming.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Quantity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 Pcs.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Weight (Kg)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11.70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Volume (m</a:t>
                      </a:r>
                      <a:r>
                        <a:rPr lang="en-US" sz="900" b="0" baseline="3000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) 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0.004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92627" y="2523722"/>
            <a:ext cx="3521355" cy="3585771"/>
            <a:chOff x="268802" y="2523722"/>
            <a:chExt cx="3521355" cy="3585771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496391" y="2559491"/>
              <a:ext cx="280325" cy="280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3491933" y="4927308"/>
              <a:ext cx="298224" cy="2982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3501069" y="5831309"/>
              <a:ext cx="278184" cy="27818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68802" y="2523722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84176" y="3510164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281744" y="4120767"/>
              <a:ext cx="253734" cy="2537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284177" y="4913746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276250" y="5381893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478" y="5827555"/>
              <a:ext cx="251133" cy="2511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3484210" y="5411533"/>
              <a:ext cx="300395" cy="2730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3478163" y="4130491"/>
              <a:ext cx="300395" cy="3003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86686" y="3496103"/>
              <a:ext cx="284783" cy="283268"/>
            </a:xfrm>
            <a:prstGeom prst="rect">
              <a:avLst/>
            </a:prstGeom>
          </p:spPr>
        </p:pic>
      </p:grpSp>
      <p:pic>
        <p:nvPicPr>
          <p:cNvPr id="28" name="Picture 27" descr="A close up of a device&#10;&#10;Description automatically generated">
            <a:extLst>
              <a:ext uri="{FF2B5EF4-FFF2-40B4-BE49-F238E27FC236}">
                <a16:creationId xmlns:a16="http://schemas.microsoft.com/office/drawing/2014/main" id="{1F9759A2-4F68-4AE5-B15A-52F6EFAF00D4}"/>
              </a:ext>
            </a:extLst>
          </p:cNvPr>
          <p:cNvPicPr>
            <a:picLocks noChangeAspect="1"/>
          </p:cNvPicPr>
          <p:nvPr/>
        </p:nvPicPr>
        <p:blipFill rotWithShape="1">
          <a:blip r:embed="rId18"/>
          <a:srcRect l="8692" t="30471" r="13596" b="23605"/>
          <a:stretch/>
        </p:blipFill>
        <p:spPr>
          <a:xfrm flipH="1">
            <a:off x="4023850" y="603541"/>
            <a:ext cx="2482737" cy="1467196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96376D42-8A16-4430-84DA-9D23692ECA5E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900469" y="6508469"/>
            <a:ext cx="4986010" cy="97713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9D04F576-F7D6-439B-9239-98F73F808FC7}"/>
              </a:ext>
            </a:extLst>
          </p:cNvPr>
          <p:cNvPicPr>
            <a:picLocks noChangeAspect="1"/>
          </p:cNvPicPr>
          <p:nvPr/>
        </p:nvPicPr>
        <p:blipFill rotWithShape="1"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9574" b="89362" l="8333" r="91905">
                        <a14:foregroundMark x1="8810" y1="16667" x2="8571" y2="28369"/>
                        <a14:foregroundMark x1="80238" y1="91489" x2="91905" y2="85816"/>
                        <a14:foregroundMark x1="91905" y1="85816" x2="89762" y2="79787"/>
                      </a14:backgroundRemoval>
                    </a14:imgEffect>
                    <a14:imgEffect>
                      <a14:brightnessContrast bright="40000" contrast="-40000"/>
                    </a14:imgEffect>
                  </a14:imgLayer>
                </a14:imgProps>
              </a:ext>
            </a:extLst>
          </a:blip>
          <a:srcRect l="3333" t="9203" r="4762" b="5073"/>
          <a:stretch/>
        </p:blipFill>
        <p:spPr>
          <a:xfrm>
            <a:off x="4090351" y="7556519"/>
            <a:ext cx="2352013" cy="1473018"/>
          </a:xfrm>
          <a:prstGeom prst="rect">
            <a:avLst/>
          </a:prstGeom>
        </p:spPr>
      </p:pic>
      <p:sp>
        <p:nvSpPr>
          <p:cNvPr id="29" name="Rectangle 28">
            <a:extLst>
              <a:ext uri="{FF2B5EF4-FFF2-40B4-BE49-F238E27FC236}">
                <a16:creationId xmlns:a16="http://schemas.microsoft.com/office/drawing/2014/main" id="{DBB780D0-2994-4C95-9272-7D0DDA932998}"/>
              </a:ext>
            </a:extLst>
          </p:cNvPr>
          <p:cNvSpPr/>
          <p:nvPr/>
        </p:nvSpPr>
        <p:spPr>
          <a:xfrm>
            <a:off x="4023360" y="320040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19523102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6" name="Table 45">
            <a:extLst>
              <a:ext uri="{FF2B5EF4-FFF2-40B4-BE49-F238E27FC236}">
                <a16:creationId xmlns:a16="http://schemas.microsoft.com/office/drawing/2014/main" id="{C996B378-9CAE-4783-87E9-9B0D67D407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8109231"/>
              </p:ext>
            </p:extLst>
          </p:nvPr>
        </p:nvGraphicFramePr>
        <p:xfrm>
          <a:off x="3533109" y="2520470"/>
          <a:ext cx="3186328" cy="3741544"/>
        </p:xfrm>
        <a:graphic>
          <a:graphicData uri="http://schemas.openxmlformats.org/drawingml/2006/table">
            <a:tbl>
              <a:tblPr/>
              <a:tblGrid>
                <a:gridCol w="1400841">
                  <a:extLst>
                    <a:ext uri="{9D8B030D-6E8A-4147-A177-3AD203B41FA5}">
                      <a16:colId xmlns:a16="http://schemas.microsoft.com/office/drawing/2014/main" val="3679284601"/>
                    </a:ext>
                  </a:extLst>
                </a:gridCol>
                <a:gridCol w="1339850">
                  <a:extLst>
                    <a:ext uri="{9D8B030D-6E8A-4147-A177-3AD203B41FA5}">
                      <a16:colId xmlns:a16="http://schemas.microsoft.com/office/drawing/2014/main" val="3496772389"/>
                    </a:ext>
                  </a:extLst>
                </a:gridCol>
                <a:gridCol w="445637">
                  <a:extLst>
                    <a:ext uri="{9D8B030D-6E8A-4147-A177-3AD203B41FA5}">
                      <a16:colId xmlns:a16="http://schemas.microsoft.com/office/drawing/2014/main" val="1725910461"/>
                    </a:ext>
                  </a:extLst>
                </a:gridCol>
              </a:tblGrid>
              <a:tr h="19511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إختبارات الجوده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1058253"/>
                  </a:ext>
                </a:extLst>
              </a:tr>
              <a:tr h="737986">
                <a:tc gridSpan="2">
                  <a:txBody>
                    <a:bodyPr/>
                    <a:lstStyle/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جميع الأبعاد بشكل مستمر عبر جميع العمليات الجارية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100٪  من القطر بميكرومتر 0.001 مم.</a:t>
                      </a:r>
                    </a:p>
                    <a:p>
                      <a:pPr lvl="0"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يتم </a:t>
                      </a:r>
                      <a:r>
                        <a:rPr lang="ar-EG" sz="1000" dirty="0"/>
                        <a:t>فحص التركز والاستدارة بـ 0.001 مم.</a:t>
                      </a:r>
                    </a:p>
                    <a:p>
                      <a:pPr lvl="0" algn="r" rtl="1" fontAlgn="ctr"/>
                      <a:r>
                        <a:rPr lang="ar-EG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يتم قياس خشونة السطح.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93547832"/>
                  </a:ext>
                </a:extLst>
              </a:tr>
              <a:tr h="199684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وزن الباب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أقصي حمل 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1866788"/>
                  </a:ext>
                </a:extLst>
              </a:tr>
              <a:tr h="428966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dirty="0">
                          <a:latin typeface="+mj-lt"/>
                          <a:cs typeface="Times New Roman" panose="02020603050405020304" pitchFamily="18" charset="0"/>
                        </a:rPr>
                        <a:t> - </a:t>
                      </a:r>
                      <a:endParaRPr lang="en-US" sz="950" dirty="0">
                        <a:latin typeface="+mj-lt"/>
                        <a:cs typeface="Times New Roman" panose="02020603050405020304" pitchFamily="18" charset="0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068657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التطبيقات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3014999"/>
                  </a:ext>
                </a:extLst>
              </a:tr>
              <a:tr h="553356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1000" dirty="0"/>
                        <a:t> غسالة أوتوماتيكية طبل حلة ما يصل إلى 5 كجم. و 800 دورة في  </a:t>
                      </a:r>
                    </a:p>
                    <a:p>
                      <a:pPr algn="r" rtl="1" fontAlgn="ctr"/>
                      <a:r>
                        <a:rPr lang="ar-EG" sz="1000" dirty="0"/>
                        <a:t> الدقيقة</a:t>
                      </a:r>
                      <a:endParaRPr lang="ar-EG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0249448"/>
                  </a:ext>
                </a:extLst>
              </a:tr>
              <a:tr h="20944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ملحقات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7593164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-</a:t>
                      </a:r>
                      <a:endParaRPr lang="en-US" sz="9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40558517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العمر الإفتراضي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9933002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50,000 دورة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177199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متوسط درجة الحرارة 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1263180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-30 C° +110 C°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166662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CF7C063-5445-4271-BC48-A257DBBDFD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98543252"/>
              </p:ext>
            </p:extLst>
          </p:nvPr>
        </p:nvGraphicFramePr>
        <p:xfrm>
          <a:off x="376378" y="2520470"/>
          <a:ext cx="3124200" cy="3742602"/>
        </p:xfrm>
        <a:graphic>
          <a:graphicData uri="http://schemas.openxmlformats.org/drawingml/2006/table">
            <a:tbl>
              <a:tblPr/>
              <a:tblGrid>
                <a:gridCol w="2690672">
                  <a:extLst>
                    <a:ext uri="{9D8B030D-6E8A-4147-A177-3AD203B41FA5}">
                      <a16:colId xmlns:a16="http://schemas.microsoft.com/office/drawing/2014/main" val="1457824148"/>
                    </a:ext>
                  </a:extLst>
                </a:gridCol>
                <a:gridCol w="433528">
                  <a:extLst>
                    <a:ext uri="{9D8B030D-6E8A-4147-A177-3AD203B41FA5}">
                      <a16:colId xmlns:a16="http://schemas.microsoft.com/office/drawing/2014/main" val="3923836364"/>
                    </a:ext>
                  </a:extLst>
                </a:gridCol>
              </a:tblGrid>
              <a:tr h="22908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المادة الخام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6447345"/>
                  </a:ext>
                </a:extLst>
              </a:tr>
              <a:tr h="727075">
                <a:tc>
                  <a:txBody>
                    <a:bodyPr/>
                    <a:lstStyle/>
                    <a:p>
                      <a:pPr algn="r" fontAlgn="base"/>
                      <a:r>
                        <a:rPr lang="en-US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42CrMo4 – Mat. </a:t>
                      </a:r>
                      <a:r>
                        <a:rPr lang="en-US" sz="9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Wrk</a:t>
                      </a:r>
                      <a:r>
                        <a:rPr lang="en-US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No 1.7225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4929120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اللون / التشطيب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3960408"/>
                  </a:ext>
                </a:extLst>
              </a:tr>
              <a:tr h="426408">
                <a:tc>
                  <a:txBody>
                    <a:bodyPr/>
                    <a:lstStyle/>
                    <a:p>
                      <a:pPr marL="0" marR="0" lvl="0" indent="0" algn="r" defTabSz="914400" rtl="1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طحن جيد  </a:t>
                      </a:r>
                      <a:r>
                        <a:rPr lang="en-US" sz="950" dirty="0">
                          <a:solidFill>
                            <a:srgbClr val="3F3F3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Ra (0.4-0.8)</a:t>
                      </a:r>
                    </a:p>
                    <a:p>
                      <a:pPr algn="r" rtl="1" fontAlgn="ctr"/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زيت مضاد للصدأ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9159021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مميزات المنتج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2821659"/>
                  </a:ext>
                </a:extLst>
              </a:tr>
              <a:tr h="535951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خراطة </a:t>
                      </a:r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CNC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دقيقة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باستخدام أفضل و أحدث الأدوات (توشيبا, ساندفيك)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الخيط الداخلي مشكل لأفضل قوة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التخريش الخارجي بالتشكيل البارد.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8358185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العدد في الكرتونه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63878387"/>
                  </a:ext>
                </a:extLst>
              </a:tr>
              <a:tr h="253443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50 قطعه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4963624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وزن الكرتونه كجم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4299295"/>
                  </a:ext>
                </a:extLst>
              </a:tr>
              <a:tr h="248608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11.70</a:t>
                      </a: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14163608"/>
                  </a:ext>
                </a:extLst>
              </a:tr>
              <a:tr h="22225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(</a:t>
                      </a: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</a:t>
                      </a:r>
                      <a:r>
                        <a:rPr kumimoji="0" lang="en-US" sz="900" b="0" i="0" u="none" strike="noStrike" kern="0" cap="none" spc="0" normalizeH="0" baseline="30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)</a:t>
                      </a:r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حجم الكرتونة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1325000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0.004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548827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صفحة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42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70291525"/>
              </p:ext>
            </p:extLst>
          </p:nvPr>
        </p:nvGraphicFramePr>
        <p:xfrm>
          <a:off x="3095625" y="256097"/>
          <a:ext cx="3334251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4251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القطاع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مكونات للأجهزة المنزلية - </a:t>
                      </a:r>
                      <a:r>
                        <a:rPr lang="ar-EG" sz="1000" dirty="0"/>
                        <a:t>مكونات الغسالة الأوتوماتك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مجموعة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/>
                        <a:t>أعمدة رئيسية للغسالة الأوتوماتيكية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عائلة المنتج                                                                             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AAxx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اسم المنتج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قفيز الحلة الخارجية للغسالات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- موديل 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01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 كود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AA01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134216" y="2945184"/>
            <a:ext cx="3536476" cy="3240187"/>
            <a:chOff x="2998656" y="2895030"/>
            <a:chExt cx="3548546" cy="3339300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6216004" y="2896124"/>
              <a:ext cx="312206" cy="31220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6215062" y="4969255"/>
              <a:ext cx="332140" cy="33213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6221434" y="5924507"/>
              <a:ext cx="309821" cy="3098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998656" y="289503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3004485" y="3637802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3008393" y="4362848"/>
              <a:ext cx="282589" cy="28258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3010852" y="4988923"/>
              <a:ext cx="294829" cy="29482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3010896" y="5450435"/>
              <a:ext cx="294829" cy="29482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0156" y="5936952"/>
              <a:ext cx="279695" cy="2796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6210320" y="5465806"/>
              <a:ext cx="334557" cy="3041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6208680" y="4367171"/>
              <a:ext cx="334557" cy="33455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218118" y="3620966"/>
              <a:ext cx="317170" cy="315483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6E02D5FC-42F0-4724-B996-3007C3AA491B}"/>
              </a:ext>
            </a:extLst>
          </p:cNvPr>
          <p:cNvSpPr/>
          <p:nvPr/>
        </p:nvSpPr>
        <p:spPr>
          <a:xfrm>
            <a:off x="375553" y="242701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31E0E828-A4EF-41BC-9D87-F0C402826586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461167" y="553503"/>
            <a:ext cx="2315589" cy="1371147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EDF5CE11-09CE-4A3A-BCAE-AF97560BE797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743853" y="6494417"/>
            <a:ext cx="5541744" cy="25178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851595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2" name="Table 31">
            <a:extLst>
              <a:ext uri="{FF2B5EF4-FFF2-40B4-BE49-F238E27FC236}">
                <a16:creationId xmlns:a16="http://schemas.microsoft.com/office/drawing/2014/main" id="{2D9CD8D4-EF4F-4095-9BE4-EFE35DF7932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47070965"/>
              </p:ext>
            </p:extLst>
          </p:nvPr>
        </p:nvGraphicFramePr>
        <p:xfrm>
          <a:off x="3531462" y="2517945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1314715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  <a:gridCol w="1453531">
                  <a:extLst>
                    <a:ext uri="{9D8B030D-6E8A-4147-A177-3AD203B41FA5}">
                      <a16:colId xmlns:a16="http://schemas.microsoft.com/office/drawing/2014/main" val="419919200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QC test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All Dimensions are continuously checked across all running operation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100% Diameter Check With 0.001 mm Micrometer.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Concentricity and Roundness Check With 0.001 mm.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Surface Roughness Measurement.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Door Weight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Dead Load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Application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Automatic Washing Machine Drum Shaft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UP to 6 kg. and 800 RPM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Accessories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Life Span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 </a:t>
                      </a:r>
                      <a:endParaRPr lang="en-US" sz="9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50,000 Working Hours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Working temp (C°)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-30 C° +110 C°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graphicFrame>
        <p:nvGraphicFramePr>
          <p:cNvPr id="33" name="Table 32">
            <a:extLst>
              <a:ext uri="{FF2B5EF4-FFF2-40B4-BE49-F238E27FC236}">
                <a16:creationId xmlns:a16="http://schemas.microsoft.com/office/drawing/2014/main" id="{FA0CB024-DF60-4F77-B5B7-9EE1CD949DB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1122190"/>
              </p:ext>
            </p:extLst>
          </p:nvPr>
        </p:nvGraphicFramePr>
        <p:xfrm>
          <a:off x="320039" y="320040"/>
          <a:ext cx="3699729" cy="192938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699729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Sector </a:t>
                      </a: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Model Group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Component for Home Appliances – Washing Machine Components.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Model Group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Automatic Washing Machine Main Shafts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Family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AAxx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Item Name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Auto. Washing Drum Shaft – Model 03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Item Code</a:t>
                      </a:r>
                    </a:p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AA03</a:t>
                      </a: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</a:tbl>
          </a:graphicData>
        </a:graphic>
      </p:graphicFrame>
      <p:graphicFrame>
        <p:nvGraphicFramePr>
          <p:cNvPr id="34" name="Table 33">
            <a:extLst>
              <a:ext uri="{FF2B5EF4-FFF2-40B4-BE49-F238E27FC236}">
                <a16:creationId xmlns:a16="http://schemas.microsoft.com/office/drawing/2014/main" id="{C1E533E7-5AB9-473D-90B6-25202921E12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95321777"/>
              </p:ext>
            </p:extLst>
          </p:nvPr>
        </p:nvGraphicFramePr>
        <p:xfrm>
          <a:off x="313600" y="2516337"/>
          <a:ext cx="3183460" cy="371551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2768246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Material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42CrMo4 – Mat. </a:t>
                      </a:r>
                      <a:r>
                        <a:rPr lang="en-US" sz="10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Wrk</a:t>
                      </a:r>
                      <a:r>
                        <a:rPr lang="en-US" sz="10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No 1.7225</a:t>
                      </a:r>
                    </a:p>
                    <a:p>
                      <a:pPr fontAlgn="base"/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Color / Finish 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solidFill>
                            <a:srgbClr val="3F3F3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Fine Grinding Ra (0.4-0.8)</a:t>
                      </a:r>
                    </a:p>
                    <a:p>
                      <a:pPr fontAlgn="base"/>
                      <a:r>
                        <a:rPr lang="en-US" sz="950" dirty="0">
                          <a:solidFill>
                            <a:srgbClr val="3F3F3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Anti Rust Oil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Key Features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ea typeface="Tahoma" panose="020B0604030504040204" pitchFamily="34" charset="0"/>
                          <a:cs typeface="Times New Roman" panose="02020603050405020304" pitchFamily="18" charset="0"/>
                        </a:rPr>
                        <a:t>Accurate CNC Turning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ea typeface="Tahoma" panose="020B0604030504040204" pitchFamily="34" charset="0"/>
                          <a:cs typeface="Times New Roman" panose="02020603050405020304" pitchFamily="18" charset="0"/>
                        </a:rPr>
                        <a:t>Using Best Latest Tooling (Sandvik, Toshiba,.. )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ea typeface="Tahoma" panose="020B0604030504040204" pitchFamily="34" charset="0"/>
                          <a:cs typeface="Times New Roman" panose="02020603050405020304" pitchFamily="18" charset="0"/>
                        </a:rPr>
                        <a:t>Internal thread by forming for best strength</a:t>
                      </a:r>
                      <a:endParaRPr lang="ar-EG" sz="950" dirty="0">
                        <a:latin typeface="Times New Roman" panose="02020603050405020304" pitchFamily="18" charset="0"/>
                        <a:ea typeface="Tahoma" panose="020B0604030504040204" pitchFamily="34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ea typeface="Tahoma" panose="020B0604030504040204" pitchFamily="34" charset="0"/>
                          <a:cs typeface="Times New Roman" panose="02020603050405020304" pitchFamily="18" charset="0"/>
                        </a:rPr>
                        <a:t>External Knurling by Cold Forming.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Quantity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 Pcs.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Weight (Kg)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12.7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Volume (m</a:t>
                      </a:r>
                      <a:r>
                        <a:rPr lang="en-US" sz="900" b="0" baseline="3000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) 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0.004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dirty="0">
                <a:solidFill>
                  <a:srgbClr val="3F3F3F"/>
                </a:solidFill>
                <a:latin typeface="Calibri"/>
                <a:ea typeface="Calibri"/>
                <a:cs typeface="Calibri"/>
                <a:sym typeface="Calibri"/>
              </a:rPr>
              <a:t>Page 43</a:t>
            </a:r>
            <a:endParaRPr sz="2000" b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92627" y="2523722"/>
            <a:ext cx="3521355" cy="3585771"/>
            <a:chOff x="268802" y="2523722"/>
            <a:chExt cx="3521355" cy="3585771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496391" y="2559491"/>
              <a:ext cx="280325" cy="280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3491933" y="4927308"/>
              <a:ext cx="298224" cy="2982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3501069" y="5831309"/>
              <a:ext cx="278184" cy="27818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68802" y="2523722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84176" y="3510164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281744" y="4120767"/>
              <a:ext cx="253734" cy="2537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284177" y="4913746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276250" y="5381893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478" y="5827555"/>
              <a:ext cx="251133" cy="2511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3484210" y="5411533"/>
              <a:ext cx="300395" cy="2730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3478163" y="4130491"/>
              <a:ext cx="300395" cy="3003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86686" y="3496103"/>
              <a:ext cx="284783" cy="283268"/>
            </a:xfrm>
            <a:prstGeom prst="rect">
              <a:avLst/>
            </a:prstGeom>
          </p:spPr>
        </p:pic>
      </p:grpSp>
      <p:pic>
        <p:nvPicPr>
          <p:cNvPr id="27" name="Picture 26" descr="A close up of a device&#10;&#10;Description automatically generated">
            <a:extLst>
              <a:ext uri="{FF2B5EF4-FFF2-40B4-BE49-F238E27FC236}">
                <a16:creationId xmlns:a16="http://schemas.microsoft.com/office/drawing/2014/main" id="{061BFBF1-F43D-44C7-AB99-1E98058512F7}"/>
              </a:ext>
            </a:extLst>
          </p:cNvPr>
          <p:cNvPicPr>
            <a:picLocks noChangeAspect="1"/>
          </p:cNvPicPr>
          <p:nvPr/>
        </p:nvPicPr>
        <p:blipFill rotWithShape="1">
          <a:blip r:embed="rId18"/>
          <a:srcRect l="8248" t="27694" r="11499" b="20653"/>
          <a:stretch/>
        </p:blipFill>
        <p:spPr>
          <a:xfrm flipH="1">
            <a:off x="4043361" y="577734"/>
            <a:ext cx="2466817" cy="1587731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id="{4AACC26B-A370-458E-9F21-55E301A69CBE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1361928" y="6424163"/>
            <a:ext cx="4780513" cy="102108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08B8E5F4-9DFB-49E4-BE21-A6ED9DC1CD4A}"/>
              </a:ext>
            </a:extLst>
          </p:cNvPr>
          <p:cNvPicPr>
            <a:picLocks noChangeAspect="1"/>
          </p:cNvPicPr>
          <p:nvPr/>
        </p:nvPicPr>
        <p:blipFill rotWithShape="1"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9610" b="91169" l="8444" r="89901">
                        <a14:foregroundMark x1="9603" y1="16104" x2="8609" y2="29091"/>
                        <a14:foregroundMark x1="8609" y1="29091" x2="9934" y2="30130"/>
                        <a14:foregroundMark x1="77483" y1="91169" x2="82450" y2="90649"/>
                      </a14:backgroundRemoval>
                    </a14:imgEffect>
                    <a14:imgEffect>
                      <a14:brightnessContrast bright="40000" contrast="-40000"/>
                    </a14:imgEffect>
                  </a14:imgLayer>
                </a14:imgProps>
              </a:ext>
            </a:extLst>
          </a:blip>
          <a:srcRect l="6044" t="6624" r="9189" b="3697"/>
          <a:stretch/>
        </p:blipFill>
        <p:spPr>
          <a:xfrm>
            <a:off x="4134891" y="7541374"/>
            <a:ext cx="2457542" cy="1657284"/>
          </a:xfrm>
          <a:prstGeom prst="rect">
            <a:avLst/>
          </a:prstGeom>
        </p:spPr>
      </p:pic>
      <p:sp>
        <p:nvSpPr>
          <p:cNvPr id="29" name="Rectangle 28">
            <a:extLst>
              <a:ext uri="{FF2B5EF4-FFF2-40B4-BE49-F238E27FC236}">
                <a16:creationId xmlns:a16="http://schemas.microsoft.com/office/drawing/2014/main" id="{3D8186F5-DEF7-4B00-AB90-86DC25721F71}"/>
              </a:ext>
            </a:extLst>
          </p:cNvPr>
          <p:cNvSpPr/>
          <p:nvPr/>
        </p:nvSpPr>
        <p:spPr>
          <a:xfrm>
            <a:off x="4023360" y="320040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897611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6" name="Table 45">
            <a:extLst>
              <a:ext uri="{FF2B5EF4-FFF2-40B4-BE49-F238E27FC236}">
                <a16:creationId xmlns:a16="http://schemas.microsoft.com/office/drawing/2014/main" id="{C996B378-9CAE-4783-87E9-9B0D67D407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47335737"/>
              </p:ext>
            </p:extLst>
          </p:nvPr>
        </p:nvGraphicFramePr>
        <p:xfrm>
          <a:off x="3533109" y="2520470"/>
          <a:ext cx="3186328" cy="3741544"/>
        </p:xfrm>
        <a:graphic>
          <a:graphicData uri="http://schemas.openxmlformats.org/drawingml/2006/table">
            <a:tbl>
              <a:tblPr/>
              <a:tblGrid>
                <a:gridCol w="1400841">
                  <a:extLst>
                    <a:ext uri="{9D8B030D-6E8A-4147-A177-3AD203B41FA5}">
                      <a16:colId xmlns:a16="http://schemas.microsoft.com/office/drawing/2014/main" val="3679284601"/>
                    </a:ext>
                  </a:extLst>
                </a:gridCol>
                <a:gridCol w="1339850">
                  <a:extLst>
                    <a:ext uri="{9D8B030D-6E8A-4147-A177-3AD203B41FA5}">
                      <a16:colId xmlns:a16="http://schemas.microsoft.com/office/drawing/2014/main" val="3496772389"/>
                    </a:ext>
                  </a:extLst>
                </a:gridCol>
                <a:gridCol w="445637">
                  <a:extLst>
                    <a:ext uri="{9D8B030D-6E8A-4147-A177-3AD203B41FA5}">
                      <a16:colId xmlns:a16="http://schemas.microsoft.com/office/drawing/2014/main" val="1725910461"/>
                    </a:ext>
                  </a:extLst>
                </a:gridCol>
              </a:tblGrid>
              <a:tr h="19511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إختبارات الجوده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1058253"/>
                  </a:ext>
                </a:extLst>
              </a:tr>
              <a:tr h="737986">
                <a:tc gridSpan="2">
                  <a:txBody>
                    <a:bodyPr/>
                    <a:lstStyle/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جميع الأبعاد بشكل مستمر عبر جميع العمليات الجارية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100٪  من القطر بميكرومتر 0.001 مم.</a:t>
                      </a:r>
                    </a:p>
                    <a:p>
                      <a:pPr lvl="0"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يتم </a:t>
                      </a:r>
                      <a:r>
                        <a:rPr lang="ar-EG" sz="1000" dirty="0"/>
                        <a:t>فحص التركز والاستدارة بـ 0.001 مم.</a:t>
                      </a:r>
                    </a:p>
                    <a:p>
                      <a:pPr lvl="0" algn="r" rtl="1" fontAlgn="ctr"/>
                      <a:r>
                        <a:rPr lang="ar-EG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يتم قياس خشونة السطح.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93547832"/>
                  </a:ext>
                </a:extLst>
              </a:tr>
              <a:tr h="199684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وزن الباب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أقصي حمل 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1866788"/>
                  </a:ext>
                </a:extLst>
              </a:tr>
              <a:tr h="428966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dirty="0">
                          <a:latin typeface="+mj-lt"/>
                          <a:cs typeface="Times New Roman" panose="02020603050405020304" pitchFamily="18" charset="0"/>
                        </a:rPr>
                        <a:t> - </a:t>
                      </a:r>
                      <a:endParaRPr lang="en-US" sz="950" dirty="0">
                        <a:latin typeface="+mj-lt"/>
                        <a:cs typeface="Times New Roman" panose="02020603050405020304" pitchFamily="18" charset="0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068657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التطبيقات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3014999"/>
                  </a:ext>
                </a:extLst>
              </a:tr>
              <a:tr h="553356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1000" dirty="0"/>
                        <a:t> غسالة أوتوماتيكية طبل حلة ما يصل إلى 6 كجم. و 800 دورة في  </a:t>
                      </a:r>
                    </a:p>
                    <a:p>
                      <a:pPr algn="r" rtl="1" fontAlgn="ctr"/>
                      <a:r>
                        <a:rPr lang="ar-EG" sz="1000" dirty="0"/>
                        <a:t> الدقيقة</a:t>
                      </a:r>
                      <a:endParaRPr lang="ar-EG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0249448"/>
                  </a:ext>
                </a:extLst>
              </a:tr>
              <a:tr h="20944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ملحقات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7593164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-</a:t>
                      </a:r>
                      <a:endParaRPr lang="en-US" sz="9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40558517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العمر الإفتراضي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9933002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50,000 دورة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177199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متوسط درجة الحرارة 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1263180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-30 C° +110 C°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166662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CF7C063-5445-4271-BC48-A257DBBDFD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7656165"/>
              </p:ext>
            </p:extLst>
          </p:nvPr>
        </p:nvGraphicFramePr>
        <p:xfrm>
          <a:off x="376378" y="2520470"/>
          <a:ext cx="3124200" cy="3742602"/>
        </p:xfrm>
        <a:graphic>
          <a:graphicData uri="http://schemas.openxmlformats.org/drawingml/2006/table">
            <a:tbl>
              <a:tblPr/>
              <a:tblGrid>
                <a:gridCol w="2690672">
                  <a:extLst>
                    <a:ext uri="{9D8B030D-6E8A-4147-A177-3AD203B41FA5}">
                      <a16:colId xmlns:a16="http://schemas.microsoft.com/office/drawing/2014/main" val="1457824148"/>
                    </a:ext>
                  </a:extLst>
                </a:gridCol>
                <a:gridCol w="433528">
                  <a:extLst>
                    <a:ext uri="{9D8B030D-6E8A-4147-A177-3AD203B41FA5}">
                      <a16:colId xmlns:a16="http://schemas.microsoft.com/office/drawing/2014/main" val="3923836364"/>
                    </a:ext>
                  </a:extLst>
                </a:gridCol>
              </a:tblGrid>
              <a:tr h="22908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المادة الخام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6447345"/>
                  </a:ext>
                </a:extLst>
              </a:tr>
              <a:tr h="727075">
                <a:tc>
                  <a:txBody>
                    <a:bodyPr/>
                    <a:lstStyle/>
                    <a:p>
                      <a:pPr algn="r" fontAlgn="base"/>
                      <a:r>
                        <a:rPr lang="en-US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42CrMo4 – Mat. </a:t>
                      </a:r>
                      <a:r>
                        <a:rPr lang="en-US" sz="9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Wrk</a:t>
                      </a:r>
                      <a:r>
                        <a:rPr lang="en-US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No 1.7225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4929120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اللون / التشطيب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3960408"/>
                  </a:ext>
                </a:extLst>
              </a:tr>
              <a:tr h="426408">
                <a:tc>
                  <a:txBody>
                    <a:bodyPr/>
                    <a:lstStyle/>
                    <a:p>
                      <a:pPr marL="0" marR="0" lvl="0" indent="0" algn="r" defTabSz="914400" rtl="1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طحن جيد  </a:t>
                      </a:r>
                      <a:r>
                        <a:rPr lang="en-US" sz="950" dirty="0">
                          <a:solidFill>
                            <a:srgbClr val="3F3F3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Ra (0.4-0.8)</a:t>
                      </a:r>
                    </a:p>
                    <a:p>
                      <a:pPr algn="r" rtl="1" fontAlgn="ctr"/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زيت مضاد للصدأ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9159021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مميزات المنتج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2821659"/>
                  </a:ext>
                </a:extLst>
              </a:tr>
              <a:tr h="535951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خراطة </a:t>
                      </a:r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CNC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دقيقة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باستخدام أفضل و أحدث الأدوات (توشيبا, ساندفيك)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الخيط الداخلي مشكل لأفضل قوة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التخريش الخارجي بالتشكيل البارد.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8358185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العدد في الكرتونه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63878387"/>
                  </a:ext>
                </a:extLst>
              </a:tr>
              <a:tr h="253443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50 قطعه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4963624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وزن الكرتونه كجم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4299295"/>
                  </a:ext>
                </a:extLst>
              </a:tr>
              <a:tr h="248608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12.7</a:t>
                      </a: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14163608"/>
                  </a:ext>
                </a:extLst>
              </a:tr>
              <a:tr h="22225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(</a:t>
                      </a: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</a:t>
                      </a:r>
                      <a:r>
                        <a:rPr kumimoji="0" lang="en-US" sz="900" b="0" i="0" u="none" strike="noStrike" kern="0" cap="none" spc="0" normalizeH="0" baseline="30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)</a:t>
                      </a:r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حجم الكرتونة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1325000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0.004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548827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صفحة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43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72698140"/>
              </p:ext>
            </p:extLst>
          </p:nvPr>
        </p:nvGraphicFramePr>
        <p:xfrm>
          <a:off x="3095625" y="256097"/>
          <a:ext cx="3334251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4251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القطاع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مكونات للأجهزة المنزلية - </a:t>
                      </a:r>
                      <a:r>
                        <a:rPr lang="ar-EG" sz="1000" dirty="0"/>
                        <a:t>مكونات الغسالة الأوتوماتك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مجموعة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/>
                        <a:t>أعمدة رئيسية للغسالة الأوتوماتيكية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عائلة المنتج                                                                             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AAxx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اسم المنتج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قفيز الحلة الخارجية للغسالات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- موديل 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03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 كود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AA03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134216" y="2945184"/>
            <a:ext cx="3536476" cy="3240187"/>
            <a:chOff x="2998656" y="2895030"/>
            <a:chExt cx="3548546" cy="3339300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6216004" y="2896124"/>
              <a:ext cx="312206" cy="31220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6215062" y="4969255"/>
              <a:ext cx="332140" cy="33213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6221434" y="5924507"/>
              <a:ext cx="309821" cy="3098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998656" y="289503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3004485" y="3637802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3008393" y="4362848"/>
              <a:ext cx="282589" cy="28258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3010852" y="4988923"/>
              <a:ext cx="294829" cy="29482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3010896" y="5450435"/>
              <a:ext cx="294829" cy="29482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0156" y="5936952"/>
              <a:ext cx="279695" cy="2796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6210320" y="5465806"/>
              <a:ext cx="334557" cy="3041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6208680" y="4367171"/>
              <a:ext cx="334557" cy="33455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218118" y="3620966"/>
              <a:ext cx="317170" cy="315483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6E02D5FC-42F0-4724-B996-3007C3AA491B}"/>
              </a:ext>
            </a:extLst>
          </p:cNvPr>
          <p:cNvSpPr/>
          <p:nvPr/>
        </p:nvSpPr>
        <p:spPr>
          <a:xfrm>
            <a:off x="375553" y="242701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4AD06771-49E0-4765-BBBB-9095F63D1256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418598" y="536296"/>
            <a:ext cx="2416523" cy="1551348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id="{B0E487A4-D401-49A7-A13A-12EAD7BDD1A3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1361928" y="6424163"/>
            <a:ext cx="4780513" cy="1021080"/>
          </a:xfrm>
          <a:prstGeom prst="rect">
            <a:avLst/>
          </a:prstGeom>
        </p:spPr>
      </p:pic>
      <p:pic>
        <p:nvPicPr>
          <p:cNvPr id="29" name="Picture 28">
            <a:extLst>
              <a:ext uri="{FF2B5EF4-FFF2-40B4-BE49-F238E27FC236}">
                <a16:creationId xmlns:a16="http://schemas.microsoft.com/office/drawing/2014/main" id="{0DCFEB92-7A4D-404D-8495-E43AD138241F}"/>
              </a:ext>
            </a:extLst>
          </p:cNvPr>
          <p:cNvPicPr>
            <a:picLocks noChangeAspect="1"/>
          </p:cNvPicPr>
          <p:nvPr/>
        </p:nvPicPr>
        <p:blipFill rotWithShape="1"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9610" b="91169" l="8444" r="89901">
                        <a14:foregroundMark x1="9603" y1="16104" x2="8609" y2="29091"/>
                        <a14:foregroundMark x1="8609" y1="29091" x2="9934" y2="30130"/>
                        <a14:foregroundMark x1="77483" y1="91169" x2="82450" y2="90649"/>
                      </a14:backgroundRemoval>
                    </a14:imgEffect>
                    <a14:imgEffect>
                      <a14:brightnessContrast bright="40000" contrast="-40000"/>
                    </a14:imgEffect>
                  </a14:imgLayer>
                </a14:imgProps>
              </a:ext>
            </a:extLst>
          </a:blip>
          <a:srcRect l="6044" t="6624" r="9189" b="3697"/>
          <a:stretch/>
        </p:blipFill>
        <p:spPr>
          <a:xfrm>
            <a:off x="4134891" y="7541374"/>
            <a:ext cx="2457542" cy="16572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74655132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0" name="Table 29">
            <a:extLst>
              <a:ext uri="{FF2B5EF4-FFF2-40B4-BE49-F238E27FC236}">
                <a16:creationId xmlns:a16="http://schemas.microsoft.com/office/drawing/2014/main" id="{97B789FC-F447-4B63-9CF3-EB0DCFCB815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21447470"/>
              </p:ext>
            </p:extLst>
          </p:nvPr>
        </p:nvGraphicFramePr>
        <p:xfrm>
          <a:off x="3531462" y="2517945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1314715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  <a:gridCol w="1453531">
                  <a:extLst>
                    <a:ext uri="{9D8B030D-6E8A-4147-A177-3AD203B41FA5}">
                      <a16:colId xmlns:a16="http://schemas.microsoft.com/office/drawing/2014/main" val="419919200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QC test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All Dimensions are continuously checked across all running operation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100% Diameter Check With 0.001 mm Micrometer.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Concentricity and Roundness Check With 0.001 mm.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Surface Roughness Measurement.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Door Weight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Dead Load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Application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Automatic Washing Machine Drum Shaft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UP to 7 kg. and 1000 RPM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Accessories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Life Span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 </a:t>
                      </a:r>
                      <a:endParaRPr lang="en-US" sz="9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50,000 Working Hours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Working temp (C°)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-30 C° +110 C°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graphicFrame>
        <p:nvGraphicFramePr>
          <p:cNvPr id="31" name="Table 30">
            <a:extLst>
              <a:ext uri="{FF2B5EF4-FFF2-40B4-BE49-F238E27FC236}">
                <a16:creationId xmlns:a16="http://schemas.microsoft.com/office/drawing/2014/main" id="{B031F63B-16E3-45E5-A8B8-12924A7A41F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73436887"/>
              </p:ext>
            </p:extLst>
          </p:nvPr>
        </p:nvGraphicFramePr>
        <p:xfrm>
          <a:off x="320039" y="320040"/>
          <a:ext cx="3699729" cy="192938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699729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Sector </a:t>
                      </a: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Model Group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Component for Home Appliances – Washing Machine Components.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Model Group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Automatic Washing Machine Main Shafts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Family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AAxx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Item Name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Auto. Washing Drum Shaft – Model 04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Item Code</a:t>
                      </a:r>
                    </a:p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AA04</a:t>
                      </a: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</a:tbl>
          </a:graphicData>
        </a:graphic>
      </p:graphicFrame>
      <p:graphicFrame>
        <p:nvGraphicFramePr>
          <p:cNvPr id="32" name="Table 31">
            <a:extLst>
              <a:ext uri="{FF2B5EF4-FFF2-40B4-BE49-F238E27FC236}">
                <a16:creationId xmlns:a16="http://schemas.microsoft.com/office/drawing/2014/main" id="{EFB017DB-164C-4BBE-84FD-0CFE883424D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46524754"/>
              </p:ext>
            </p:extLst>
          </p:nvPr>
        </p:nvGraphicFramePr>
        <p:xfrm>
          <a:off x="313600" y="2516337"/>
          <a:ext cx="3183460" cy="371551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2768246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Material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42CrMo4 – Mat. </a:t>
                      </a:r>
                      <a:r>
                        <a:rPr lang="en-US" sz="10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Wrk</a:t>
                      </a:r>
                      <a:r>
                        <a:rPr lang="en-US" sz="10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No 1.7225</a:t>
                      </a:r>
                    </a:p>
                    <a:p>
                      <a:pPr fontAlgn="base"/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Color / Finish 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solidFill>
                            <a:srgbClr val="3F3F3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Fine Grinding Ra (0.4-0.8)</a:t>
                      </a:r>
                    </a:p>
                    <a:p>
                      <a:pPr fontAlgn="base"/>
                      <a:r>
                        <a:rPr lang="en-US" sz="950" dirty="0">
                          <a:solidFill>
                            <a:srgbClr val="3F3F3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Anti Rust Oil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Key Features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ea typeface="Tahoma" panose="020B0604030504040204" pitchFamily="34" charset="0"/>
                          <a:cs typeface="Times New Roman" panose="02020603050405020304" pitchFamily="18" charset="0"/>
                        </a:rPr>
                        <a:t>Accurate CNC Turning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ea typeface="Tahoma" panose="020B0604030504040204" pitchFamily="34" charset="0"/>
                          <a:cs typeface="Times New Roman" panose="02020603050405020304" pitchFamily="18" charset="0"/>
                        </a:rPr>
                        <a:t>Using Best Latest Tooling (Sandvik, Toshiba,.. )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ea typeface="Tahoma" panose="020B0604030504040204" pitchFamily="34" charset="0"/>
                          <a:cs typeface="Times New Roman" panose="02020603050405020304" pitchFamily="18" charset="0"/>
                        </a:rPr>
                        <a:t>Internal thread by forming for best strength</a:t>
                      </a:r>
                      <a:endParaRPr lang="ar-EG" sz="950" dirty="0">
                        <a:latin typeface="Times New Roman" panose="02020603050405020304" pitchFamily="18" charset="0"/>
                        <a:ea typeface="Tahoma" panose="020B0604030504040204" pitchFamily="34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ea typeface="Tahoma" panose="020B0604030504040204" pitchFamily="34" charset="0"/>
                          <a:cs typeface="Times New Roman" panose="02020603050405020304" pitchFamily="18" charset="0"/>
                        </a:rPr>
                        <a:t>External Knurling by Cold Forming.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Quantity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 Pcs.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Weight (Kg)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9.20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Volume (m</a:t>
                      </a:r>
                      <a:r>
                        <a:rPr lang="en-US" sz="900" b="0" baseline="3000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) 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0.004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dirty="0">
                <a:solidFill>
                  <a:srgbClr val="3F3F3F"/>
                </a:solidFill>
                <a:latin typeface="Calibri"/>
                <a:ea typeface="Calibri"/>
                <a:cs typeface="Calibri"/>
                <a:sym typeface="Calibri"/>
              </a:rPr>
              <a:t>Page 44</a:t>
            </a:r>
            <a:endParaRPr sz="2000" b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92627" y="2523722"/>
            <a:ext cx="3521355" cy="3585771"/>
            <a:chOff x="268802" y="2523722"/>
            <a:chExt cx="3521355" cy="3585771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496391" y="2559491"/>
              <a:ext cx="280325" cy="280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3491933" y="4927308"/>
              <a:ext cx="298224" cy="2982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3501069" y="5831309"/>
              <a:ext cx="278184" cy="27818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68802" y="2523722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84176" y="3510164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281744" y="4120767"/>
              <a:ext cx="253734" cy="2537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284177" y="4913746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276250" y="5381893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478" y="5827555"/>
              <a:ext cx="251133" cy="2511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3484210" y="5411533"/>
              <a:ext cx="300395" cy="2730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3478163" y="4130491"/>
              <a:ext cx="300395" cy="3003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86686" y="3496103"/>
              <a:ext cx="284783" cy="283268"/>
            </a:xfrm>
            <a:prstGeom prst="rect">
              <a:avLst/>
            </a:prstGeom>
          </p:spPr>
        </p:pic>
      </p:grpSp>
      <p:pic>
        <p:nvPicPr>
          <p:cNvPr id="28" name="Picture 27" descr="A close up of a device&#10;&#10;Description automatically generated">
            <a:extLst>
              <a:ext uri="{FF2B5EF4-FFF2-40B4-BE49-F238E27FC236}">
                <a16:creationId xmlns:a16="http://schemas.microsoft.com/office/drawing/2014/main" id="{AD758912-F10D-4CAC-81C8-B7787CFA600F}"/>
              </a:ext>
            </a:extLst>
          </p:cNvPr>
          <p:cNvPicPr>
            <a:picLocks noChangeAspect="1"/>
          </p:cNvPicPr>
          <p:nvPr/>
        </p:nvPicPr>
        <p:blipFill rotWithShape="1">
          <a:blip r:embed="rId18"/>
          <a:srcRect l="4748" t="30818" r="8794" b="18240"/>
          <a:stretch/>
        </p:blipFill>
        <p:spPr>
          <a:xfrm flipH="1">
            <a:off x="4023360" y="638966"/>
            <a:ext cx="2486818" cy="1465267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7DF7A5A6-1A75-4175-87F7-A5338D7CF636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1297752" y="6438270"/>
            <a:ext cx="4567296" cy="89993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C56B5426-C764-4B03-AB9A-1DFEF26DAE9C}"/>
              </a:ext>
            </a:extLst>
          </p:cNvPr>
          <p:cNvPicPr>
            <a:picLocks noChangeAspect="1"/>
          </p:cNvPicPr>
          <p:nvPr/>
        </p:nvPicPr>
        <p:blipFill rotWithShape="1"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9867" b="91467" l="5293" r="90548">
                        <a14:foregroundMark x1="9452" y1="17867" x2="6805" y2="31200"/>
                        <a14:foregroundMark x1="6805" y1="31200" x2="9074" y2="33333"/>
                        <a14:foregroundMark x1="90359" y1="80800" x2="83932" y2="90933"/>
                        <a14:foregroundMark x1="83932" y1="90933" x2="83365" y2="91467"/>
                        <a14:foregroundMark x1="89981" y1="78933" x2="90737" y2="80267"/>
                        <a14:foregroundMark x1="5293" y1="22400" x2="5293" y2="29333"/>
                      </a14:backgroundRemoval>
                    </a14:imgEffect>
                    <a14:imgEffect>
                      <a14:sharpenSoften amount="50000"/>
                    </a14:imgEffect>
                    <a14:imgEffect>
                      <a14:brightnessContrast bright="40000" contrast="-40000"/>
                    </a14:imgEffect>
                  </a14:imgLayer>
                </a14:imgProps>
              </a:ext>
            </a:extLst>
          </a:blip>
          <a:srcRect l="3875" t="9211" r="8606" b="7188"/>
          <a:stretch/>
        </p:blipFill>
        <p:spPr>
          <a:xfrm>
            <a:off x="3913982" y="7289863"/>
            <a:ext cx="2730206" cy="1848755"/>
          </a:xfrm>
          <a:prstGeom prst="rect">
            <a:avLst/>
          </a:prstGeom>
        </p:spPr>
      </p:pic>
      <p:sp>
        <p:nvSpPr>
          <p:cNvPr id="29" name="Rectangle 28">
            <a:extLst>
              <a:ext uri="{FF2B5EF4-FFF2-40B4-BE49-F238E27FC236}">
                <a16:creationId xmlns:a16="http://schemas.microsoft.com/office/drawing/2014/main" id="{E9EB4177-BFEF-479C-BFB3-D17DEB7F3571}"/>
              </a:ext>
            </a:extLst>
          </p:cNvPr>
          <p:cNvSpPr/>
          <p:nvPr/>
        </p:nvSpPr>
        <p:spPr>
          <a:xfrm>
            <a:off x="4023360" y="320040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5820946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6" name="Table 45">
            <a:extLst>
              <a:ext uri="{FF2B5EF4-FFF2-40B4-BE49-F238E27FC236}">
                <a16:creationId xmlns:a16="http://schemas.microsoft.com/office/drawing/2014/main" id="{C996B378-9CAE-4783-87E9-9B0D67D407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28856532"/>
              </p:ext>
            </p:extLst>
          </p:nvPr>
        </p:nvGraphicFramePr>
        <p:xfrm>
          <a:off x="3533109" y="2520470"/>
          <a:ext cx="3186328" cy="3741544"/>
        </p:xfrm>
        <a:graphic>
          <a:graphicData uri="http://schemas.openxmlformats.org/drawingml/2006/table">
            <a:tbl>
              <a:tblPr/>
              <a:tblGrid>
                <a:gridCol w="1400841">
                  <a:extLst>
                    <a:ext uri="{9D8B030D-6E8A-4147-A177-3AD203B41FA5}">
                      <a16:colId xmlns:a16="http://schemas.microsoft.com/office/drawing/2014/main" val="3679284601"/>
                    </a:ext>
                  </a:extLst>
                </a:gridCol>
                <a:gridCol w="1339850">
                  <a:extLst>
                    <a:ext uri="{9D8B030D-6E8A-4147-A177-3AD203B41FA5}">
                      <a16:colId xmlns:a16="http://schemas.microsoft.com/office/drawing/2014/main" val="3496772389"/>
                    </a:ext>
                  </a:extLst>
                </a:gridCol>
                <a:gridCol w="445637">
                  <a:extLst>
                    <a:ext uri="{9D8B030D-6E8A-4147-A177-3AD203B41FA5}">
                      <a16:colId xmlns:a16="http://schemas.microsoft.com/office/drawing/2014/main" val="1725910461"/>
                    </a:ext>
                  </a:extLst>
                </a:gridCol>
              </a:tblGrid>
              <a:tr h="19511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إختبارات الجوده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1058253"/>
                  </a:ext>
                </a:extLst>
              </a:tr>
              <a:tr h="737986">
                <a:tc gridSpan="2">
                  <a:txBody>
                    <a:bodyPr/>
                    <a:lstStyle/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جميع الأبعاد بشكل مستمر عبر جميع العمليات الجارية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100٪  من القطر بميكرومتر 0.001 مم.</a:t>
                      </a:r>
                    </a:p>
                    <a:p>
                      <a:pPr lvl="0"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يتم </a:t>
                      </a:r>
                      <a:r>
                        <a:rPr lang="ar-EG" sz="1000" dirty="0"/>
                        <a:t>فحص التركز والاستدارة بـ 0.001 مم.</a:t>
                      </a:r>
                    </a:p>
                    <a:p>
                      <a:pPr lvl="0" algn="r" rtl="1" fontAlgn="ctr"/>
                      <a:r>
                        <a:rPr lang="ar-EG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يتم قياس خشونة السطح.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93547832"/>
                  </a:ext>
                </a:extLst>
              </a:tr>
              <a:tr h="199684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وزن الباب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أقصي حمل 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1866788"/>
                  </a:ext>
                </a:extLst>
              </a:tr>
              <a:tr h="428966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dirty="0">
                          <a:latin typeface="+mj-lt"/>
                          <a:cs typeface="Times New Roman" panose="02020603050405020304" pitchFamily="18" charset="0"/>
                        </a:rPr>
                        <a:t> - </a:t>
                      </a:r>
                      <a:endParaRPr lang="en-US" sz="950" dirty="0">
                        <a:latin typeface="+mj-lt"/>
                        <a:cs typeface="Times New Roman" panose="02020603050405020304" pitchFamily="18" charset="0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068657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التطبيقات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3014999"/>
                  </a:ext>
                </a:extLst>
              </a:tr>
              <a:tr h="553356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1000" dirty="0"/>
                        <a:t>غسالة أوتوماتيكية طبل حلة ما يصل إلى 7 كجم. و 1000 دورة </a:t>
                      </a:r>
                    </a:p>
                    <a:p>
                      <a:pPr algn="r" rtl="1" fontAlgn="ctr"/>
                      <a:r>
                        <a:rPr lang="ar-EG" sz="1000" dirty="0"/>
                        <a:t> في الدقيقة</a:t>
                      </a:r>
                      <a:endParaRPr lang="ar-EG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0249448"/>
                  </a:ext>
                </a:extLst>
              </a:tr>
              <a:tr h="20944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ملحقات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7593164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-</a:t>
                      </a:r>
                      <a:endParaRPr lang="en-US" sz="9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40558517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العمر الإفتراضي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9933002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50,000 دورة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177199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متوسط درجة الحرارة 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1263180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-30 C° +110 C°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166662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CF7C063-5445-4271-BC48-A257DBBDFD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5357971"/>
              </p:ext>
            </p:extLst>
          </p:nvPr>
        </p:nvGraphicFramePr>
        <p:xfrm>
          <a:off x="376378" y="2520470"/>
          <a:ext cx="3124200" cy="3742602"/>
        </p:xfrm>
        <a:graphic>
          <a:graphicData uri="http://schemas.openxmlformats.org/drawingml/2006/table">
            <a:tbl>
              <a:tblPr/>
              <a:tblGrid>
                <a:gridCol w="2690672">
                  <a:extLst>
                    <a:ext uri="{9D8B030D-6E8A-4147-A177-3AD203B41FA5}">
                      <a16:colId xmlns:a16="http://schemas.microsoft.com/office/drawing/2014/main" val="1457824148"/>
                    </a:ext>
                  </a:extLst>
                </a:gridCol>
                <a:gridCol w="433528">
                  <a:extLst>
                    <a:ext uri="{9D8B030D-6E8A-4147-A177-3AD203B41FA5}">
                      <a16:colId xmlns:a16="http://schemas.microsoft.com/office/drawing/2014/main" val="3923836364"/>
                    </a:ext>
                  </a:extLst>
                </a:gridCol>
              </a:tblGrid>
              <a:tr h="22908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المادة الخام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6447345"/>
                  </a:ext>
                </a:extLst>
              </a:tr>
              <a:tr h="727075">
                <a:tc>
                  <a:txBody>
                    <a:bodyPr/>
                    <a:lstStyle/>
                    <a:p>
                      <a:pPr algn="r" fontAlgn="base"/>
                      <a:r>
                        <a:rPr lang="en-US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42CrMo4 – Mat. </a:t>
                      </a:r>
                      <a:r>
                        <a:rPr lang="en-US" sz="9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Wrk</a:t>
                      </a:r>
                      <a:r>
                        <a:rPr lang="en-US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No 1.7225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4929120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اللون / التشطيب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3960408"/>
                  </a:ext>
                </a:extLst>
              </a:tr>
              <a:tr h="426408">
                <a:tc>
                  <a:txBody>
                    <a:bodyPr/>
                    <a:lstStyle/>
                    <a:p>
                      <a:pPr marL="0" marR="0" lvl="0" indent="0" algn="r" defTabSz="914400" rtl="1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طحن جيد  </a:t>
                      </a:r>
                      <a:r>
                        <a:rPr lang="en-US" sz="950" dirty="0">
                          <a:solidFill>
                            <a:srgbClr val="3F3F3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Ra (0.4-0.8)</a:t>
                      </a:r>
                    </a:p>
                    <a:p>
                      <a:pPr algn="r" rtl="1" fontAlgn="ctr"/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زيت مضاد للصدأ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9159021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مميزات المنتج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2821659"/>
                  </a:ext>
                </a:extLst>
              </a:tr>
              <a:tr h="535951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خراطة </a:t>
                      </a:r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CNC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دقيقة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باستخدام أفضل و أحدث الأدوات (توشيبا, ساندفيك)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الخيط الداخلي مشكل لأفضل قوة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التخريش الخارجي بالتشكيل البارد.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8358185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العدد في الكرتونه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63878387"/>
                  </a:ext>
                </a:extLst>
              </a:tr>
              <a:tr h="253443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50 قطعه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4963624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وزن الكرتونه كجم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4299295"/>
                  </a:ext>
                </a:extLst>
              </a:tr>
              <a:tr h="248608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9.20</a:t>
                      </a: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14163608"/>
                  </a:ext>
                </a:extLst>
              </a:tr>
              <a:tr h="22225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(</a:t>
                      </a: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</a:t>
                      </a:r>
                      <a:r>
                        <a:rPr kumimoji="0" lang="en-US" sz="900" b="0" i="0" u="none" strike="noStrike" kern="0" cap="none" spc="0" normalizeH="0" baseline="30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)</a:t>
                      </a:r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حجم الكرتونة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1325000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0.004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548827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صفحة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44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76542117"/>
              </p:ext>
            </p:extLst>
          </p:nvPr>
        </p:nvGraphicFramePr>
        <p:xfrm>
          <a:off x="3095625" y="256097"/>
          <a:ext cx="3334251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4251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القطاع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مكونات للأجهزة المنزلية - </a:t>
                      </a:r>
                      <a:r>
                        <a:rPr lang="ar-EG" sz="1000" dirty="0"/>
                        <a:t>مكونات الغسالة الأوتوماتك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مجموعة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/>
                        <a:t>أعمدة رئيسية للغسالة الأوتوماتيكية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عائلة المنتج                                                                             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AAxx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اسم المنتج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قفيز الحلة الخارجية للغسالات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- موديل 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04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 كود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AA04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134216" y="2945184"/>
            <a:ext cx="3536476" cy="3240187"/>
            <a:chOff x="2998656" y="2895030"/>
            <a:chExt cx="3548546" cy="3339300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6216004" y="2896124"/>
              <a:ext cx="312206" cy="31220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6215062" y="4969255"/>
              <a:ext cx="332140" cy="33213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6221434" y="5924507"/>
              <a:ext cx="309821" cy="3098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998656" y="289503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3004485" y="3637802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3008393" y="4362848"/>
              <a:ext cx="282589" cy="28258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3010852" y="4988923"/>
              <a:ext cx="294829" cy="29482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3010896" y="5450435"/>
              <a:ext cx="294829" cy="29482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0156" y="5936952"/>
              <a:ext cx="279695" cy="2796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6210320" y="5465806"/>
              <a:ext cx="334557" cy="3041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6208680" y="4367171"/>
              <a:ext cx="334557" cy="33455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218118" y="3620966"/>
              <a:ext cx="317170" cy="315483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6E02D5FC-42F0-4724-B996-3007C3AA491B}"/>
              </a:ext>
            </a:extLst>
          </p:cNvPr>
          <p:cNvSpPr/>
          <p:nvPr/>
        </p:nvSpPr>
        <p:spPr>
          <a:xfrm>
            <a:off x="375553" y="242701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30" name="Picture 29" descr="A close up of a device&#10;&#10;Description automatically generated">
            <a:extLst>
              <a:ext uri="{FF2B5EF4-FFF2-40B4-BE49-F238E27FC236}">
                <a16:creationId xmlns:a16="http://schemas.microsoft.com/office/drawing/2014/main" id="{BDA3A8D6-EF20-4A36-92DF-3107034C9F27}"/>
              </a:ext>
            </a:extLst>
          </p:cNvPr>
          <p:cNvPicPr>
            <a:picLocks noChangeAspect="1"/>
          </p:cNvPicPr>
          <p:nvPr/>
        </p:nvPicPr>
        <p:blipFill rotWithShape="1">
          <a:blip r:embed="rId18"/>
          <a:srcRect l="4748" t="30818" r="8794" b="18240"/>
          <a:stretch/>
        </p:blipFill>
        <p:spPr>
          <a:xfrm flipH="1">
            <a:off x="399548" y="611250"/>
            <a:ext cx="2453029" cy="1445358"/>
          </a:xfrm>
          <a:prstGeom prst="rect">
            <a:avLst/>
          </a:prstGeom>
        </p:spPr>
      </p:pic>
      <p:pic>
        <p:nvPicPr>
          <p:cNvPr id="31" name="Picture 30">
            <a:extLst>
              <a:ext uri="{FF2B5EF4-FFF2-40B4-BE49-F238E27FC236}">
                <a16:creationId xmlns:a16="http://schemas.microsoft.com/office/drawing/2014/main" id="{5D925A47-B291-4E7A-9BF1-D1D988756AFB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1297752" y="6438270"/>
            <a:ext cx="4567296" cy="899935"/>
          </a:xfrm>
          <a:prstGeom prst="rect">
            <a:avLst/>
          </a:prstGeom>
        </p:spPr>
      </p:pic>
      <p:pic>
        <p:nvPicPr>
          <p:cNvPr id="32" name="Picture 31">
            <a:extLst>
              <a:ext uri="{FF2B5EF4-FFF2-40B4-BE49-F238E27FC236}">
                <a16:creationId xmlns:a16="http://schemas.microsoft.com/office/drawing/2014/main" id="{1FB9A4E9-656F-4E41-AFA6-1D474EFA94FC}"/>
              </a:ext>
            </a:extLst>
          </p:cNvPr>
          <p:cNvPicPr>
            <a:picLocks noChangeAspect="1"/>
          </p:cNvPicPr>
          <p:nvPr/>
        </p:nvPicPr>
        <p:blipFill rotWithShape="1"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9867" b="91467" l="5293" r="90548">
                        <a14:foregroundMark x1="9452" y1="17867" x2="6805" y2="31200"/>
                        <a14:foregroundMark x1="6805" y1="31200" x2="9074" y2="33333"/>
                        <a14:foregroundMark x1="90359" y1="80800" x2="83932" y2="90933"/>
                        <a14:foregroundMark x1="83932" y1="90933" x2="83365" y2="91467"/>
                        <a14:foregroundMark x1="89981" y1="78933" x2="90737" y2="80267"/>
                        <a14:foregroundMark x1="5293" y1="22400" x2="5293" y2="29333"/>
                      </a14:backgroundRemoval>
                    </a14:imgEffect>
                    <a14:imgEffect>
                      <a14:sharpenSoften amount="50000"/>
                    </a14:imgEffect>
                    <a14:imgEffect>
                      <a14:brightnessContrast bright="40000" contrast="-40000"/>
                    </a14:imgEffect>
                  </a14:imgLayer>
                </a14:imgProps>
              </a:ext>
            </a:extLst>
          </a:blip>
          <a:srcRect l="3875" t="9211" r="8606" b="7188"/>
          <a:stretch/>
        </p:blipFill>
        <p:spPr>
          <a:xfrm>
            <a:off x="3913982" y="7289863"/>
            <a:ext cx="2730206" cy="18487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19587244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0" name="Table 29">
            <a:extLst>
              <a:ext uri="{FF2B5EF4-FFF2-40B4-BE49-F238E27FC236}">
                <a16:creationId xmlns:a16="http://schemas.microsoft.com/office/drawing/2014/main" id="{5E5F8922-B7F3-449C-827B-2D1F3C40063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0408527"/>
              </p:ext>
            </p:extLst>
          </p:nvPr>
        </p:nvGraphicFramePr>
        <p:xfrm>
          <a:off x="3531462" y="2517945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1314715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  <a:gridCol w="1453531">
                  <a:extLst>
                    <a:ext uri="{9D8B030D-6E8A-4147-A177-3AD203B41FA5}">
                      <a16:colId xmlns:a16="http://schemas.microsoft.com/office/drawing/2014/main" val="419919200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QC test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All Dimensions are continuously checked across all running operation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100% Diameter Check With 0.001 mm Micrometer.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Concentricity and Roundness Check With 0.001 mm.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Surface Roughness Measurement.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Door Weight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Dead Load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Application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Automatic Washing Machine Drum Shaft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UP to 9 kg. and 1200 RPM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Accessories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Life Span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 </a:t>
                      </a:r>
                      <a:endParaRPr lang="en-US" sz="9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50,000 Working Hours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Working temp (C°)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-30 C° +110 C°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graphicFrame>
        <p:nvGraphicFramePr>
          <p:cNvPr id="31" name="Table 30">
            <a:extLst>
              <a:ext uri="{FF2B5EF4-FFF2-40B4-BE49-F238E27FC236}">
                <a16:creationId xmlns:a16="http://schemas.microsoft.com/office/drawing/2014/main" id="{53383E73-32C4-4A2B-B7D3-EB051903223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33308140"/>
              </p:ext>
            </p:extLst>
          </p:nvPr>
        </p:nvGraphicFramePr>
        <p:xfrm>
          <a:off x="320039" y="320040"/>
          <a:ext cx="3699729" cy="192938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699729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Sector </a:t>
                      </a: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Model Group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Component for Home Appliances – Washing Machine Components.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Model Group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Automatic Washing Machine Main Shafts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Family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AAxx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Item Name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Auto. Washing Drum Shaft – Model 05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Item Code</a:t>
                      </a:r>
                    </a:p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AA05</a:t>
                      </a: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</a:tbl>
          </a:graphicData>
        </a:graphic>
      </p:graphicFrame>
      <p:graphicFrame>
        <p:nvGraphicFramePr>
          <p:cNvPr id="32" name="Table 31">
            <a:extLst>
              <a:ext uri="{FF2B5EF4-FFF2-40B4-BE49-F238E27FC236}">
                <a16:creationId xmlns:a16="http://schemas.microsoft.com/office/drawing/2014/main" id="{425145CB-97A5-40BB-B51F-3AC8D3345BC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84494223"/>
              </p:ext>
            </p:extLst>
          </p:nvPr>
        </p:nvGraphicFramePr>
        <p:xfrm>
          <a:off x="313600" y="2516337"/>
          <a:ext cx="3183460" cy="371551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2768246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Material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42CrMo4 – Mat. </a:t>
                      </a:r>
                      <a:r>
                        <a:rPr lang="en-US" sz="10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Wrk</a:t>
                      </a:r>
                      <a:r>
                        <a:rPr lang="en-US" sz="10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No 1.7225</a:t>
                      </a:r>
                    </a:p>
                    <a:p>
                      <a:pPr fontAlgn="base"/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Color / Finish 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solidFill>
                            <a:srgbClr val="3F3F3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Fine Grinding Ra (0.4-0.8)</a:t>
                      </a:r>
                    </a:p>
                    <a:p>
                      <a:pPr fontAlgn="base"/>
                      <a:r>
                        <a:rPr lang="en-US" sz="950" dirty="0">
                          <a:solidFill>
                            <a:srgbClr val="3F3F3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Anti Rust Oil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Key Features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ea typeface="Tahoma" panose="020B0604030504040204" pitchFamily="34" charset="0"/>
                          <a:cs typeface="Times New Roman" panose="02020603050405020304" pitchFamily="18" charset="0"/>
                        </a:rPr>
                        <a:t>Accurate CNC Turning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ea typeface="Tahoma" panose="020B0604030504040204" pitchFamily="34" charset="0"/>
                          <a:cs typeface="Times New Roman" panose="02020603050405020304" pitchFamily="18" charset="0"/>
                        </a:rPr>
                        <a:t>Using Best Latest Tooling (Sandvik, Toshiba,.. )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ea typeface="Tahoma" panose="020B0604030504040204" pitchFamily="34" charset="0"/>
                          <a:cs typeface="Times New Roman" panose="02020603050405020304" pitchFamily="18" charset="0"/>
                        </a:rPr>
                        <a:t>Internal thread by forming for best strength</a:t>
                      </a:r>
                      <a:endParaRPr lang="ar-EG" sz="950" dirty="0">
                        <a:latin typeface="Times New Roman" panose="02020603050405020304" pitchFamily="18" charset="0"/>
                        <a:ea typeface="Tahoma" panose="020B0604030504040204" pitchFamily="34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ea typeface="Tahoma" panose="020B0604030504040204" pitchFamily="34" charset="0"/>
                          <a:cs typeface="Times New Roman" panose="02020603050405020304" pitchFamily="18" charset="0"/>
                        </a:rPr>
                        <a:t>External Knurling by Cold Forming.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Quantity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 Pcs.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Weight (Kg)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15.90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Volume (m</a:t>
                      </a:r>
                      <a:r>
                        <a:rPr lang="en-US" sz="900" b="0" baseline="3000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) 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0.004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dirty="0">
                <a:solidFill>
                  <a:srgbClr val="3F3F3F"/>
                </a:solidFill>
                <a:latin typeface="Calibri"/>
                <a:ea typeface="Calibri"/>
                <a:cs typeface="Calibri"/>
                <a:sym typeface="Calibri"/>
              </a:rPr>
              <a:t>Page 45</a:t>
            </a:r>
            <a:endParaRPr sz="2000" b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92627" y="2523722"/>
            <a:ext cx="3521355" cy="3585771"/>
            <a:chOff x="268802" y="2523722"/>
            <a:chExt cx="3521355" cy="3585771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496391" y="2559491"/>
              <a:ext cx="280325" cy="280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3491933" y="4927308"/>
              <a:ext cx="298224" cy="2982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3501069" y="5831309"/>
              <a:ext cx="278184" cy="27818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68802" y="2523722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84176" y="3510164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281744" y="4120767"/>
              <a:ext cx="253734" cy="2537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284177" y="4913746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276250" y="5381893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478" y="5827555"/>
              <a:ext cx="251133" cy="2511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3484210" y="5411533"/>
              <a:ext cx="300395" cy="2730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3478163" y="4130491"/>
              <a:ext cx="300395" cy="3003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86686" y="3496103"/>
              <a:ext cx="284783" cy="283268"/>
            </a:xfrm>
            <a:prstGeom prst="rect">
              <a:avLst/>
            </a:prstGeom>
          </p:spPr>
        </p:pic>
      </p:grpSp>
      <p:pic>
        <p:nvPicPr>
          <p:cNvPr id="27" name="Picture 26" descr="A picture containing object&#10;&#10;Description automatically generated">
            <a:extLst>
              <a:ext uri="{FF2B5EF4-FFF2-40B4-BE49-F238E27FC236}">
                <a16:creationId xmlns:a16="http://schemas.microsoft.com/office/drawing/2014/main" id="{28449231-A718-4DD4-9D16-D260305AD5CB}"/>
              </a:ext>
            </a:extLst>
          </p:cNvPr>
          <p:cNvPicPr>
            <a:picLocks noChangeAspect="1"/>
          </p:cNvPicPr>
          <p:nvPr/>
        </p:nvPicPr>
        <p:blipFill rotWithShape="1">
          <a:blip r:embed="rId18"/>
          <a:srcRect l="6681" t="28051" r="5133" b="23393"/>
          <a:stretch/>
        </p:blipFill>
        <p:spPr>
          <a:xfrm flipH="1">
            <a:off x="4023360" y="686969"/>
            <a:ext cx="2486818" cy="1369261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id="{50CE1177-331D-4CCC-BA1D-732B642A35B9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1346793" y="6363421"/>
            <a:ext cx="4369338" cy="113711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88C09309-159E-4FB7-9274-1E3E9816F8E4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3404" b="97660" l="4261" r="93076">
                        <a14:foregroundMark x1="18775" y1="7234" x2="11318" y2="7234"/>
                        <a14:foregroundMark x1="11318" y1="7234" x2="4527" y2="13191"/>
                        <a14:foregroundMark x1="4527" y1="13191" x2="7057" y2="27660"/>
                        <a14:foregroundMark x1="82024" y1="92766" x2="90679" y2="93617"/>
                        <a14:foregroundMark x1="90679" y1="93617" x2="90945" y2="80638"/>
                        <a14:foregroundMark x1="90945" y1="80638" x2="90280" y2="78723"/>
                        <a14:foregroundMark x1="95340" y1="82340" x2="93209" y2="92979"/>
                        <a14:foregroundMark x1="93209" y1="92979" x2="89081" y2="97660"/>
                        <a14:foregroundMark x1="10652" y1="3404" x2="8389" y2="6383"/>
                      </a14:backgroundRemoval>
                    </a14:imgEffect>
                    <a14:imgEffect>
                      <a14:brightnessContrast bright="40000" contrast="-4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99550" y="7539452"/>
            <a:ext cx="2529848" cy="1583260"/>
          </a:xfrm>
          <a:prstGeom prst="rect">
            <a:avLst/>
          </a:prstGeom>
        </p:spPr>
      </p:pic>
      <p:sp>
        <p:nvSpPr>
          <p:cNvPr id="29" name="Rectangle 28">
            <a:extLst>
              <a:ext uri="{FF2B5EF4-FFF2-40B4-BE49-F238E27FC236}">
                <a16:creationId xmlns:a16="http://schemas.microsoft.com/office/drawing/2014/main" id="{D2DFB4CE-C09E-43FB-AD15-3DFF8F043B93}"/>
              </a:ext>
            </a:extLst>
          </p:cNvPr>
          <p:cNvSpPr/>
          <p:nvPr/>
        </p:nvSpPr>
        <p:spPr>
          <a:xfrm>
            <a:off x="4023360" y="320040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7744192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6" name="Table 45">
            <a:extLst>
              <a:ext uri="{FF2B5EF4-FFF2-40B4-BE49-F238E27FC236}">
                <a16:creationId xmlns:a16="http://schemas.microsoft.com/office/drawing/2014/main" id="{C996B378-9CAE-4783-87E9-9B0D67D407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28394555"/>
              </p:ext>
            </p:extLst>
          </p:nvPr>
        </p:nvGraphicFramePr>
        <p:xfrm>
          <a:off x="3533109" y="2520470"/>
          <a:ext cx="3186328" cy="3741544"/>
        </p:xfrm>
        <a:graphic>
          <a:graphicData uri="http://schemas.openxmlformats.org/drawingml/2006/table">
            <a:tbl>
              <a:tblPr/>
              <a:tblGrid>
                <a:gridCol w="1400841">
                  <a:extLst>
                    <a:ext uri="{9D8B030D-6E8A-4147-A177-3AD203B41FA5}">
                      <a16:colId xmlns:a16="http://schemas.microsoft.com/office/drawing/2014/main" val="3679284601"/>
                    </a:ext>
                  </a:extLst>
                </a:gridCol>
                <a:gridCol w="1339850">
                  <a:extLst>
                    <a:ext uri="{9D8B030D-6E8A-4147-A177-3AD203B41FA5}">
                      <a16:colId xmlns:a16="http://schemas.microsoft.com/office/drawing/2014/main" val="3496772389"/>
                    </a:ext>
                  </a:extLst>
                </a:gridCol>
                <a:gridCol w="445637">
                  <a:extLst>
                    <a:ext uri="{9D8B030D-6E8A-4147-A177-3AD203B41FA5}">
                      <a16:colId xmlns:a16="http://schemas.microsoft.com/office/drawing/2014/main" val="1725910461"/>
                    </a:ext>
                  </a:extLst>
                </a:gridCol>
              </a:tblGrid>
              <a:tr h="19511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إختبارات الجوده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1058253"/>
                  </a:ext>
                </a:extLst>
              </a:tr>
              <a:tr h="737986">
                <a:tc gridSpan="2">
                  <a:txBody>
                    <a:bodyPr/>
                    <a:lstStyle/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جميع الأبعاد بشكل مستمر عبر جميع العمليات الجارية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100٪  من القطر بميكرومتر 0.001 مم.</a:t>
                      </a:r>
                    </a:p>
                    <a:p>
                      <a:pPr lvl="0"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يتم </a:t>
                      </a:r>
                      <a:r>
                        <a:rPr lang="ar-EG" sz="1000" dirty="0"/>
                        <a:t>فحص التركز والاستدارة بـ 0.001 مم.</a:t>
                      </a:r>
                    </a:p>
                    <a:p>
                      <a:pPr lvl="0" algn="r" rtl="1" fontAlgn="ctr"/>
                      <a:r>
                        <a:rPr lang="ar-EG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يتم قياس خشونة السطح.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93547832"/>
                  </a:ext>
                </a:extLst>
              </a:tr>
              <a:tr h="199684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وزن الباب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أقصي حمل 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1866788"/>
                  </a:ext>
                </a:extLst>
              </a:tr>
              <a:tr h="428966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dirty="0">
                          <a:latin typeface="+mj-lt"/>
                          <a:cs typeface="Times New Roman" panose="02020603050405020304" pitchFamily="18" charset="0"/>
                        </a:rPr>
                        <a:t> - </a:t>
                      </a:r>
                      <a:endParaRPr lang="en-US" sz="950" dirty="0">
                        <a:latin typeface="+mj-lt"/>
                        <a:cs typeface="Times New Roman" panose="02020603050405020304" pitchFamily="18" charset="0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068657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التطبيقات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3014999"/>
                  </a:ext>
                </a:extLst>
              </a:tr>
              <a:tr h="553356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1000" dirty="0"/>
                        <a:t>غسالة أوتوماتيكية طبل حلة ما يصل إلى 9 كجم. و 1200 دورة </a:t>
                      </a:r>
                    </a:p>
                    <a:p>
                      <a:pPr algn="r" rtl="1" fontAlgn="ctr"/>
                      <a:r>
                        <a:rPr lang="ar-EG" sz="1000" dirty="0"/>
                        <a:t> في الدقيقة</a:t>
                      </a:r>
                      <a:endParaRPr lang="ar-EG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0249448"/>
                  </a:ext>
                </a:extLst>
              </a:tr>
              <a:tr h="20944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ملحقات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7593164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-</a:t>
                      </a:r>
                      <a:endParaRPr lang="en-US" sz="9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40558517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العمر الإفتراضي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9933002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50,000 دورة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177199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متوسط درجة الحرارة 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1263180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-30 C° +110 C°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166662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CF7C063-5445-4271-BC48-A257DBBDFD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94647721"/>
              </p:ext>
            </p:extLst>
          </p:nvPr>
        </p:nvGraphicFramePr>
        <p:xfrm>
          <a:off x="376378" y="2520470"/>
          <a:ext cx="3124200" cy="3742602"/>
        </p:xfrm>
        <a:graphic>
          <a:graphicData uri="http://schemas.openxmlformats.org/drawingml/2006/table">
            <a:tbl>
              <a:tblPr/>
              <a:tblGrid>
                <a:gridCol w="2690672">
                  <a:extLst>
                    <a:ext uri="{9D8B030D-6E8A-4147-A177-3AD203B41FA5}">
                      <a16:colId xmlns:a16="http://schemas.microsoft.com/office/drawing/2014/main" val="1457824148"/>
                    </a:ext>
                  </a:extLst>
                </a:gridCol>
                <a:gridCol w="433528">
                  <a:extLst>
                    <a:ext uri="{9D8B030D-6E8A-4147-A177-3AD203B41FA5}">
                      <a16:colId xmlns:a16="http://schemas.microsoft.com/office/drawing/2014/main" val="3923836364"/>
                    </a:ext>
                  </a:extLst>
                </a:gridCol>
              </a:tblGrid>
              <a:tr h="22908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المادة الخام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6447345"/>
                  </a:ext>
                </a:extLst>
              </a:tr>
              <a:tr h="727075">
                <a:tc>
                  <a:txBody>
                    <a:bodyPr/>
                    <a:lstStyle/>
                    <a:p>
                      <a:pPr algn="r" fontAlgn="base"/>
                      <a:r>
                        <a:rPr lang="en-US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42CrMo4 – Mat. </a:t>
                      </a:r>
                      <a:r>
                        <a:rPr lang="en-US" sz="9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Wrk</a:t>
                      </a:r>
                      <a:r>
                        <a:rPr lang="en-US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No 1.7225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4929120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اللون / التشطيب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3960408"/>
                  </a:ext>
                </a:extLst>
              </a:tr>
              <a:tr h="426408">
                <a:tc>
                  <a:txBody>
                    <a:bodyPr/>
                    <a:lstStyle/>
                    <a:p>
                      <a:pPr marL="0" marR="0" lvl="0" indent="0" algn="r" defTabSz="914400" rtl="1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طحن جيد  </a:t>
                      </a:r>
                      <a:r>
                        <a:rPr lang="en-US" sz="950" dirty="0">
                          <a:solidFill>
                            <a:srgbClr val="3F3F3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Ra (0.4-0.8)</a:t>
                      </a:r>
                    </a:p>
                    <a:p>
                      <a:pPr algn="r" rtl="1" fontAlgn="ctr"/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زيت مضاد للصدأ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9159021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مميزات المنتج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2821659"/>
                  </a:ext>
                </a:extLst>
              </a:tr>
              <a:tr h="535951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خراطة </a:t>
                      </a:r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CNC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دقيقة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باستخدام أفضل و أحدث الأدوات (توشيبا, ساندفيك)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الخيط الداخلي مشكل لأفضل قوة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التخريش الخارجي بالتشكيل البارد.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8358185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العدد في الكرتونه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63878387"/>
                  </a:ext>
                </a:extLst>
              </a:tr>
              <a:tr h="253443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50 قطعه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4963624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وزن الكرتونه كجم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4299295"/>
                  </a:ext>
                </a:extLst>
              </a:tr>
              <a:tr h="248608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15.90</a:t>
                      </a: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14163608"/>
                  </a:ext>
                </a:extLst>
              </a:tr>
              <a:tr h="22225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(</a:t>
                      </a: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</a:t>
                      </a:r>
                      <a:r>
                        <a:rPr kumimoji="0" lang="en-US" sz="900" b="0" i="0" u="none" strike="noStrike" kern="0" cap="none" spc="0" normalizeH="0" baseline="30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)</a:t>
                      </a:r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حجم الكرتونة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1325000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0.004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548827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صفحة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45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9290991"/>
              </p:ext>
            </p:extLst>
          </p:nvPr>
        </p:nvGraphicFramePr>
        <p:xfrm>
          <a:off x="3095625" y="256097"/>
          <a:ext cx="3334251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4251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القطاع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مكونات للأجهزة المنزلية - </a:t>
                      </a:r>
                      <a:r>
                        <a:rPr lang="ar-EG" sz="1000" dirty="0"/>
                        <a:t>مكونات الغسالة الأوتوماتك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مجموعة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/>
                        <a:t>أعمدة رئيسية للغسالة الأوتوماتيكية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عائلة المنتج                                                                             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AAxx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اسم المنتج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قفيز الحلة الخارجية للغسالات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- موديل 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05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 كود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AA05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134216" y="2945184"/>
            <a:ext cx="3536476" cy="3240187"/>
            <a:chOff x="2998656" y="2895030"/>
            <a:chExt cx="3548546" cy="3339300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6216004" y="2896124"/>
              <a:ext cx="312206" cy="31220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6215062" y="4969255"/>
              <a:ext cx="332140" cy="33213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6221434" y="5924507"/>
              <a:ext cx="309821" cy="3098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998656" y="289503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3004485" y="3637802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3008393" y="4362848"/>
              <a:ext cx="282589" cy="28258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3010852" y="4988923"/>
              <a:ext cx="294829" cy="29482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3010896" y="5450435"/>
              <a:ext cx="294829" cy="29482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0156" y="5936952"/>
              <a:ext cx="279695" cy="2796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6210320" y="5465806"/>
              <a:ext cx="334557" cy="3041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6208680" y="4367171"/>
              <a:ext cx="334557" cy="33455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218118" y="3620966"/>
              <a:ext cx="317170" cy="315483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6E02D5FC-42F0-4724-B996-3007C3AA491B}"/>
              </a:ext>
            </a:extLst>
          </p:cNvPr>
          <p:cNvSpPr/>
          <p:nvPr/>
        </p:nvSpPr>
        <p:spPr>
          <a:xfrm>
            <a:off x="375553" y="242701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51B9992E-4A61-406B-8D7A-F58CC5699372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423178" y="594896"/>
            <a:ext cx="2417023" cy="1326992"/>
          </a:xfrm>
          <a:prstGeom prst="rect">
            <a:avLst/>
          </a:prstGeom>
        </p:spPr>
      </p:pic>
      <p:pic>
        <p:nvPicPr>
          <p:cNvPr id="29" name="Picture 28">
            <a:extLst>
              <a:ext uri="{FF2B5EF4-FFF2-40B4-BE49-F238E27FC236}">
                <a16:creationId xmlns:a16="http://schemas.microsoft.com/office/drawing/2014/main" id="{461C8FB0-CDDE-4F16-934C-A5B5E2F30B02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1346793" y="6363421"/>
            <a:ext cx="4369338" cy="1137111"/>
          </a:xfrm>
          <a:prstGeom prst="rect">
            <a:avLst/>
          </a:prstGeom>
        </p:spPr>
      </p:pic>
      <p:pic>
        <p:nvPicPr>
          <p:cNvPr id="33" name="Picture 32">
            <a:extLst>
              <a:ext uri="{FF2B5EF4-FFF2-40B4-BE49-F238E27FC236}">
                <a16:creationId xmlns:a16="http://schemas.microsoft.com/office/drawing/2014/main" id="{55555E9B-9CF0-488D-A533-AFCED887C8E3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3404" b="97660" l="4261" r="93076">
                        <a14:foregroundMark x1="18775" y1="7234" x2="11318" y2="7234"/>
                        <a14:foregroundMark x1="11318" y1="7234" x2="4527" y2="13191"/>
                        <a14:foregroundMark x1="4527" y1="13191" x2="7057" y2="27660"/>
                        <a14:foregroundMark x1="82024" y1="92766" x2="90679" y2="93617"/>
                        <a14:foregroundMark x1="90679" y1="93617" x2="90945" y2="80638"/>
                        <a14:foregroundMark x1="90945" y1="80638" x2="90280" y2="78723"/>
                        <a14:foregroundMark x1="95340" y1="82340" x2="93209" y2="92979"/>
                        <a14:foregroundMark x1="93209" y1="92979" x2="89081" y2="97660"/>
                        <a14:foregroundMark x1="10652" y1="3404" x2="8389" y2="6383"/>
                      </a14:backgroundRemoval>
                    </a14:imgEffect>
                    <a14:imgEffect>
                      <a14:brightnessContrast bright="40000" contrast="-4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99550" y="7539452"/>
            <a:ext cx="2529848" cy="15832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9204168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D599A723-9C74-4735-B264-3753FFD644A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21773" y="281308"/>
            <a:ext cx="2410327" cy="2049958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88497EB8-EAE4-422A-9648-ED986CDD28D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4920" y="6326724"/>
            <a:ext cx="4432176" cy="3121423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E41BEAE3-42E9-4682-BE99-8F452100D92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329598" y="6704709"/>
            <a:ext cx="2389839" cy="2743438"/>
          </a:xfrm>
          <a:prstGeom prst="rect">
            <a:avLst/>
          </a:prstGeom>
        </p:spPr>
      </p:pic>
      <p:graphicFrame>
        <p:nvGraphicFramePr>
          <p:cNvPr id="46" name="Table 45">
            <a:extLst>
              <a:ext uri="{FF2B5EF4-FFF2-40B4-BE49-F238E27FC236}">
                <a16:creationId xmlns:a16="http://schemas.microsoft.com/office/drawing/2014/main" id="{C996B378-9CAE-4783-87E9-9B0D67D407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58194873"/>
              </p:ext>
            </p:extLst>
          </p:nvPr>
        </p:nvGraphicFramePr>
        <p:xfrm>
          <a:off x="3533109" y="2520470"/>
          <a:ext cx="3186328" cy="3644182"/>
        </p:xfrm>
        <a:graphic>
          <a:graphicData uri="http://schemas.openxmlformats.org/drawingml/2006/table">
            <a:tbl>
              <a:tblPr/>
              <a:tblGrid>
                <a:gridCol w="1400841">
                  <a:extLst>
                    <a:ext uri="{9D8B030D-6E8A-4147-A177-3AD203B41FA5}">
                      <a16:colId xmlns:a16="http://schemas.microsoft.com/office/drawing/2014/main" val="3679284601"/>
                    </a:ext>
                  </a:extLst>
                </a:gridCol>
                <a:gridCol w="1339850">
                  <a:extLst>
                    <a:ext uri="{9D8B030D-6E8A-4147-A177-3AD203B41FA5}">
                      <a16:colId xmlns:a16="http://schemas.microsoft.com/office/drawing/2014/main" val="3496772389"/>
                    </a:ext>
                  </a:extLst>
                </a:gridCol>
                <a:gridCol w="445637">
                  <a:extLst>
                    <a:ext uri="{9D8B030D-6E8A-4147-A177-3AD203B41FA5}">
                      <a16:colId xmlns:a16="http://schemas.microsoft.com/office/drawing/2014/main" val="1725910461"/>
                    </a:ext>
                  </a:extLst>
                </a:gridCol>
              </a:tblGrid>
              <a:tr h="19511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إختبارات الجوده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1058253"/>
                  </a:ext>
                </a:extLst>
              </a:tr>
              <a:tr h="795136">
                <a:tc gridSpan="2">
                  <a:txBody>
                    <a:bodyPr/>
                    <a:lstStyle/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جميع الابعاد الخاصة بالمنتجات أثناء الإنتاج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عمل اختبار رذاذ الملح لكل الأجزاء لمدة 48 ساعة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إختبار قوة الإغلاق مع عدد مرات الإغلاق</a:t>
                      </a: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إختبار السوسته مع عدد مرات الإغلاق ودرجه الحرارة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93547832"/>
                  </a:ext>
                </a:extLst>
              </a:tr>
              <a:tr h="199684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وزن الباب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أقصي حمل 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1866788"/>
                  </a:ext>
                </a:extLst>
              </a:tr>
              <a:tr h="346416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 – 13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32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068657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التطبيقات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3014999"/>
                  </a:ext>
                </a:extLst>
              </a:tr>
              <a:tr h="48139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60×80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بوتاجاز 60×90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0249448"/>
                  </a:ext>
                </a:extLst>
              </a:tr>
              <a:tr h="20944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ملحقات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7593164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MB10, MB11, MB12 and MB13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40558517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العمر الإفتراضي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9933002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20.000 دورة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177199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متوسط درجة الحرارة 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1263180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-30 C° +1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30</a:t>
                      </a:r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C°</a:t>
                      </a:r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166662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CF7C063-5445-4271-BC48-A257DBBDFD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70844018"/>
              </p:ext>
            </p:extLst>
          </p:nvPr>
        </p:nvGraphicFramePr>
        <p:xfrm>
          <a:off x="376378" y="2520470"/>
          <a:ext cx="3124200" cy="3651730"/>
        </p:xfrm>
        <a:graphic>
          <a:graphicData uri="http://schemas.openxmlformats.org/drawingml/2006/table">
            <a:tbl>
              <a:tblPr/>
              <a:tblGrid>
                <a:gridCol w="2690672">
                  <a:extLst>
                    <a:ext uri="{9D8B030D-6E8A-4147-A177-3AD203B41FA5}">
                      <a16:colId xmlns:a16="http://schemas.microsoft.com/office/drawing/2014/main" val="1457824148"/>
                    </a:ext>
                  </a:extLst>
                </a:gridCol>
                <a:gridCol w="433528">
                  <a:extLst>
                    <a:ext uri="{9D8B030D-6E8A-4147-A177-3AD203B41FA5}">
                      <a16:colId xmlns:a16="http://schemas.microsoft.com/office/drawing/2014/main" val="3923836364"/>
                    </a:ext>
                  </a:extLst>
                </a:gridCol>
              </a:tblGrid>
              <a:tr h="22908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المادة الخام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6447345"/>
                  </a:ext>
                </a:extLst>
              </a:tr>
              <a:tr h="8001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DD11  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الجسم الرئيسي: صاج مدرفل على الساخن مزيت مخلل</a:t>
                      </a:r>
                    </a:p>
                    <a:p>
                      <a:pPr algn="r" rtl="0" fontAlgn="ctr"/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DD11  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الذراع الخلفي والامامي: صاج مدرفل على الساخن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   C98 UNI3832 :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السوسته</a:t>
                      </a:r>
                    </a:p>
                    <a:p>
                      <a:pPr algn="r" rtl="0" fontAlgn="ctr"/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   Fe CB4FF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&amp;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C35 Temp :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البرشام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4929120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اللون / التشطيب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3960408"/>
                  </a:ext>
                </a:extLst>
              </a:tr>
              <a:tr h="343858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يتم عمل طلاء كهربائى بالزنك لجميع المكونات بطبقة لا تقل سمكها  </a:t>
                      </a:r>
                    </a:p>
                    <a:p>
                      <a:pPr algn="r" rtl="0" fontAlgn="ctr"/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عن 25 ميكرون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9159021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مميزات المنتج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2821659"/>
                  </a:ext>
                </a:extLst>
              </a:tr>
              <a:tr h="504123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يتم فحص المنتج كاملا والتأكد من أن كل جزء يقوم بدوره علي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أكمل وجه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البرشام و السوستة المستخدمة من شركة إيطالية متخصصة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8358185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العدد في الكرتونه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63878387"/>
                  </a:ext>
                </a:extLst>
              </a:tr>
              <a:tr h="253443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100 قطعه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4963624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وزن الكرتونه كجم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4299295"/>
                  </a:ext>
                </a:extLst>
              </a:tr>
              <a:tr h="248608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20.06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14163608"/>
                  </a:ext>
                </a:extLst>
              </a:tr>
              <a:tr h="22225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(</a:t>
                      </a: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</a:t>
                      </a:r>
                      <a:r>
                        <a:rPr kumimoji="0" lang="en-US" sz="900" b="0" i="0" u="none" strike="noStrike" kern="0" cap="none" spc="0" normalizeH="0" baseline="30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)</a:t>
                      </a:r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حجم الكرتونة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1325000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0.027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548827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صفحة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05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13434010"/>
              </p:ext>
            </p:extLst>
          </p:nvPr>
        </p:nvGraphicFramePr>
        <p:xfrm>
          <a:off x="3095625" y="256097"/>
          <a:ext cx="3334251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4251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القطاع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مكونات للأجهزة المنزلية-مكونات للبوتاجاز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مجموعة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مفصلات باب الفرن- الباب الرئيسي  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عائلة المنتج                                                                             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MHxx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اسم المنتج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r" rtl="1" fontAlgn="base"/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مفصلة باب الفرن الرئيسية – عائلة 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SP01</a:t>
                      </a: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-موديل 50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 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 كود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lvl="0" algn="r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MH</a:t>
                      </a: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50</a:t>
                      </a:r>
                      <a:endParaRPr lang="en-US" sz="10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Calibri"/>
                        <a:cs typeface="Calibri" panose="020F0502020204030204" pitchFamily="34" charset="0"/>
                        <a:sym typeface="Calibri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134216" y="2945184"/>
            <a:ext cx="3536476" cy="3154450"/>
            <a:chOff x="2998656" y="2895030"/>
            <a:chExt cx="3548546" cy="3250947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6216004" y="2896124"/>
              <a:ext cx="312206" cy="31220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6215062" y="4890726"/>
              <a:ext cx="332140" cy="33214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6221434" y="5836154"/>
              <a:ext cx="309821" cy="3098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2998656" y="289503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3004485" y="367707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12">
              <a:alphaModFix/>
            </a:blip>
            <a:srcRect/>
            <a:stretch/>
          </p:blipFill>
          <p:spPr>
            <a:xfrm>
              <a:off x="3008393" y="4303951"/>
              <a:ext cx="282589" cy="28259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3">
              <a:alphaModFix/>
            </a:blip>
            <a:srcRect/>
            <a:stretch/>
          </p:blipFill>
          <p:spPr>
            <a:xfrm>
              <a:off x="3010852" y="4910391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4">
              <a:alphaModFix/>
            </a:blip>
            <a:srcRect/>
            <a:stretch/>
          </p:blipFill>
          <p:spPr>
            <a:xfrm>
              <a:off x="3010896" y="5381723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BEBA8EAE-BF5A-486C-A8C5-ECC9F3942E4B}">
                  <a14:imgProps xmlns:a14="http://schemas.microsoft.com/office/drawing/2010/main">
                    <a14:imgLayer r:embed="rId16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0156" y="5848612"/>
              <a:ext cx="279695" cy="2796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7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6210320" y="5377459"/>
              <a:ext cx="334557" cy="304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8">
              <a:alphaModFix/>
            </a:blip>
            <a:srcRect/>
            <a:stretch/>
          </p:blipFill>
          <p:spPr>
            <a:xfrm>
              <a:off x="6208680" y="4308274"/>
              <a:ext cx="334557" cy="33455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>
              <a:extLst>
                <a:ext uri="{BEBA8EAE-BF5A-486C-A8C5-ECC9F3942E4B}">
                  <a14:imgProps xmlns:a14="http://schemas.microsoft.com/office/drawing/2010/main">
                    <a14:imgLayer r:embed="rId20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218118" y="3660233"/>
              <a:ext cx="317170" cy="315483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6E02D5FC-42F0-4724-B996-3007C3AA491B}"/>
              </a:ext>
            </a:extLst>
          </p:cNvPr>
          <p:cNvSpPr/>
          <p:nvPr/>
        </p:nvSpPr>
        <p:spPr>
          <a:xfrm>
            <a:off x="375553" y="242701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C8795A52-9BF7-4FE3-A93C-EB47976D4B5E}"/>
              </a:ext>
            </a:extLst>
          </p:cNvPr>
          <p:cNvSpPr txBox="1"/>
          <p:nvPr/>
        </p:nvSpPr>
        <p:spPr>
          <a:xfrm>
            <a:off x="201431" y="6577619"/>
            <a:ext cx="187675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Ø3.6mm</a:t>
            </a: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قطر السوستة = </a:t>
            </a:r>
            <a:endParaRPr kumimoji="0" lang="en-US" sz="9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إجمالى عدد اللفائف </a:t>
            </a:r>
            <a:r>
              <a:rPr kumimoji="0" lang="en-US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=</a:t>
            </a:r>
            <a:r>
              <a:rPr kumimoji="0" lang="ar-EG" sz="9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12</a:t>
            </a:r>
            <a:endParaRPr kumimoji="0" lang="en-US" sz="9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D4726C76-2645-4846-91B7-67E71CD407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33380336"/>
              </p:ext>
            </p:extLst>
          </p:nvPr>
        </p:nvGraphicFramePr>
        <p:xfrm>
          <a:off x="4025849" y="6270421"/>
          <a:ext cx="1612900" cy="987629"/>
        </p:xfrm>
        <a:graphic>
          <a:graphicData uri="http://schemas.openxmlformats.org/drawingml/2006/table">
            <a:tbl>
              <a:tblPr/>
              <a:tblGrid>
                <a:gridCol w="533400">
                  <a:extLst>
                    <a:ext uri="{9D8B030D-6E8A-4147-A177-3AD203B41FA5}">
                      <a16:colId xmlns:a16="http://schemas.microsoft.com/office/drawing/2014/main" val="2797794582"/>
                    </a:ext>
                  </a:extLst>
                </a:gridCol>
                <a:gridCol w="355600">
                  <a:extLst>
                    <a:ext uri="{9D8B030D-6E8A-4147-A177-3AD203B41FA5}">
                      <a16:colId xmlns:a16="http://schemas.microsoft.com/office/drawing/2014/main" val="985386739"/>
                    </a:ext>
                  </a:extLst>
                </a:gridCol>
                <a:gridCol w="393700">
                  <a:extLst>
                    <a:ext uri="{9D8B030D-6E8A-4147-A177-3AD203B41FA5}">
                      <a16:colId xmlns:a16="http://schemas.microsoft.com/office/drawing/2014/main" val="270973906"/>
                    </a:ext>
                  </a:extLst>
                </a:gridCol>
                <a:gridCol w="330200">
                  <a:extLst>
                    <a:ext uri="{9D8B030D-6E8A-4147-A177-3AD203B41FA5}">
                      <a16:colId xmlns:a16="http://schemas.microsoft.com/office/drawing/2014/main" val="3093605234"/>
                    </a:ext>
                  </a:extLst>
                </a:gridCol>
              </a:tblGrid>
              <a:tr h="435179">
                <a:tc>
                  <a:txBody>
                    <a:bodyPr/>
                    <a:lstStyle/>
                    <a:p>
                      <a:pPr algn="ctr" rtl="1" fontAlgn="ctr"/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مكان التثبيت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وزن</a:t>
                      </a:r>
                      <a:b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 الباب </a:t>
                      </a:r>
                      <a:b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(كجم)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قطر</a:t>
                      </a:r>
                      <a:b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 السوستة</a:t>
                      </a:r>
                      <a:b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(مم)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1" fontAlgn="ctr"/>
                      <a:r>
                        <a:rPr lang="ar-EG" sz="900" b="1" i="0" u="none" strike="noStrike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موديل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1027636"/>
                  </a:ext>
                </a:extLst>
              </a:tr>
              <a:tr h="184150">
                <a:tc>
                  <a:txBody>
                    <a:bodyPr/>
                    <a:lstStyle/>
                    <a:p>
                      <a:pPr algn="ctr" fontAlgn="b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يمين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8 - 13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3.6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MH50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92773861"/>
                  </a:ext>
                </a:extLst>
              </a:tr>
              <a:tr h="184150">
                <a:tc>
                  <a:txBody>
                    <a:bodyPr/>
                    <a:lstStyle/>
                    <a:p>
                      <a:pPr algn="ctr" fontAlgn="b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شمال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8 - 13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+mn-cs"/>
                          <a:sym typeface="Arial"/>
                        </a:rPr>
                        <a:t>3.6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MH51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91980209"/>
                  </a:ext>
                </a:extLst>
              </a:tr>
              <a:tr h="184150">
                <a:tc>
                  <a:txBody>
                    <a:bodyPr/>
                    <a:lstStyle/>
                    <a:p>
                      <a:pPr algn="ctr" fontAlgn="b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يمين أو شمال</a:t>
                      </a:r>
                      <a:endParaRPr lang="en-US" sz="9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8 - 13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+mn-cs"/>
                          <a:sym typeface="Arial"/>
                        </a:rPr>
                        <a:t>3.6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MH65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7382784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47679696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1" name="Table 30">
            <a:extLst>
              <a:ext uri="{FF2B5EF4-FFF2-40B4-BE49-F238E27FC236}">
                <a16:creationId xmlns:a16="http://schemas.microsoft.com/office/drawing/2014/main" id="{92C5A687-708A-4DCF-B40A-E2993A4748A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87564222"/>
              </p:ext>
            </p:extLst>
          </p:nvPr>
        </p:nvGraphicFramePr>
        <p:xfrm>
          <a:off x="3531462" y="2517945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1314715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  <a:gridCol w="1453531">
                  <a:extLst>
                    <a:ext uri="{9D8B030D-6E8A-4147-A177-3AD203B41FA5}">
                      <a16:colId xmlns:a16="http://schemas.microsoft.com/office/drawing/2014/main" val="419919200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QC test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All Dimensions are continuously checked across all running operation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100% Diameter Check With 0.001 mm Micrometer.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Concentricity and Roundness Check With 0.001 mm.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Surface Roughness Measurement.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Door Weight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Dead Load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Application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Automatic Washing Machine Drum Shaft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UP to 9 kg. and 1200 RPM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Accessories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Life Span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 </a:t>
                      </a:r>
                      <a:endParaRPr lang="en-US" sz="9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50,000 Working Hours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Working temp (C°)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-30 C° +110 C°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graphicFrame>
        <p:nvGraphicFramePr>
          <p:cNvPr id="32" name="Table 31">
            <a:extLst>
              <a:ext uri="{FF2B5EF4-FFF2-40B4-BE49-F238E27FC236}">
                <a16:creationId xmlns:a16="http://schemas.microsoft.com/office/drawing/2014/main" id="{6C8AE1E1-A98B-4334-9E8B-0E6C6DD86B5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37024439"/>
              </p:ext>
            </p:extLst>
          </p:nvPr>
        </p:nvGraphicFramePr>
        <p:xfrm>
          <a:off x="320039" y="320040"/>
          <a:ext cx="3699729" cy="192938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699729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Sector </a:t>
                      </a: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Model Group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Component for Home Appliances – Washing Machine Components.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Model Group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Automatic Washing Machine Main Shafts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Family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AAxx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Item Name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Auto. Washing Drum Shaft – Model 11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Item Code</a:t>
                      </a:r>
                    </a:p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AA11</a:t>
                      </a: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</a:tbl>
          </a:graphicData>
        </a:graphic>
      </p:graphicFrame>
      <p:graphicFrame>
        <p:nvGraphicFramePr>
          <p:cNvPr id="33" name="Table 32">
            <a:extLst>
              <a:ext uri="{FF2B5EF4-FFF2-40B4-BE49-F238E27FC236}">
                <a16:creationId xmlns:a16="http://schemas.microsoft.com/office/drawing/2014/main" id="{5C392778-3E42-44C5-A69D-C5395D181E2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27981655"/>
              </p:ext>
            </p:extLst>
          </p:nvPr>
        </p:nvGraphicFramePr>
        <p:xfrm>
          <a:off x="313600" y="2516337"/>
          <a:ext cx="3183460" cy="371551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2768246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Material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C45</a:t>
                      </a:r>
                    </a:p>
                    <a:p>
                      <a:pPr fontAlgn="base"/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Color / Finish 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solidFill>
                            <a:srgbClr val="3F3F3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Fine Grinding Ra (0.4-0.8)</a:t>
                      </a:r>
                    </a:p>
                    <a:p>
                      <a:pPr fontAlgn="base"/>
                      <a:r>
                        <a:rPr lang="en-US" sz="950" dirty="0">
                          <a:solidFill>
                            <a:srgbClr val="3F3F3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Anti Rust Oil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Key Features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ea typeface="Tahoma" panose="020B0604030504040204" pitchFamily="34" charset="0"/>
                          <a:cs typeface="Times New Roman" panose="02020603050405020304" pitchFamily="18" charset="0"/>
                        </a:rPr>
                        <a:t>Accurate CNC Turning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ea typeface="Tahoma" panose="020B0604030504040204" pitchFamily="34" charset="0"/>
                          <a:cs typeface="Times New Roman" panose="02020603050405020304" pitchFamily="18" charset="0"/>
                        </a:rPr>
                        <a:t>Using Best Latest Tooling (Sandvik, Toshiba,.. )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ea typeface="Tahoma" panose="020B0604030504040204" pitchFamily="34" charset="0"/>
                          <a:cs typeface="Times New Roman" panose="02020603050405020304" pitchFamily="18" charset="0"/>
                        </a:rPr>
                        <a:t>Internal thread by forming for best strength</a:t>
                      </a:r>
                      <a:endParaRPr lang="ar-EG" sz="950" dirty="0">
                        <a:latin typeface="Times New Roman" panose="02020603050405020304" pitchFamily="18" charset="0"/>
                        <a:ea typeface="Tahoma" panose="020B0604030504040204" pitchFamily="34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ea typeface="Tahoma" panose="020B0604030504040204" pitchFamily="34" charset="0"/>
                          <a:cs typeface="Times New Roman" panose="02020603050405020304" pitchFamily="18" charset="0"/>
                        </a:rPr>
                        <a:t>External Knurling by Cold Forming.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Quantity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 Pcs.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Weight (Kg)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11.37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Volume (m</a:t>
                      </a:r>
                      <a:r>
                        <a:rPr lang="en-US" sz="900" b="0" baseline="3000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) 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0.004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dirty="0">
                <a:solidFill>
                  <a:srgbClr val="3F3F3F"/>
                </a:solidFill>
                <a:latin typeface="Calibri"/>
                <a:ea typeface="Calibri"/>
                <a:cs typeface="Calibri"/>
                <a:sym typeface="Calibri"/>
              </a:rPr>
              <a:t>Page 46</a:t>
            </a:r>
            <a:endParaRPr sz="2000" b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92627" y="2523722"/>
            <a:ext cx="3521355" cy="3585771"/>
            <a:chOff x="268802" y="2523722"/>
            <a:chExt cx="3521355" cy="3585771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496391" y="2559491"/>
              <a:ext cx="280325" cy="280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3491933" y="4927308"/>
              <a:ext cx="298224" cy="2982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3501069" y="5831309"/>
              <a:ext cx="278184" cy="27818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68802" y="2523722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84176" y="3510164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281744" y="4120767"/>
              <a:ext cx="253734" cy="2537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284177" y="4913746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276250" y="5381893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478" y="5827555"/>
              <a:ext cx="251133" cy="2511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3484210" y="5411533"/>
              <a:ext cx="300395" cy="2730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3478163" y="4130491"/>
              <a:ext cx="300395" cy="3003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86686" y="3496103"/>
              <a:ext cx="284783" cy="283268"/>
            </a:xfrm>
            <a:prstGeom prst="rect">
              <a:avLst/>
            </a:prstGeom>
          </p:spPr>
        </p:pic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E5C384CF-6472-4F6C-9E45-C9A825D29434}"/>
              </a:ext>
            </a:extLst>
          </p:cNvPr>
          <p:cNvSpPr/>
          <p:nvPr/>
        </p:nvSpPr>
        <p:spPr>
          <a:xfrm>
            <a:off x="4023360" y="320040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9A3D5F43-60A2-4AB8-ACC7-925E2CDAD364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 rot="16200000">
            <a:off x="4437943" y="163374"/>
            <a:ext cx="1657652" cy="2416451"/>
          </a:xfrm>
          <a:prstGeom prst="rect">
            <a:avLst/>
          </a:prstGeom>
        </p:spPr>
      </p:pic>
      <p:pic>
        <p:nvPicPr>
          <p:cNvPr id="34" name="Picture 33">
            <a:extLst>
              <a:ext uri="{FF2B5EF4-FFF2-40B4-BE49-F238E27FC236}">
                <a16:creationId xmlns:a16="http://schemas.microsoft.com/office/drawing/2014/main" id="{0690AB54-4D8D-42AD-9B1A-ADB87C562956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7634" b="90649" l="7731" r="89861">
                        <a14:foregroundMark x1="16477" y1="8015" x2="17364" y2="8015"/>
                        <a14:foregroundMark x1="7985" y1="24046" x2="7858" y2="26336"/>
                        <a14:foregroundMark x1="78454" y1="90649" x2="79214" y2="9064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480122" y="8219270"/>
            <a:ext cx="2422261" cy="1608700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id="{27D83B4C-AA68-4757-9831-46CDA6C2CF0D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621924" y="6267383"/>
            <a:ext cx="5696663" cy="20648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30261164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6" name="Table 45">
            <a:extLst>
              <a:ext uri="{FF2B5EF4-FFF2-40B4-BE49-F238E27FC236}">
                <a16:creationId xmlns:a16="http://schemas.microsoft.com/office/drawing/2014/main" id="{C996B378-9CAE-4783-87E9-9B0D67D4071A}"/>
              </a:ext>
            </a:extLst>
          </p:cNvPr>
          <p:cNvGraphicFramePr>
            <a:graphicFrameLocks noGrp="1"/>
          </p:cNvGraphicFramePr>
          <p:nvPr/>
        </p:nvGraphicFramePr>
        <p:xfrm>
          <a:off x="3533109" y="2520470"/>
          <a:ext cx="3186328" cy="3741544"/>
        </p:xfrm>
        <a:graphic>
          <a:graphicData uri="http://schemas.openxmlformats.org/drawingml/2006/table">
            <a:tbl>
              <a:tblPr/>
              <a:tblGrid>
                <a:gridCol w="1400841">
                  <a:extLst>
                    <a:ext uri="{9D8B030D-6E8A-4147-A177-3AD203B41FA5}">
                      <a16:colId xmlns:a16="http://schemas.microsoft.com/office/drawing/2014/main" val="3679284601"/>
                    </a:ext>
                  </a:extLst>
                </a:gridCol>
                <a:gridCol w="1339850">
                  <a:extLst>
                    <a:ext uri="{9D8B030D-6E8A-4147-A177-3AD203B41FA5}">
                      <a16:colId xmlns:a16="http://schemas.microsoft.com/office/drawing/2014/main" val="3496772389"/>
                    </a:ext>
                  </a:extLst>
                </a:gridCol>
                <a:gridCol w="445637">
                  <a:extLst>
                    <a:ext uri="{9D8B030D-6E8A-4147-A177-3AD203B41FA5}">
                      <a16:colId xmlns:a16="http://schemas.microsoft.com/office/drawing/2014/main" val="1725910461"/>
                    </a:ext>
                  </a:extLst>
                </a:gridCol>
              </a:tblGrid>
              <a:tr h="19511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إختبارات الجوده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1058253"/>
                  </a:ext>
                </a:extLst>
              </a:tr>
              <a:tr h="737986">
                <a:tc gridSpan="2">
                  <a:txBody>
                    <a:bodyPr/>
                    <a:lstStyle/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جميع الأبعاد بشكل مستمر عبر جميع العمليات الجارية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100٪  من القطر بميكرومتر 0.001 مم.</a:t>
                      </a:r>
                    </a:p>
                    <a:p>
                      <a:pPr lvl="0"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يتم </a:t>
                      </a:r>
                      <a:r>
                        <a:rPr lang="ar-EG" sz="1000" dirty="0"/>
                        <a:t>فحص التركز والاستدارة بـ 0.001 مم.</a:t>
                      </a:r>
                    </a:p>
                    <a:p>
                      <a:pPr lvl="0" algn="r" rtl="1" fontAlgn="ctr"/>
                      <a:r>
                        <a:rPr lang="ar-EG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يتم قياس خشونة السطح.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93547832"/>
                  </a:ext>
                </a:extLst>
              </a:tr>
              <a:tr h="199684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وزن الباب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أقصي حمل 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1866788"/>
                  </a:ext>
                </a:extLst>
              </a:tr>
              <a:tr h="428966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dirty="0">
                          <a:latin typeface="+mj-lt"/>
                          <a:cs typeface="Times New Roman" panose="02020603050405020304" pitchFamily="18" charset="0"/>
                        </a:rPr>
                        <a:t> - </a:t>
                      </a:r>
                      <a:endParaRPr lang="en-US" sz="950" dirty="0">
                        <a:latin typeface="+mj-lt"/>
                        <a:cs typeface="Times New Roman" panose="02020603050405020304" pitchFamily="18" charset="0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068657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التطبيقات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3014999"/>
                  </a:ext>
                </a:extLst>
              </a:tr>
              <a:tr h="553356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1000" dirty="0"/>
                        <a:t>غسالة أوتوماتيكية طبل حلة ما يصل إلى 9 كجم. و 1200 دورة </a:t>
                      </a:r>
                    </a:p>
                    <a:p>
                      <a:pPr algn="r" rtl="1" fontAlgn="ctr"/>
                      <a:r>
                        <a:rPr lang="ar-EG" sz="1000" dirty="0"/>
                        <a:t> في الدقيقة</a:t>
                      </a:r>
                      <a:endParaRPr lang="ar-EG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0249448"/>
                  </a:ext>
                </a:extLst>
              </a:tr>
              <a:tr h="20944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ملحقات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7593164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-</a:t>
                      </a:r>
                      <a:endParaRPr lang="en-US" sz="9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40558517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العمر الإفتراضي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9933002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50,000 دورة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177199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متوسط درجة الحرارة 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1263180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-30 C° +110 C°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166662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CF7C063-5445-4271-BC48-A257DBBDFD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49856397"/>
              </p:ext>
            </p:extLst>
          </p:nvPr>
        </p:nvGraphicFramePr>
        <p:xfrm>
          <a:off x="376378" y="2520470"/>
          <a:ext cx="3124200" cy="3742602"/>
        </p:xfrm>
        <a:graphic>
          <a:graphicData uri="http://schemas.openxmlformats.org/drawingml/2006/table">
            <a:tbl>
              <a:tblPr/>
              <a:tblGrid>
                <a:gridCol w="2690672">
                  <a:extLst>
                    <a:ext uri="{9D8B030D-6E8A-4147-A177-3AD203B41FA5}">
                      <a16:colId xmlns:a16="http://schemas.microsoft.com/office/drawing/2014/main" val="1457824148"/>
                    </a:ext>
                  </a:extLst>
                </a:gridCol>
                <a:gridCol w="433528">
                  <a:extLst>
                    <a:ext uri="{9D8B030D-6E8A-4147-A177-3AD203B41FA5}">
                      <a16:colId xmlns:a16="http://schemas.microsoft.com/office/drawing/2014/main" val="3923836364"/>
                    </a:ext>
                  </a:extLst>
                </a:gridCol>
              </a:tblGrid>
              <a:tr h="22908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المادة الخام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6447345"/>
                  </a:ext>
                </a:extLst>
              </a:tr>
              <a:tr h="727075">
                <a:tc>
                  <a:txBody>
                    <a:bodyPr/>
                    <a:lstStyle/>
                    <a:p>
                      <a:pPr algn="r" fontAlgn="base"/>
                      <a:r>
                        <a:rPr lang="en-US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C45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4929120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اللون / التشطيب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3960408"/>
                  </a:ext>
                </a:extLst>
              </a:tr>
              <a:tr h="426408">
                <a:tc>
                  <a:txBody>
                    <a:bodyPr/>
                    <a:lstStyle/>
                    <a:p>
                      <a:pPr marL="0" marR="0" lvl="0" indent="0" algn="r" defTabSz="914400" rtl="1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طحن جيد  </a:t>
                      </a:r>
                      <a:r>
                        <a:rPr lang="en-US" sz="950" dirty="0">
                          <a:solidFill>
                            <a:srgbClr val="3F3F3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Ra (0.4-0.8)</a:t>
                      </a:r>
                    </a:p>
                    <a:p>
                      <a:pPr algn="r" rtl="1" fontAlgn="ctr"/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زيت مضاد للصدأ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9159021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مميزات المنتج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2821659"/>
                  </a:ext>
                </a:extLst>
              </a:tr>
              <a:tr h="535951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خراطة </a:t>
                      </a:r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CNC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دقيقة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باستخدام أفضل و أحدث الأدوات (توشيبا, ساندفيك)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الخيط الداخلي مشكل لأفضل قوة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التخريش الخارجي بالتشكيل البارد.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8358185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العدد في الكرتونه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63878387"/>
                  </a:ext>
                </a:extLst>
              </a:tr>
              <a:tr h="253443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50 قطعه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4963624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وزن الكرتونه كجم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4299295"/>
                  </a:ext>
                </a:extLst>
              </a:tr>
              <a:tr h="248608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11.37</a:t>
                      </a: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14163608"/>
                  </a:ext>
                </a:extLst>
              </a:tr>
              <a:tr h="22225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(</a:t>
                      </a: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</a:t>
                      </a:r>
                      <a:r>
                        <a:rPr kumimoji="0" lang="en-US" sz="900" b="0" i="0" u="none" strike="noStrike" kern="0" cap="none" spc="0" normalizeH="0" baseline="30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)</a:t>
                      </a:r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حجم الكرتونة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1325000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0.004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548827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صفحة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46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88347362"/>
              </p:ext>
            </p:extLst>
          </p:nvPr>
        </p:nvGraphicFramePr>
        <p:xfrm>
          <a:off x="3095625" y="256097"/>
          <a:ext cx="3334251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4251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القطاع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مكونات للأجهزة المنزلية - </a:t>
                      </a:r>
                      <a:r>
                        <a:rPr lang="ar-EG" sz="1000" dirty="0"/>
                        <a:t>مكونات الغسالة الأوتوماتك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مجموعة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/>
                        <a:t>أعمدة رئيسية للغسالة الأوتوماتيكية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عائلة المنتج                                                                             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AAxx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اسم المنتج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قفيز الحلة الخارجية للغسالات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- موديل 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11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 كود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AA11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134216" y="2945184"/>
            <a:ext cx="3536476" cy="3240187"/>
            <a:chOff x="2998656" y="2895030"/>
            <a:chExt cx="3548546" cy="3339300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6216004" y="2896124"/>
              <a:ext cx="312206" cy="31220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6215062" y="4969255"/>
              <a:ext cx="332140" cy="33213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6221434" y="5924507"/>
              <a:ext cx="309821" cy="3098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998656" y="289503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3004485" y="3637802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3008393" y="4362848"/>
              <a:ext cx="282589" cy="28258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3010852" y="4988923"/>
              <a:ext cx="294829" cy="29482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3010896" y="5450435"/>
              <a:ext cx="294829" cy="29482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0156" y="5936952"/>
              <a:ext cx="279695" cy="2796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6210320" y="5465806"/>
              <a:ext cx="334557" cy="3041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6208680" y="4367171"/>
              <a:ext cx="334557" cy="33455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218118" y="3620966"/>
              <a:ext cx="317170" cy="315483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6E02D5FC-42F0-4724-B996-3007C3AA491B}"/>
              </a:ext>
            </a:extLst>
          </p:cNvPr>
          <p:cNvSpPr/>
          <p:nvPr/>
        </p:nvSpPr>
        <p:spPr>
          <a:xfrm>
            <a:off x="375553" y="242701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2D96D959-0606-4CF3-AA00-49833C12B014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417453" y="388933"/>
            <a:ext cx="2414225" cy="1658256"/>
          </a:xfrm>
          <a:prstGeom prst="rect">
            <a:avLst/>
          </a:prstGeom>
        </p:spPr>
      </p:pic>
      <p:pic>
        <p:nvPicPr>
          <p:cNvPr id="30" name="Picture 29">
            <a:extLst>
              <a:ext uri="{FF2B5EF4-FFF2-40B4-BE49-F238E27FC236}">
                <a16:creationId xmlns:a16="http://schemas.microsoft.com/office/drawing/2014/main" id="{86E22730-D47A-4853-B83C-8F1DD8D373C0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7634" b="90649" l="7731" r="89861">
                        <a14:foregroundMark x1="16477" y1="8015" x2="17364" y2="8015"/>
                        <a14:foregroundMark x1="7985" y1="24046" x2="7858" y2="26336"/>
                        <a14:foregroundMark x1="78454" y1="90649" x2="79214" y2="9064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480122" y="8219270"/>
            <a:ext cx="2422261" cy="1608700"/>
          </a:xfrm>
          <a:prstGeom prst="rect">
            <a:avLst/>
          </a:prstGeom>
        </p:spPr>
      </p:pic>
      <p:pic>
        <p:nvPicPr>
          <p:cNvPr id="31" name="Picture 30">
            <a:extLst>
              <a:ext uri="{FF2B5EF4-FFF2-40B4-BE49-F238E27FC236}">
                <a16:creationId xmlns:a16="http://schemas.microsoft.com/office/drawing/2014/main" id="{BDC76E34-0209-4F06-A013-9E646345947D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621924" y="6267383"/>
            <a:ext cx="5696663" cy="20648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13221335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1" name="Table 30">
            <a:extLst>
              <a:ext uri="{FF2B5EF4-FFF2-40B4-BE49-F238E27FC236}">
                <a16:creationId xmlns:a16="http://schemas.microsoft.com/office/drawing/2014/main" id="{92C5A687-708A-4DCF-B40A-E2993A4748A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26033558"/>
              </p:ext>
            </p:extLst>
          </p:nvPr>
        </p:nvGraphicFramePr>
        <p:xfrm>
          <a:off x="3531462" y="2517945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1314715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  <a:gridCol w="1453531">
                  <a:extLst>
                    <a:ext uri="{9D8B030D-6E8A-4147-A177-3AD203B41FA5}">
                      <a16:colId xmlns:a16="http://schemas.microsoft.com/office/drawing/2014/main" val="419919200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QC test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All Dimensions are continuously checked across all running operation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100% Diameter Check With 0.001 mm Micrometer.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Concentricity and Roundness Check With 0.001 mm.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Surface Roughness Measurement.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Door Weight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Dead Load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Application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Automatic Washing Machine Drum Shaft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UP to 9 kg. and 1400 RPM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Accessories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Life Span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 </a:t>
                      </a:r>
                      <a:endParaRPr lang="en-US" sz="9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50,000 Working Hours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Working temp (C°)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-30 C° +110 C°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graphicFrame>
        <p:nvGraphicFramePr>
          <p:cNvPr id="32" name="Table 31">
            <a:extLst>
              <a:ext uri="{FF2B5EF4-FFF2-40B4-BE49-F238E27FC236}">
                <a16:creationId xmlns:a16="http://schemas.microsoft.com/office/drawing/2014/main" id="{6C8AE1E1-A98B-4334-9E8B-0E6C6DD86B5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54280778"/>
              </p:ext>
            </p:extLst>
          </p:nvPr>
        </p:nvGraphicFramePr>
        <p:xfrm>
          <a:off x="320039" y="320040"/>
          <a:ext cx="3699729" cy="192938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699729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Sector </a:t>
                      </a: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Model Group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Component for Home Appliances – Washing Machine Components.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Model Group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Automatic Washing Machine Main Shafts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Family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AAxx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Item Name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Auto. Washing Drum Shaft – Model 12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Item Code</a:t>
                      </a:r>
                    </a:p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AA12</a:t>
                      </a: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</a:tbl>
          </a:graphicData>
        </a:graphic>
      </p:graphicFrame>
      <p:graphicFrame>
        <p:nvGraphicFramePr>
          <p:cNvPr id="33" name="Table 32">
            <a:extLst>
              <a:ext uri="{FF2B5EF4-FFF2-40B4-BE49-F238E27FC236}">
                <a16:creationId xmlns:a16="http://schemas.microsoft.com/office/drawing/2014/main" id="{5C392778-3E42-44C5-A69D-C5395D181E2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16628764"/>
              </p:ext>
            </p:extLst>
          </p:nvPr>
        </p:nvGraphicFramePr>
        <p:xfrm>
          <a:off x="313600" y="2516337"/>
          <a:ext cx="3183460" cy="371551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2768246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Material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C45</a:t>
                      </a:r>
                    </a:p>
                    <a:p>
                      <a:pPr fontAlgn="base"/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Color / Finish 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solidFill>
                            <a:srgbClr val="3F3F3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Fine Grinding Ra (0.4-0.8)</a:t>
                      </a:r>
                    </a:p>
                    <a:p>
                      <a:pPr fontAlgn="base"/>
                      <a:r>
                        <a:rPr lang="en-US" sz="950" dirty="0">
                          <a:solidFill>
                            <a:srgbClr val="3F3F3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Anti Rust Oil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Key Features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ea typeface="Tahoma" panose="020B0604030504040204" pitchFamily="34" charset="0"/>
                          <a:cs typeface="Times New Roman" panose="02020603050405020304" pitchFamily="18" charset="0"/>
                        </a:rPr>
                        <a:t>Accurate CNC Turning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ea typeface="Tahoma" panose="020B0604030504040204" pitchFamily="34" charset="0"/>
                          <a:cs typeface="Times New Roman" panose="02020603050405020304" pitchFamily="18" charset="0"/>
                        </a:rPr>
                        <a:t>Using Best Latest Tooling (Sandvik, Toshiba,.. )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ea typeface="Tahoma" panose="020B0604030504040204" pitchFamily="34" charset="0"/>
                          <a:cs typeface="Times New Roman" panose="02020603050405020304" pitchFamily="18" charset="0"/>
                        </a:rPr>
                        <a:t>Internal thread by forming for best strength</a:t>
                      </a:r>
                      <a:endParaRPr lang="ar-EG" sz="950" dirty="0">
                        <a:latin typeface="Times New Roman" panose="02020603050405020304" pitchFamily="18" charset="0"/>
                        <a:ea typeface="Tahoma" panose="020B0604030504040204" pitchFamily="34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ea typeface="Tahoma" panose="020B0604030504040204" pitchFamily="34" charset="0"/>
                          <a:cs typeface="Times New Roman" panose="02020603050405020304" pitchFamily="18" charset="0"/>
                        </a:rPr>
                        <a:t>External Knurling by Cold Forming.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Quantity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 Pcs.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Weight (Kg)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11.07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Volume (m</a:t>
                      </a:r>
                      <a:r>
                        <a:rPr lang="en-US" sz="900" b="0" baseline="3000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) 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0.004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dirty="0">
                <a:solidFill>
                  <a:srgbClr val="3F3F3F"/>
                </a:solidFill>
                <a:latin typeface="Calibri"/>
                <a:ea typeface="Calibri"/>
                <a:cs typeface="Calibri"/>
                <a:sym typeface="Calibri"/>
              </a:rPr>
              <a:t>Page 47</a:t>
            </a:r>
            <a:endParaRPr sz="2000" b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92627" y="2523722"/>
            <a:ext cx="3521355" cy="3585771"/>
            <a:chOff x="268802" y="2523722"/>
            <a:chExt cx="3521355" cy="3585771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496391" y="2559491"/>
              <a:ext cx="280325" cy="280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3491933" y="4927308"/>
              <a:ext cx="298224" cy="2982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3501069" y="5831309"/>
              <a:ext cx="278184" cy="27818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68802" y="2523722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84176" y="3510164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281744" y="4120767"/>
              <a:ext cx="253734" cy="2537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284177" y="4913746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276250" y="5381893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478" y="5827555"/>
              <a:ext cx="251133" cy="2511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3484210" y="5411533"/>
              <a:ext cx="300395" cy="2730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3478163" y="4130491"/>
              <a:ext cx="300395" cy="3003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86686" y="3496103"/>
              <a:ext cx="284783" cy="283268"/>
            </a:xfrm>
            <a:prstGeom prst="rect">
              <a:avLst/>
            </a:prstGeom>
          </p:spPr>
        </p:pic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E5C384CF-6472-4F6C-9E45-C9A825D29434}"/>
              </a:ext>
            </a:extLst>
          </p:cNvPr>
          <p:cNvSpPr/>
          <p:nvPr/>
        </p:nvSpPr>
        <p:spPr>
          <a:xfrm>
            <a:off x="4023360" y="320040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4" name="Picture 33">
            <a:extLst>
              <a:ext uri="{FF2B5EF4-FFF2-40B4-BE49-F238E27FC236}">
                <a16:creationId xmlns:a16="http://schemas.microsoft.com/office/drawing/2014/main" id="{C990352F-A20D-464B-9A92-D441A181E625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 rot="16200000">
            <a:off x="4576096" y="140197"/>
            <a:ext cx="1381345" cy="2438969"/>
          </a:xfrm>
          <a:prstGeom prst="rect">
            <a:avLst/>
          </a:prstGeom>
        </p:spPr>
      </p:pic>
      <p:pic>
        <p:nvPicPr>
          <p:cNvPr id="35" name="Picture 34">
            <a:extLst>
              <a:ext uri="{FF2B5EF4-FFF2-40B4-BE49-F238E27FC236}">
                <a16:creationId xmlns:a16="http://schemas.microsoft.com/office/drawing/2014/main" id="{11BA740F-53DD-4D21-B188-BE8C68DAC579}"/>
              </a:ext>
            </a:extLst>
          </p:cNvPr>
          <p:cNvPicPr>
            <a:picLocks noChangeAspect="1"/>
          </p:cNvPicPr>
          <p:nvPr/>
        </p:nvPicPr>
        <p:blipFill rotWithShape="1"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5973" b="92321" l="5974" r="95102">
                        <a14:foregroundMark x1="17563" y1="6143" x2="12903" y2="8703"/>
                        <a14:foregroundMark x1="8483" y1="17747" x2="6213" y2="25768"/>
                        <a14:foregroundMark x1="6213" y1="25768" x2="6093" y2="26280"/>
                        <a14:foregroundMark x1="92354" y1="74744" x2="90323" y2="83959"/>
                        <a14:foregroundMark x1="90323" y1="83959" x2="83035" y2="92321"/>
                        <a14:foregroundMark x1="95102" y1="81741" x2="94146" y2="83276"/>
                      </a14:backgroundRemoval>
                    </a14:imgEffect>
                  </a14:imgLayer>
                </a14:imgProps>
              </a:ext>
            </a:extLst>
          </a:blip>
          <a:srcRect l="3091" t="5283"/>
          <a:stretch/>
        </p:blipFill>
        <p:spPr>
          <a:xfrm>
            <a:off x="2173274" y="8193143"/>
            <a:ext cx="2206651" cy="1509962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id="{6CD99BBF-0A7D-43B1-A8CE-1F2E012DF73E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691757" y="6276632"/>
            <a:ext cx="5679409" cy="18717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07141479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6" name="Table 45">
            <a:extLst>
              <a:ext uri="{FF2B5EF4-FFF2-40B4-BE49-F238E27FC236}">
                <a16:creationId xmlns:a16="http://schemas.microsoft.com/office/drawing/2014/main" id="{C996B378-9CAE-4783-87E9-9B0D67D407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64723995"/>
              </p:ext>
            </p:extLst>
          </p:nvPr>
        </p:nvGraphicFramePr>
        <p:xfrm>
          <a:off x="3533109" y="2520470"/>
          <a:ext cx="3186328" cy="3741544"/>
        </p:xfrm>
        <a:graphic>
          <a:graphicData uri="http://schemas.openxmlformats.org/drawingml/2006/table">
            <a:tbl>
              <a:tblPr/>
              <a:tblGrid>
                <a:gridCol w="1400841">
                  <a:extLst>
                    <a:ext uri="{9D8B030D-6E8A-4147-A177-3AD203B41FA5}">
                      <a16:colId xmlns:a16="http://schemas.microsoft.com/office/drawing/2014/main" val="3679284601"/>
                    </a:ext>
                  </a:extLst>
                </a:gridCol>
                <a:gridCol w="1339850">
                  <a:extLst>
                    <a:ext uri="{9D8B030D-6E8A-4147-A177-3AD203B41FA5}">
                      <a16:colId xmlns:a16="http://schemas.microsoft.com/office/drawing/2014/main" val="3496772389"/>
                    </a:ext>
                  </a:extLst>
                </a:gridCol>
                <a:gridCol w="445637">
                  <a:extLst>
                    <a:ext uri="{9D8B030D-6E8A-4147-A177-3AD203B41FA5}">
                      <a16:colId xmlns:a16="http://schemas.microsoft.com/office/drawing/2014/main" val="1725910461"/>
                    </a:ext>
                  </a:extLst>
                </a:gridCol>
              </a:tblGrid>
              <a:tr h="19511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إختبارات الجوده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1058253"/>
                  </a:ext>
                </a:extLst>
              </a:tr>
              <a:tr h="737986">
                <a:tc gridSpan="2">
                  <a:txBody>
                    <a:bodyPr/>
                    <a:lstStyle/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جميع الأبعاد بشكل مستمر عبر جميع العمليات الجارية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100٪  من القطر بميكرومتر 0.001 مم.</a:t>
                      </a:r>
                    </a:p>
                    <a:p>
                      <a:pPr lvl="0"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يتم </a:t>
                      </a:r>
                      <a:r>
                        <a:rPr lang="ar-EG" sz="1000" dirty="0"/>
                        <a:t>فحص التركز والاستدارة بـ 0.001 مم.</a:t>
                      </a:r>
                    </a:p>
                    <a:p>
                      <a:pPr lvl="0" algn="r" rtl="1" fontAlgn="ctr"/>
                      <a:r>
                        <a:rPr lang="ar-EG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يتم قياس خشونة السطح.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93547832"/>
                  </a:ext>
                </a:extLst>
              </a:tr>
              <a:tr h="199684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وزن الباب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أقصي حمل 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1866788"/>
                  </a:ext>
                </a:extLst>
              </a:tr>
              <a:tr h="428966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dirty="0">
                          <a:latin typeface="+mj-lt"/>
                          <a:cs typeface="Times New Roman" panose="02020603050405020304" pitchFamily="18" charset="0"/>
                        </a:rPr>
                        <a:t> - </a:t>
                      </a:r>
                      <a:endParaRPr lang="en-US" sz="950" dirty="0">
                        <a:latin typeface="+mj-lt"/>
                        <a:cs typeface="Times New Roman" panose="02020603050405020304" pitchFamily="18" charset="0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068657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التطبيقات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3014999"/>
                  </a:ext>
                </a:extLst>
              </a:tr>
              <a:tr h="553356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1000" dirty="0"/>
                        <a:t>غسالة أوتوماتيكية طبل حلة ما يصل إلى 9 كجم. و 1400 دورة </a:t>
                      </a:r>
                    </a:p>
                    <a:p>
                      <a:pPr algn="r" rtl="1" fontAlgn="ctr"/>
                      <a:r>
                        <a:rPr lang="ar-EG" sz="1000" dirty="0"/>
                        <a:t> في الدقيقة</a:t>
                      </a:r>
                      <a:endParaRPr lang="ar-EG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0249448"/>
                  </a:ext>
                </a:extLst>
              </a:tr>
              <a:tr h="20944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ملحقات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7593164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-</a:t>
                      </a:r>
                      <a:endParaRPr lang="en-US" sz="9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40558517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العمر الإفتراضي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9933002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50,000 دورة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177199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متوسط درجة الحرارة 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1263180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-30 C° +110 C°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166662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CF7C063-5445-4271-BC48-A257DBBDFD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8313171"/>
              </p:ext>
            </p:extLst>
          </p:nvPr>
        </p:nvGraphicFramePr>
        <p:xfrm>
          <a:off x="376378" y="2520470"/>
          <a:ext cx="3124200" cy="3742602"/>
        </p:xfrm>
        <a:graphic>
          <a:graphicData uri="http://schemas.openxmlformats.org/drawingml/2006/table">
            <a:tbl>
              <a:tblPr/>
              <a:tblGrid>
                <a:gridCol w="2690672">
                  <a:extLst>
                    <a:ext uri="{9D8B030D-6E8A-4147-A177-3AD203B41FA5}">
                      <a16:colId xmlns:a16="http://schemas.microsoft.com/office/drawing/2014/main" val="1457824148"/>
                    </a:ext>
                  </a:extLst>
                </a:gridCol>
                <a:gridCol w="433528">
                  <a:extLst>
                    <a:ext uri="{9D8B030D-6E8A-4147-A177-3AD203B41FA5}">
                      <a16:colId xmlns:a16="http://schemas.microsoft.com/office/drawing/2014/main" val="3923836364"/>
                    </a:ext>
                  </a:extLst>
                </a:gridCol>
              </a:tblGrid>
              <a:tr h="22908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المادة الخام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6447345"/>
                  </a:ext>
                </a:extLst>
              </a:tr>
              <a:tr h="727075">
                <a:tc>
                  <a:txBody>
                    <a:bodyPr/>
                    <a:lstStyle/>
                    <a:p>
                      <a:pPr algn="r" fontAlgn="base"/>
                      <a:r>
                        <a:rPr lang="en-US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C45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4929120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اللون / التشطيب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3960408"/>
                  </a:ext>
                </a:extLst>
              </a:tr>
              <a:tr h="426408">
                <a:tc>
                  <a:txBody>
                    <a:bodyPr/>
                    <a:lstStyle/>
                    <a:p>
                      <a:pPr marL="0" marR="0" lvl="0" indent="0" algn="r" defTabSz="914400" rtl="1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طحن جيد  </a:t>
                      </a:r>
                      <a:r>
                        <a:rPr lang="en-US" sz="950" dirty="0">
                          <a:solidFill>
                            <a:srgbClr val="3F3F3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Ra (0.4-0.8)</a:t>
                      </a:r>
                    </a:p>
                    <a:p>
                      <a:pPr algn="r" rtl="1" fontAlgn="ctr"/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زيت مضاد للصدأ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9159021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مميزات المنتج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2821659"/>
                  </a:ext>
                </a:extLst>
              </a:tr>
              <a:tr h="535951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خراطة </a:t>
                      </a:r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CNC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دقيقة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باستخدام أفضل و أحدث الأدوات (توشيبا, ساندفيك)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الخيط الداخلي مشكل لأفضل قوة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التخريش الخارجي بالتشكيل البارد.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8358185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العدد في الكرتونه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63878387"/>
                  </a:ext>
                </a:extLst>
              </a:tr>
              <a:tr h="253443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50 قطعه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4963624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وزن الكرتونه كجم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4299295"/>
                  </a:ext>
                </a:extLst>
              </a:tr>
              <a:tr h="248608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11.07</a:t>
                      </a: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14163608"/>
                  </a:ext>
                </a:extLst>
              </a:tr>
              <a:tr h="22225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(</a:t>
                      </a: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</a:t>
                      </a:r>
                      <a:r>
                        <a:rPr kumimoji="0" lang="en-US" sz="900" b="0" i="0" u="none" strike="noStrike" kern="0" cap="none" spc="0" normalizeH="0" baseline="30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)</a:t>
                      </a:r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حجم الكرتونة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1325000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0.004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548827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صفحة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47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51043468"/>
              </p:ext>
            </p:extLst>
          </p:nvPr>
        </p:nvGraphicFramePr>
        <p:xfrm>
          <a:off x="3095625" y="256097"/>
          <a:ext cx="3334251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4251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القطاع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مكونات للأجهزة المنزلية - </a:t>
                      </a:r>
                      <a:r>
                        <a:rPr lang="ar-EG" sz="1000" dirty="0"/>
                        <a:t>مكونات الغسالة الأوتوماتك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مجموعة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/>
                        <a:t>أعمدة رئيسية للغسالة الأوتوماتيكية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عائلة المنتج                                                                             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AAxx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اسم المنتج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قفيز الحلة الخارجية للغسالات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- موديل 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12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 كود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AA12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134216" y="2945184"/>
            <a:ext cx="3536476" cy="3240187"/>
            <a:chOff x="2998656" y="2895030"/>
            <a:chExt cx="3548546" cy="3339300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6216004" y="2896124"/>
              <a:ext cx="312206" cy="31220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6215062" y="4969255"/>
              <a:ext cx="332140" cy="33213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6221434" y="5924507"/>
              <a:ext cx="309821" cy="3098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998656" y="289503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3004485" y="3637802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3008393" y="4362848"/>
              <a:ext cx="282589" cy="28258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3010852" y="4988923"/>
              <a:ext cx="294829" cy="29482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3010896" y="5450435"/>
              <a:ext cx="294829" cy="29482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0156" y="5936952"/>
              <a:ext cx="279695" cy="2796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6210320" y="5465806"/>
              <a:ext cx="334557" cy="3041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6208680" y="4367171"/>
              <a:ext cx="334557" cy="33455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218118" y="3620966"/>
              <a:ext cx="317170" cy="315483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6E02D5FC-42F0-4724-B996-3007C3AA491B}"/>
              </a:ext>
            </a:extLst>
          </p:cNvPr>
          <p:cNvSpPr/>
          <p:nvPr/>
        </p:nvSpPr>
        <p:spPr>
          <a:xfrm>
            <a:off x="375553" y="242701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B804CA84-7DB3-4D03-8892-B526F5FBB881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404710" y="617169"/>
            <a:ext cx="2438611" cy="1377815"/>
          </a:xfrm>
          <a:prstGeom prst="rect">
            <a:avLst/>
          </a:prstGeom>
        </p:spPr>
      </p:pic>
      <p:pic>
        <p:nvPicPr>
          <p:cNvPr id="29" name="Picture 28">
            <a:extLst>
              <a:ext uri="{FF2B5EF4-FFF2-40B4-BE49-F238E27FC236}">
                <a16:creationId xmlns:a16="http://schemas.microsoft.com/office/drawing/2014/main" id="{626296A9-A78C-40FB-B08B-6B8EAA52DDEA}"/>
              </a:ext>
            </a:extLst>
          </p:cNvPr>
          <p:cNvPicPr>
            <a:picLocks noChangeAspect="1"/>
          </p:cNvPicPr>
          <p:nvPr/>
        </p:nvPicPr>
        <p:blipFill rotWithShape="1"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5973" b="92321" l="5974" r="95102">
                        <a14:foregroundMark x1="17563" y1="6143" x2="12903" y2="8703"/>
                        <a14:foregroundMark x1="8483" y1="17747" x2="6213" y2="25768"/>
                        <a14:foregroundMark x1="6213" y1="25768" x2="6093" y2="26280"/>
                        <a14:foregroundMark x1="92354" y1="74744" x2="90323" y2="83959"/>
                        <a14:foregroundMark x1="90323" y1="83959" x2="83035" y2="92321"/>
                        <a14:foregroundMark x1="95102" y1="81741" x2="94146" y2="83276"/>
                      </a14:backgroundRemoval>
                    </a14:imgEffect>
                  </a14:imgLayer>
                </a14:imgProps>
              </a:ext>
            </a:extLst>
          </a:blip>
          <a:srcRect l="3091" t="5283"/>
          <a:stretch/>
        </p:blipFill>
        <p:spPr>
          <a:xfrm>
            <a:off x="2173274" y="8193143"/>
            <a:ext cx="2206651" cy="1509962"/>
          </a:xfrm>
          <a:prstGeom prst="rect">
            <a:avLst/>
          </a:prstGeom>
        </p:spPr>
      </p:pic>
      <p:pic>
        <p:nvPicPr>
          <p:cNvPr id="32" name="Picture 31">
            <a:extLst>
              <a:ext uri="{FF2B5EF4-FFF2-40B4-BE49-F238E27FC236}">
                <a16:creationId xmlns:a16="http://schemas.microsoft.com/office/drawing/2014/main" id="{159BD8EF-262B-4D3E-B5C7-D5DCADB34A04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691757" y="6276632"/>
            <a:ext cx="5679409" cy="18717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39603197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1" name="Table 30">
            <a:extLst>
              <a:ext uri="{FF2B5EF4-FFF2-40B4-BE49-F238E27FC236}">
                <a16:creationId xmlns:a16="http://schemas.microsoft.com/office/drawing/2014/main" id="{92C5A687-708A-4DCF-B40A-E2993A4748A7}"/>
              </a:ext>
            </a:extLst>
          </p:cNvPr>
          <p:cNvGraphicFramePr>
            <a:graphicFrameLocks noGrp="1"/>
          </p:cNvGraphicFramePr>
          <p:nvPr/>
        </p:nvGraphicFramePr>
        <p:xfrm>
          <a:off x="3531462" y="2517945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1314715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  <a:gridCol w="1453531">
                  <a:extLst>
                    <a:ext uri="{9D8B030D-6E8A-4147-A177-3AD203B41FA5}">
                      <a16:colId xmlns:a16="http://schemas.microsoft.com/office/drawing/2014/main" val="419919200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QC test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All Dimensions are continuously checked across all running operation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100% Diameter Check With 0.001 mm Micrometer.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Concentricity and Roundness Check With 0.001 mm.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Surface Roughness Measurement.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Door Weight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Dead Load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Application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Automatic Washing Machine Drum Shaft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UP to 12 kg. and 1400 RPM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Accessories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Life Span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 </a:t>
                      </a:r>
                      <a:endParaRPr lang="en-US" sz="9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50,000 Working Hours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Working temp (C°)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-30 C° +110 C°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graphicFrame>
        <p:nvGraphicFramePr>
          <p:cNvPr id="32" name="Table 31">
            <a:extLst>
              <a:ext uri="{FF2B5EF4-FFF2-40B4-BE49-F238E27FC236}">
                <a16:creationId xmlns:a16="http://schemas.microsoft.com/office/drawing/2014/main" id="{6C8AE1E1-A98B-4334-9E8B-0E6C6DD86B5B}"/>
              </a:ext>
            </a:extLst>
          </p:cNvPr>
          <p:cNvGraphicFramePr>
            <a:graphicFrameLocks noGrp="1"/>
          </p:cNvGraphicFramePr>
          <p:nvPr/>
        </p:nvGraphicFramePr>
        <p:xfrm>
          <a:off x="320039" y="320040"/>
          <a:ext cx="3699729" cy="192938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699729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Sector </a:t>
                      </a: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Model Group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Component for Home Appliances – Washing Machine Components.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Model Group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Automatic Washing Machine Main Shafts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Family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AAxx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Item Name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Auto. Washing Drum Shaft – Model 17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Item Code</a:t>
                      </a:r>
                    </a:p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AA17</a:t>
                      </a: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</a:tbl>
          </a:graphicData>
        </a:graphic>
      </p:graphicFrame>
      <p:graphicFrame>
        <p:nvGraphicFramePr>
          <p:cNvPr id="33" name="Table 32">
            <a:extLst>
              <a:ext uri="{FF2B5EF4-FFF2-40B4-BE49-F238E27FC236}">
                <a16:creationId xmlns:a16="http://schemas.microsoft.com/office/drawing/2014/main" id="{5C392778-3E42-44C5-A69D-C5395D181E2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16595807"/>
              </p:ext>
            </p:extLst>
          </p:nvPr>
        </p:nvGraphicFramePr>
        <p:xfrm>
          <a:off x="313600" y="2516337"/>
          <a:ext cx="3183460" cy="371551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2768246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Material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C45</a:t>
                      </a:r>
                    </a:p>
                    <a:p>
                      <a:pPr fontAlgn="base"/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Color / Finish 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solidFill>
                            <a:srgbClr val="3F3F3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Fine Grinding Ra (0.4-0.8)</a:t>
                      </a:r>
                    </a:p>
                    <a:p>
                      <a:pPr fontAlgn="base"/>
                      <a:r>
                        <a:rPr lang="en-US" sz="950" dirty="0">
                          <a:solidFill>
                            <a:srgbClr val="3F3F3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Anti Rust Oil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Key Features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ea typeface="Tahoma" panose="020B0604030504040204" pitchFamily="34" charset="0"/>
                          <a:cs typeface="Times New Roman" panose="02020603050405020304" pitchFamily="18" charset="0"/>
                        </a:rPr>
                        <a:t>Accurate CNC Turning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ea typeface="Tahoma" panose="020B0604030504040204" pitchFamily="34" charset="0"/>
                          <a:cs typeface="Times New Roman" panose="02020603050405020304" pitchFamily="18" charset="0"/>
                        </a:rPr>
                        <a:t>Using Best Latest Tooling (Sandvik, Toshiba,.. )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ea typeface="Tahoma" panose="020B0604030504040204" pitchFamily="34" charset="0"/>
                          <a:cs typeface="Times New Roman" panose="02020603050405020304" pitchFamily="18" charset="0"/>
                        </a:rPr>
                        <a:t>Internal thread by forming for best strength</a:t>
                      </a:r>
                      <a:endParaRPr lang="ar-EG" sz="950" dirty="0">
                        <a:latin typeface="Times New Roman" panose="02020603050405020304" pitchFamily="18" charset="0"/>
                        <a:ea typeface="Tahoma" panose="020B0604030504040204" pitchFamily="34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ea typeface="Tahoma" panose="020B0604030504040204" pitchFamily="34" charset="0"/>
                          <a:cs typeface="Times New Roman" panose="02020603050405020304" pitchFamily="18" charset="0"/>
                        </a:rPr>
                        <a:t>External Knurling by Cold Forming.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Quantity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 Pcs.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Weight (Kg)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13.32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Volume (m</a:t>
                      </a:r>
                      <a:r>
                        <a:rPr lang="en-US" sz="900" b="0" baseline="3000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) 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0.004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dirty="0">
                <a:solidFill>
                  <a:srgbClr val="3F3F3F"/>
                </a:solidFill>
                <a:latin typeface="Calibri"/>
                <a:ea typeface="Calibri"/>
                <a:cs typeface="Calibri"/>
                <a:sym typeface="Calibri"/>
              </a:rPr>
              <a:t>Page 48</a:t>
            </a:r>
            <a:endParaRPr sz="2000" b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92627" y="2523722"/>
            <a:ext cx="3521355" cy="3585771"/>
            <a:chOff x="268802" y="2523722"/>
            <a:chExt cx="3521355" cy="3585771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496391" y="2559491"/>
              <a:ext cx="280325" cy="280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3491933" y="4927308"/>
              <a:ext cx="298224" cy="2982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3501069" y="5831309"/>
              <a:ext cx="278184" cy="27818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68802" y="2523722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84176" y="3510164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281744" y="4120767"/>
              <a:ext cx="253734" cy="2537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284177" y="4913746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276250" y="5381893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478" y="5827555"/>
              <a:ext cx="251133" cy="2511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3484210" y="5411533"/>
              <a:ext cx="300395" cy="2730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3478163" y="4130491"/>
              <a:ext cx="300395" cy="3003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86686" y="3496103"/>
              <a:ext cx="284783" cy="283268"/>
            </a:xfrm>
            <a:prstGeom prst="rect">
              <a:avLst/>
            </a:prstGeom>
          </p:spPr>
        </p:pic>
      </p:grpSp>
      <p:pic>
        <p:nvPicPr>
          <p:cNvPr id="28" name="Picture 27">
            <a:extLst>
              <a:ext uri="{FF2B5EF4-FFF2-40B4-BE49-F238E27FC236}">
                <a16:creationId xmlns:a16="http://schemas.microsoft.com/office/drawing/2014/main" id="{2D60ECD7-A21B-4294-8CD0-890ECB58857B}"/>
              </a:ext>
            </a:extLst>
          </p:cNvPr>
          <p:cNvPicPr>
            <a:picLocks noChangeAspect="1"/>
          </p:cNvPicPr>
          <p:nvPr/>
        </p:nvPicPr>
        <p:blipFill rotWithShape="1">
          <a:blip r:embed="rId18"/>
          <a:srcRect l="15650" t="27148" r="17671" b="28700"/>
          <a:stretch/>
        </p:blipFill>
        <p:spPr>
          <a:xfrm flipH="1">
            <a:off x="4055911" y="479783"/>
            <a:ext cx="2454267" cy="1625138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1B176550-2C2F-4F12-A722-E00C29B77E46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1405272" y="6262431"/>
            <a:ext cx="4183575" cy="1500124"/>
          </a:xfrm>
          <a:prstGeom prst="rect">
            <a:avLst/>
          </a:prstGeom>
        </p:spPr>
      </p:pic>
      <p:pic>
        <p:nvPicPr>
          <p:cNvPr id="29" name="Picture 28">
            <a:extLst>
              <a:ext uri="{FF2B5EF4-FFF2-40B4-BE49-F238E27FC236}">
                <a16:creationId xmlns:a16="http://schemas.microsoft.com/office/drawing/2014/main" id="{A4DB0856-8967-42F3-AE55-6AD1DC48CC9E}"/>
              </a:ext>
            </a:extLst>
          </p:cNvPr>
          <p:cNvPicPr>
            <a:picLocks noChangeAspect="1"/>
          </p:cNvPicPr>
          <p:nvPr/>
        </p:nvPicPr>
        <p:blipFill rotWithShape="1"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9949" b="92092" l="7206" r="92091">
                        <a14:foregroundMark x1="21090" y1="6633" x2="12654" y2="12755"/>
                        <a14:foregroundMark x1="12654" y1="12755" x2="7381" y2="25255"/>
                        <a14:foregroundMark x1="7381" y1="25255" x2="7733" y2="33673"/>
                        <a14:foregroundMark x1="92267" y1="74235" x2="91916" y2="82398"/>
                        <a14:foregroundMark x1="83831" y1="92092" x2="81019" y2="89031"/>
                      </a14:backgroundRemoval>
                    </a14:imgEffect>
                    <a14:imgEffect>
                      <a14:brightnessContrast bright="40000" contrast="-40000"/>
                    </a14:imgEffect>
                  </a14:imgLayer>
                </a14:imgProps>
              </a:ext>
            </a:extLst>
          </a:blip>
          <a:srcRect l="6573" t="5069" r="3397" b="4293"/>
          <a:stretch/>
        </p:blipFill>
        <p:spPr>
          <a:xfrm>
            <a:off x="4221018" y="7598047"/>
            <a:ext cx="2493904" cy="1729721"/>
          </a:xfrm>
          <a:prstGeom prst="rect">
            <a:avLst/>
          </a:prstGeom>
        </p:spPr>
      </p:pic>
      <p:sp>
        <p:nvSpPr>
          <p:cNvPr id="30" name="Rectangle 29">
            <a:extLst>
              <a:ext uri="{FF2B5EF4-FFF2-40B4-BE49-F238E27FC236}">
                <a16:creationId xmlns:a16="http://schemas.microsoft.com/office/drawing/2014/main" id="{E5C384CF-6472-4F6C-9E45-C9A825D29434}"/>
              </a:ext>
            </a:extLst>
          </p:cNvPr>
          <p:cNvSpPr/>
          <p:nvPr/>
        </p:nvSpPr>
        <p:spPr>
          <a:xfrm>
            <a:off x="4023360" y="320040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52309085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6" name="Table 45">
            <a:extLst>
              <a:ext uri="{FF2B5EF4-FFF2-40B4-BE49-F238E27FC236}">
                <a16:creationId xmlns:a16="http://schemas.microsoft.com/office/drawing/2014/main" id="{C996B378-9CAE-4783-87E9-9B0D67D407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75047693"/>
              </p:ext>
            </p:extLst>
          </p:nvPr>
        </p:nvGraphicFramePr>
        <p:xfrm>
          <a:off x="3533109" y="2520470"/>
          <a:ext cx="3186328" cy="3741544"/>
        </p:xfrm>
        <a:graphic>
          <a:graphicData uri="http://schemas.openxmlformats.org/drawingml/2006/table">
            <a:tbl>
              <a:tblPr/>
              <a:tblGrid>
                <a:gridCol w="1400841">
                  <a:extLst>
                    <a:ext uri="{9D8B030D-6E8A-4147-A177-3AD203B41FA5}">
                      <a16:colId xmlns:a16="http://schemas.microsoft.com/office/drawing/2014/main" val="3679284601"/>
                    </a:ext>
                  </a:extLst>
                </a:gridCol>
                <a:gridCol w="1339850">
                  <a:extLst>
                    <a:ext uri="{9D8B030D-6E8A-4147-A177-3AD203B41FA5}">
                      <a16:colId xmlns:a16="http://schemas.microsoft.com/office/drawing/2014/main" val="3496772389"/>
                    </a:ext>
                  </a:extLst>
                </a:gridCol>
                <a:gridCol w="445637">
                  <a:extLst>
                    <a:ext uri="{9D8B030D-6E8A-4147-A177-3AD203B41FA5}">
                      <a16:colId xmlns:a16="http://schemas.microsoft.com/office/drawing/2014/main" val="1725910461"/>
                    </a:ext>
                  </a:extLst>
                </a:gridCol>
              </a:tblGrid>
              <a:tr h="19511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إختبارات الجوده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1058253"/>
                  </a:ext>
                </a:extLst>
              </a:tr>
              <a:tr h="737986">
                <a:tc gridSpan="2">
                  <a:txBody>
                    <a:bodyPr/>
                    <a:lstStyle/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جميع الأبعاد بشكل مستمر عبر جميع العمليات الجارية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100٪  من القطر بميكرومتر 0.001 مم.</a:t>
                      </a:r>
                    </a:p>
                    <a:p>
                      <a:pPr lvl="0"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يتم </a:t>
                      </a:r>
                      <a:r>
                        <a:rPr lang="ar-EG" sz="1000" dirty="0"/>
                        <a:t>فحص التركز والاستدارة بـ 0.001 مم.</a:t>
                      </a:r>
                    </a:p>
                    <a:p>
                      <a:pPr lvl="0" algn="r" rtl="1" fontAlgn="ctr"/>
                      <a:r>
                        <a:rPr lang="ar-EG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يتم قياس خشونة السطح.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93547832"/>
                  </a:ext>
                </a:extLst>
              </a:tr>
              <a:tr h="199684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وزن الباب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أقصي حمل 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1866788"/>
                  </a:ext>
                </a:extLst>
              </a:tr>
              <a:tr h="428966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dirty="0">
                          <a:latin typeface="+mj-lt"/>
                          <a:cs typeface="Times New Roman" panose="02020603050405020304" pitchFamily="18" charset="0"/>
                        </a:rPr>
                        <a:t> - </a:t>
                      </a:r>
                      <a:endParaRPr lang="en-US" sz="950" dirty="0">
                        <a:latin typeface="+mj-lt"/>
                        <a:cs typeface="Times New Roman" panose="02020603050405020304" pitchFamily="18" charset="0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068657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التطبيقات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3014999"/>
                  </a:ext>
                </a:extLst>
              </a:tr>
              <a:tr h="553356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1000" dirty="0"/>
                        <a:t>غسالة أوتوماتيكية طبل حلة ما يصل إلى 12 كجم. و 1400 دورة </a:t>
                      </a:r>
                    </a:p>
                    <a:p>
                      <a:pPr algn="r" rtl="1" fontAlgn="ctr"/>
                      <a:r>
                        <a:rPr lang="ar-EG" sz="1000" dirty="0"/>
                        <a:t> في الدقيقة</a:t>
                      </a:r>
                      <a:endParaRPr lang="ar-EG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0249448"/>
                  </a:ext>
                </a:extLst>
              </a:tr>
              <a:tr h="20944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ملحقات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7593164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-</a:t>
                      </a:r>
                      <a:endParaRPr lang="en-US" sz="9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40558517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العمر الإفتراضي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9933002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50,000 دورة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177199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متوسط درجة الحرارة 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1263180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-30 C° +110 C°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166662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CF7C063-5445-4271-BC48-A257DBBDFD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71358295"/>
              </p:ext>
            </p:extLst>
          </p:nvPr>
        </p:nvGraphicFramePr>
        <p:xfrm>
          <a:off x="376378" y="2520470"/>
          <a:ext cx="3124200" cy="3742602"/>
        </p:xfrm>
        <a:graphic>
          <a:graphicData uri="http://schemas.openxmlformats.org/drawingml/2006/table">
            <a:tbl>
              <a:tblPr/>
              <a:tblGrid>
                <a:gridCol w="2690672">
                  <a:extLst>
                    <a:ext uri="{9D8B030D-6E8A-4147-A177-3AD203B41FA5}">
                      <a16:colId xmlns:a16="http://schemas.microsoft.com/office/drawing/2014/main" val="1457824148"/>
                    </a:ext>
                  </a:extLst>
                </a:gridCol>
                <a:gridCol w="433528">
                  <a:extLst>
                    <a:ext uri="{9D8B030D-6E8A-4147-A177-3AD203B41FA5}">
                      <a16:colId xmlns:a16="http://schemas.microsoft.com/office/drawing/2014/main" val="3923836364"/>
                    </a:ext>
                  </a:extLst>
                </a:gridCol>
              </a:tblGrid>
              <a:tr h="22908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المادة الخام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6447345"/>
                  </a:ext>
                </a:extLst>
              </a:tr>
              <a:tr h="727075">
                <a:tc>
                  <a:txBody>
                    <a:bodyPr/>
                    <a:lstStyle/>
                    <a:p>
                      <a:pPr algn="r" fontAlgn="base"/>
                      <a:r>
                        <a:rPr lang="en-US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C45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4929120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اللون / التشطيب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3960408"/>
                  </a:ext>
                </a:extLst>
              </a:tr>
              <a:tr h="426408">
                <a:tc>
                  <a:txBody>
                    <a:bodyPr/>
                    <a:lstStyle/>
                    <a:p>
                      <a:pPr marL="0" marR="0" lvl="0" indent="0" algn="r" defTabSz="914400" rtl="1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طحن جيد  </a:t>
                      </a:r>
                      <a:r>
                        <a:rPr lang="en-US" sz="950" dirty="0">
                          <a:solidFill>
                            <a:srgbClr val="3F3F3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Ra (0.4-0.8)</a:t>
                      </a:r>
                    </a:p>
                    <a:p>
                      <a:pPr algn="r" rtl="1" fontAlgn="ctr"/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زيت مضاد للصدأ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9159021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مميزات المنتج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2821659"/>
                  </a:ext>
                </a:extLst>
              </a:tr>
              <a:tr h="535951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خراطة </a:t>
                      </a:r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CNC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دقيقة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باستخدام أفضل و أحدث الأدوات (توشيبا, ساندفيك)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الخيط الداخلي مشكل لأفضل قوة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التخريش الخارجي بالتشكيل البارد.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8358185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العدد في الكرتونه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63878387"/>
                  </a:ext>
                </a:extLst>
              </a:tr>
              <a:tr h="253443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50 قطعه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4963624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وزن الكرتونه كجم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4299295"/>
                  </a:ext>
                </a:extLst>
              </a:tr>
              <a:tr h="248608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13.32</a:t>
                      </a: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14163608"/>
                  </a:ext>
                </a:extLst>
              </a:tr>
              <a:tr h="22225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(</a:t>
                      </a: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</a:t>
                      </a:r>
                      <a:r>
                        <a:rPr kumimoji="0" lang="en-US" sz="900" b="0" i="0" u="none" strike="noStrike" kern="0" cap="none" spc="0" normalizeH="0" baseline="30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)</a:t>
                      </a:r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حجم الكرتونة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1325000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0.004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548827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صفحة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48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8977273"/>
              </p:ext>
            </p:extLst>
          </p:nvPr>
        </p:nvGraphicFramePr>
        <p:xfrm>
          <a:off x="3095625" y="256097"/>
          <a:ext cx="3334251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4251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القطاع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مكونات للأجهزة المنزلية - </a:t>
                      </a:r>
                      <a:r>
                        <a:rPr lang="ar-EG" sz="1000" dirty="0"/>
                        <a:t>مكونات الغسالة الأوتوماتك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مجموعة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/>
                        <a:t>أعمدة رئيسية للغسالة الأوتوماتيكية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عائلة المنتج                                                                             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AAxx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اسم المنتج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قفيز الحلة الخارجية للغسالات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- موديل 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17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 كود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AA17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134216" y="2945184"/>
            <a:ext cx="3536476" cy="3240187"/>
            <a:chOff x="2998656" y="2895030"/>
            <a:chExt cx="3548546" cy="3339300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6216004" y="2896124"/>
              <a:ext cx="312206" cy="31220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6215062" y="4969255"/>
              <a:ext cx="332140" cy="33213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6221434" y="5924507"/>
              <a:ext cx="309821" cy="3098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998656" y="289503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3004485" y="3637802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3008393" y="4362848"/>
              <a:ext cx="282589" cy="28258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3010852" y="4988923"/>
              <a:ext cx="294829" cy="29482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3010896" y="5450435"/>
              <a:ext cx="294829" cy="29482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0156" y="5936952"/>
              <a:ext cx="279695" cy="2796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6210320" y="5465806"/>
              <a:ext cx="334557" cy="3041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6208680" y="4367171"/>
              <a:ext cx="334557" cy="33455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218118" y="3620966"/>
              <a:ext cx="317170" cy="315483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6E02D5FC-42F0-4724-B996-3007C3AA491B}"/>
              </a:ext>
            </a:extLst>
          </p:cNvPr>
          <p:cNvSpPr/>
          <p:nvPr/>
        </p:nvSpPr>
        <p:spPr>
          <a:xfrm>
            <a:off x="375553" y="242701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01EF9188-6D9C-40CE-A97E-F9592153D424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402705" y="514655"/>
            <a:ext cx="2456901" cy="1621677"/>
          </a:xfrm>
          <a:prstGeom prst="rect">
            <a:avLst/>
          </a:prstGeom>
        </p:spPr>
      </p:pic>
      <p:pic>
        <p:nvPicPr>
          <p:cNvPr id="30" name="Picture 29">
            <a:extLst>
              <a:ext uri="{FF2B5EF4-FFF2-40B4-BE49-F238E27FC236}">
                <a16:creationId xmlns:a16="http://schemas.microsoft.com/office/drawing/2014/main" id="{92990B05-6242-4D79-802A-167DBF42F6D8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1405272" y="6262431"/>
            <a:ext cx="4183575" cy="1500124"/>
          </a:xfrm>
          <a:prstGeom prst="rect">
            <a:avLst/>
          </a:prstGeom>
        </p:spPr>
      </p:pic>
      <p:pic>
        <p:nvPicPr>
          <p:cNvPr id="31" name="Picture 30">
            <a:extLst>
              <a:ext uri="{FF2B5EF4-FFF2-40B4-BE49-F238E27FC236}">
                <a16:creationId xmlns:a16="http://schemas.microsoft.com/office/drawing/2014/main" id="{70BB52FA-7120-4606-8869-5549D5C3C155}"/>
              </a:ext>
            </a:extLst>
          </p:cNvPr>
          <p:cNvPicPr>
            <a:picLocks noChangeAspect="1"/>
          </p:cNvPicPr>
          <p:nvPr/>
        </p:nvPicPr>
        <p:blipFill rotWithShape="1"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9949" b="92092" l="7206" r="92091">
                        <a14:foregroundMark x1="21090" y1="6633" x2="12654" y2="12755"/>
                        <a14:foregroundMark x1="12654" y1="12755" x2="7381" y2="25255"/>
                        <a14:foregroundMark x1="7381" y1="25255" x2="7733" y2="33673"/>
                        <a14:foregroundMark x1="92267" y1="74235" x2="91916" y2="82398"/>
                        <a14:foregroundMark x1="83831" y1="92092" x2="81019" y2="89031"/>
                      </a14:backgroundRemoval>
                    </a14:imgEffect>
                    <a14:imgEffect>
                      <a14:brightnessContrast bright="40000" contrast="-40000"/>
                    </a14:imgEffect>
                  </a14:imgLayer>
                </a14:imgProps>
              </a:ext>
            </a:extLst>
          </a:blip>
          <a:srcRect l="6573" t="5069" r="3397" b="4293"/>
          <a:stretch/>
        </p:blipFill>
        <p:spPr>
          <a:xfrm>
            <a:off x="4221018" y="7598047"/>
            <a:ext cx="2493904" cy="17297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08197021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1" name="Table 30">
            <a:extLst>
              <a:ext uri="{FF2B5EF4-FFF2-40B4-BE49-F238E27FC236}">
                <a16:creationId xmlns:a16="http://schemas.microsoft.com/office/drawing/2014/main" id="{92C5A687-708A-4DCF-B40A-E2993A4748A7}"/>
              </a:ext>
            </a:extLst>
          </p:cNvPr>
          <p:cNvGraphicFramePr>
            <a:graphicFrameLocks noGrp="1"/>
          </p:cNvGraphicFramePr>
          <p:nvPr/>
        </p:nvGraphicFramePr>
        <p:xfrm>
          <a:off x="3531462" y="2517945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1314715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  <a:gridCol w="1453531">
                  <a:extLst>
                    <a:ext uri="{9D8B030D-6E8A-4147-A177-3AD203B41FA5}">
                      <a16:colId xmlns:a16="http://schemas.microsoft.com/office/drawing/2014/main" val="419919200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QC test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All Dimensions are continuously checked across all running operation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100% Diameter Check With 0.001 mm Micrometer.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Concentricity and Roundness Check With 0.001 mm.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Surface Roughness Measurement.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Door Weight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Dead Load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Application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Automatic Washing Machine Drum Shaft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UP to 12 kg. and 1400 RPM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Accessories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Life Span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 </a:t>
                      </a:r>
                      <a:endParaRPr lang="en-US" sz="9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50,000 Working Hours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Working temp (C°)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-30 C° +110 C°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graphicFrame>
        <p:nvGraphicFramePr>
          <p:cNvPr id="32" name="Table 31">
            <a:extLst>
              <a:ext uri="{FF2B5EF4-FFF2-40B4-BE49-F238E27FC236}">
                <a16:creationId xmlns:a16="http://schemas.microsoft.com/office/drawing/2014/main" id="{6C8AE1E1-A98B-4334-9E8B-0E6C6DD86B5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69147187"/>
              </p:ext>
            </p:extLst>
          </p:nvPr>
        </p:nvGraphicFramePr>
        <p:xfrm>
          <a:off x="320039" y="320040"/>
          <a:ext cx="3699729" cy="192938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699729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Sector </a:t>
                      </a: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Model Group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Component for Home Appliances – Washing Machine Components.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Model Group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Automatic Washing Machine Main Shafts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Family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AAxx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Item Name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Auto. Washing Drum Shaft – Model 30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Item Code</a:t>
                      </a:r>
                    </a:p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AA30</a:t>
                      </a: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</a:tbl>
          </a:graphicData>
        </a:graphic>
      </p:graphicFrame>
      <p:graphicFrame>
        <p:nvGraphicFramePr>
          <p:cNvPr id="33" name="Table 32">
            <a:extLst>
              <a:ext uri="{FF2B5EF4-FFF2-40B4-BE49-F238E27FC236}">
                <a16:creationId xmlns:a16="http://schemas.microsoft.com/office/drawing/2014/main" id="{5C392778-3E42-44C5-A69D-C5395D181E2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18451938"/>
              </p:ext>
            </p:extLst>
          </p:nvPr>
        </p:nvGraphicFramePr>
        <p:xfrm>
          <a:off x="313600" y="2516337"/>
          <a:ext cx="3183460" cy="371551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2768246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Material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Fe60</a:t>
                      </a:r>
                    </a:p>
                    <a:p>
                      <a:pPr fontAlgn="base"/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Color / Finish 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solidFill>
                            <a:srgbClr val="3F3F3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Fine Grinding Ra (0.4-0.8)</a:t>
                      </a:r>
                    </a:p>
                    <a:p>
                      <a:pPr fontAlgn="base"/>
                      <a:r>
                        <a:rPr lang="en-US" sz="950" dirty="0">
                          <a:solidFill>
                            <a:srgbClr val="3F3F3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Anti Rust Oil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Key Features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ea typeface="Tahoma" panose="020B0604030504040204" pitchFamily="34" charset="0"/>
                          <a:cs typeface="Times New Roman" panose="02020603050405020304" pitchFamily="18" charset="0"/>
                        </a:rPr>
                        <a:t>Accurate CNC Turning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ea typeface="Tahoma" panose="020B0604030504040204" pitchFamily="34" charset="0"/>
                          <a:cs typeface="Times New Roman" panose="02020603050405020304" pitchFamily="18" charset="0"/>
                        </a:rPr>
                        <a:t>Using Best Latest Tooling (Sandvik, Toshiba,.. )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ea typeface="Tahoma" panose="020B0604030504040204" pitchFamily="34" charset="0"/>
                          <a:cs typeface="Times New Roman" panose="02020603050405020304" pitchFamily="18" charset="0"/>
                        </a:rPr>
                        <a:t>External thread by forming for best strength</a:t>
                      </a:r>
                      <a:endParaRPr lang="ar-EG" sz="950" dirty="0">
                        <a:latin typeface="Times New Roman" panose="02020603050405020304" pitchFamily="18" charset="0"/>
                        <a:ea typeface="Tahoma" panose="020B0604030504040204" pitchFamily="34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ea typeface="Tahoma" panose="020B0604030504040204" pitchFamily="34" charset="0"/>
                          <a:cs typeface="Times New Roman" panose="02020603050405020304" pitchFamily="18" charset="0"/>
                        </a:rPr>
                        <a:t>External Knurling by Cold Forming.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Quantity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 Pcs.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Weight (Kg)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10.90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Volume (m</a:t>
                      </a:r>
                      <a:r>
                        <a:rPr lang="en-US" sz="900" b="0" baseline="3000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) 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0.004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dirty="0">
                <a:solidFill>
                  <a:srgbClr val="3F3F3F"/>
                </a:solidFill>
                <a:latin typeface="Calibri"/>
                <a:ea typeface="Calibri"/>
                <a:cs typeface="Calibri"/>
                <a:sym typeface="Calibri"/>
              </a:rPr>
              <a:t>Page 49</a:t>
            </a:r>
            <a:endParaRPr sz="2000" b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92627" y="2523722"/>
            <a:ext cx="3521355" cy="3585771"/>
            <a:chOff x="268802" y="2523722"/>
            <a:chExt cx="3521355" cy="3585771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496391" y="2559491"/>
              <a:ext cx="280325" cy="280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3491933" y="4927308"/>
              <a:ext cx="298224" cy="2982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3501069" y="5831309"/>
              <a:ext cx="278184" cy="27818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68802" y="2523722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84176" y="3510164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281744" y="4120767"/>
              <a:ext cx="253734" cy="2537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284177" y="4913746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276250" y="5381893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478" y="5827555"/>
              <a:ext cx="251133" cy="2511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3484210" y="5411533"/>
              <a:ext cx="300395" cy="2730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3478163" y="4130491"/>
              <a:ext cx="300395" cy="3003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86686" y="3496103"/>
              <a:ext cx="284783" cy="283268"/>
            </a:xfrm>
            <a:prstGeom prst="rect">
              <a:avLst/>
            </a:prstGeom>
          </p:spPr>
        </p:pic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E5C384CF-6472-4F6C-9E45-C9A825D29434}"/>
              </a:ext>
            </a:extLst>
          </p:cNvPr>
          <p:cNvSpPr/>
          <p:nvPr/>
        </p:nvSpPr>
        <p:spPr>
          <a:xfrm>
            <a:off x="4023360" y="320040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4" name="Picture 33">
            <a:extLst>
              <a:ext uri="{FF2B5EF4-FFF2-40B4-BE49-F238E27FC236}">
                <a16:creationId xmlns:a16="http://schemas.microsoft.com/office/drawing/2014/main" id="{7542BC94-0953-4911-A4DA-E0BE8284190F}"/>
              </a:ext>
            </a:extLst>
          </p:cNvPr>
          <p:cNvPicPr>
            <a:picLocks noChangeAspect="1"/>
          </p:cNvPicPr>
          <p:nvPr/>
        </p:nvPicPr>
        <p:blipFill rotWithShape="1">
          <a:blip r:embed="rId18"/>
          <a:srcRect l="9318" t="23990" r="13567" b="18201"/>
          <a:stretch/>
        </p:blipFill>
        <p:spPr>
          <a:xfrm flipH="1">
            <a:off x="4054266" y="749510"/>
            <a:ext cx="2445470" cy="1217278"/>
          </a:xfrm>
          <a:prstGeom prst="rect">
            <a:avLst/>
          </a:prstGeom>
        </p:spPr>
      </p:pic>
      <p:pic>
        <p:nvPicPr>
          <p:cNvPr id="26" name="Picture 25">
            <a:extLst>
              <a:ext uri="{FF2B5EF4-FFF2-40B4-BE49-F238E27FC236}">
                <a16:creationId xmlns:a16="http://schemas.microsoft.com/office/drawing/2014/main" id="{426FA5EE-5532-479E-9FA5-CA1885E5AD39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524989" y="6365274"/>
            <a:ext cx="5801906" cy="24794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88194803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6" name="Table 45">
            <a:extLst>
              <a:ext uri="{FF2B5EF4-FFF2-40B4-BE49-F238E27FC236}">
                <a16:creationId xmlns:a16="http://schemas.microsoft.com/office/drawing/2014/main" id="{C996B378-9CAE-4783-87E9-9B0D67D4071A}"/>
              </a:ext>
            </a:extLst>
          </p:cNvPr>
          <p:cNvGraphicFramePr>
            <a:graphicFrameLocks noGrp="1"/>
          </p:cNvGraphicFramePr>
          <p:nvPr/>
        </p:nvGraphicFramePr>
        <p:xfrm>
          <a:off x="3533109" y="2520470"/>
          <a:ext cx="3186328" cy="3741544"/>
        </p:xfrm>
        <a:graphic>
          <a:graphicData uri="http://schemas.openxmlformats.org/drawingml/2006/table">
            <a:tbl>
              <a:tblPr/>
              <a:tblGrid>
                <a:gridCol w="1400841">
                  <a:extLst>
                    <a:ext uri="{9D8B030D-6E8A-4147-A177-3AD203B41FA5}">
                      <a16:colId xmlns:a16="http://schemas.microsoft.com/office/drawing/2014/main" val="3679284601"/>
                    </a:ext>
                  </a:extLst>
                </a:gridCol>
                <a:gridCol w="1339850">
                  <a:extLst>
                    <a:ext uri="{9D8B030D-6E8A-4147-A177-3AD203B41FA5}">
                      <a16:colId xmlns:a16="http://schemas.microsoft.com/office/drawing/2014/main" val="3496772389"/>
                    </a:ext>
                  </a:extLst>
                </a:gridCol>
                <a:gridCol w="445637">
                  <a:extLst>
                    <a:ext uri="{9D8B030D-6E8A-4147-A177-3AD203B41FA5}">
                      <a16:colId xmlns:a16="http://schemas.microsoft.com/office/drawing/2014/main" val="1725910461"/>
                    </a:ext>
                  </a:extLst>
                </a:gridCol>
              </a:tblGrid>
              <a:tr h="19511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إختبارات الجوده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1058253"/>
                  </a:ext>
                </a:extLst>
              </a:tr>
              <a:tr h="737986">
                <a:tc gridSpan="2">
                  <a:txBody>
                    <a:bodyPr/>
                    <a:lstStyle/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جميع الأبعاد بشكل مستمر عبر جميع العمليات الجارية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100٪  من القطر بميكرومتر 0.001 مم.</a:t>
                      </a:r>
                    </a:p>
                    <a:p>
                      <a:pPr lvl="0"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يتم </a:t>
                      </a:r>
                      <a:r>
                        <a:rPr lang="ar-EG" sz="1000" dirty="0"/>
                        <a:t>فحص التركز والاستدارة بـ 0.001 مم.</a:t>
                      </a:r>
                    </a:p>
                    <a:p>
                      <a:pPr lvl="0" algn="r" rtl="1" fontAlgn="ctr"/>
                      <a:r>
                        <a:rPr lang="ar-EG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يتم قياس خشونة السطح.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93547832"/>
                  </a:ext>
                </a:extLst>
              </a:tr>
              <a:tr h="199684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وزن الباب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أقصي حمل 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1866788"/>
                  </a:ext>
                </a:extLst>
              </a:tr>
              <a:tr h="428966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dirty="0">
                          <a:latin typeface="+mj-lt"/>
                          <a:cs typeface="Times New Roman" panose="02020603050405020304" pitchFamily="18" charset="0"/>
                        </a:rPr>
                        <a:t> - </a:t>
                      </a:r>
                      <a:endParaRPr lang="en-US" sz="950" dirty="0">
                        <a:latin typeface="+mj-lt"/>
                        <a:cs typeface="Times New Roman" panose="02020603050405020304" pitchFamily="18" charset="0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068657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التطبيقات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3014999"/>
                  </a:ext>
                </a:extLst>
              </a:tr>
              <a:tr h="553356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1000" dirty="0"/>
                        <a:t>غسالة أوتوماتيكية طبل حلة ما يصل إلى 12 كجم. و 1400 دورة </a:t>
                      </a:r>
                    </a:p>
                    <a:p>
                      <a:pPr algn="r" rtl="1" fontAlgn="ctr"/>
                      <a:r>
                        <a:rPr lang="ar-EG" sz="1000" dirty="0"/>
                        <a:t> في الدقيقة</a:t>
                      </a:r>
                      <a:endParaRPr lang="ar-EG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0249448"/>
                  </a:ext>
                </a:extLst>
              </a:tr>
              <a:tr h="20944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ملحقات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7593164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-</a:t>
                      </a:r>
                      <a:endParaRPr lang="en-US" sz="9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40558517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العمر الإفتراضي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9933002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50,000 دورة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177199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متوسط درجة الحرارة 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1263180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-30 C° +110 C°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166662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CF7C063-5445-4271-BC48-A257DBBDFD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56659590"/>
              </p:ext>
            </p:extLst>
          </p:nvPr>
        </p:nvGraphicFramePr>
        <p:xfrm>
          <a:off x="376378" y="2520470"/>
          <a:ext cx="3124200" cy="3742602"/>
        </p:xfrm>
        <a:graphic>
          <a:graphicData uri="http://schemas.openxmlformats.org/drawingml/2006/table">
            <a:tbl>
              <a:tblPr/>
              <a:tblGrid>
                <a:gridCol w="2690672">
                  <a:extLst>
                    <a:ext uri="{9D8B030D-6E8A-4147-A177-3AD203B41FA5}">
                      <a16:colId xmlns:a16="http://schemas.microsoft.com/office/drawing/2014/main" val="1457824148"/>
                    </a:ext>
                  </a:extLst>
                </a:gridCol>
                <a:gridCol w="433528">
                  <a:extLst>
                    <a:ext uri="{9D8B030D-6E8A-4147-A177-3AD203B41FA5}">
                      <a16:colId xmlns:a16="http://schemas.microsoft.com/office/drawing/2014/main" val="3923836364"/>
                    </a:ext>
                  </a:extLst>
                </a:gridCol>
              </a:tblGrid>
              <a:tr h="22908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المادة الخام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6447345"/>
                  </a:ext>
                </a:extLst>
              </a:tr>
              <a:tr h="727075">
                <a:tc>
                  <a:txBody>
                    <a:bodyPr/>
                    <a:lstStyle/>
                    <a:p>
                      <a:pPr algn="r" fontAlgn="base"/>
                      <a:r>
                        <a:rPr lang="en-US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Fe60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4929120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اللون / التشطيب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3960408"/>
                  </a:ext>
                </a:extLst>
              </a:tr>
              <a:tr h="426408">
                <a:tc>
                  <a:txBody>
                    <a:bodyPr/>
                    <a:lstStyle/>
                    <a:p>
                      <a:pPr marL="0" marR="0" lvl="0" indent="0" algn="r" defTabSz="914400" rtl="1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طحن جيد  </a:t>
                      </a:r>
                      <a:r>
                        <a:rPr lang="en-US" sz="950" dirty="0">
                          <a:solidFill>
                            <a:srgbClr val="3F3F3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Ra (0.4-0.8)</a:t>
                      </a:r>
                    </a:p>
                    <a:p>
                      <a:pPr algn="r" rtl="1" fontAlgn="ctr"/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زيت مضاد للصدأ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9159021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مميزات المنتج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2821659"/>
                  </a:ext>
                </a:extLst>
              </a:tr>
              <a:tr h="535951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خراطة </a:t>
                      </a:r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CNC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دقيقة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باستخدام أفضل و أحدث الأدوات (توشيبا, ساندفيك)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الخيط الداخلي مشكل لأفضل قوة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التخريش الخارجي بالتشكيل البارد.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8358185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العدد في الكرتونه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63878387"/>
                  </a:ext>
                </a:extLst>
              </a:tr>
              <a:tr h="253443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50 قطعه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4963624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وزن الكرتونه كجم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4299295"/>
                  </a:ext>
                </a:extLst>
              </a:tr>
              <a:tr h="248608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10.90</a:t>
                      </a:r>
                      <a:r>
                        <a:rPr lang="ar-EG" sz="95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14163608"/>
                  </a:ext>
                </a:extLst>
              </a:tr>
              <a:tr h="22225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(</a:t>
                      </a: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</a:t>
                      </a:r>
                      <a:r>
                        <a:rPr kumimoji="0" lang="en-US" sz="900" b="0" i="0" u="none" strike="noStrike" kern="0" cap="none" spc="0" normalizeH="0" baseline="30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)</a:t>
                      </a:r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حجم الكرتونة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1325000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0.004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548827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صفحة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49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97020147"/>
              </p:ext>
            </p:extLst>
          </p:nvPr>
        </p:nvGraphicFramePr>
        <p:xfrm>
          <a:off x="3095625" y="256097"/>
          <a:ext cx="3334251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4251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القطاع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مكونات للأجهزة المنزلية - </a:t>
                      </a:r>
                      <a:r>
                        <a:rPr lang="ar-EG" sz="1000" dirty="0"/>
                        <a:t>مكونات الغسالة الأوتوماتك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مجموعة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/>
                        <a:t>أعمدة رئيسية للغسالة الأوتوماتيكية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عائلة المنتج                                                                             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AAxx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اسم المنتج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قفيز الحلة الخارجية للغسالات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- موديل 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30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 كود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AA30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134216" y="2945184"/>
            <a:ext cx="3536476" cy="3240187"/>
            <a:chOff x="2998656" y="2895030"/>
            <a:chExt cx="3548546" cy="3339300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6216004" y="2896124"/>
              <a:ext cx="312206" cy="31220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6215062" y="4969255"/>
              <a:ext cx="332140" cy="33213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6221434" y="5924507"/>
              <a:ext cx="309821" cy="3098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998656" y="289503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3004485" y="3637802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3008393" y="4362848"/>
              <a:ext cx="282589" cy="28258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3010852" y="4988923"/>
              <a:ext cx="294829" cy="29482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3010896" y="5450435"/>
              <a:ext cx="294829" cy="29482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0156" y="5936952"/>
              <a:ext cx="279695" cy="2796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6210320" y="5465806"/>
              <a:ext cx="334557" cy="3041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6208680" y="4367171"/>
              <a:ext cx="334557" cy="33455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218118" y="3620966"/>
              <a:ext cx="317170" cy="315483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6E02D5FC-42F0-4724-B996-3007C3AA491B}"/>
              </a:ext>
            </a:extLst>
          </p:cNvPr>
          <p:cNvSpPr/>
          <p:nvPr/>
        </p:nvSpPr>
        <p:spPr>
          <a:xfrm>
            <a:off x="375553" y="242701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C3D04AEC-1E15-41B9-9981-5DD2F282BF0B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406133" y="707971"/>
            <a:ext cx="2444708" cy="1219306"/>
          </a:xfrm>
          <a:prstGeom prst="rect">
            <a:avLst/>
          </a:prstGeom>
        </p:spPr>
      </p:pic>
      <p:pic>
        <p:nvPicPr>
          <p:cNvPr id="33" name="Picture 32">
            <a:extLst>
              <a:ext uri="{FF2B5EF4-FFF2-40B4-BE49-F238E27FC236}">
                <a16:creationId xmlns:a16="http://schemas.microsoft.com/office/drawing/2014/main" id="{2F5A9698-9913-4E94-9150-E2073861DDE4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524989" y="6365274"/>
            <a:ext cx="5801906" cy="24794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50874569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9" name="Table 28">
            <a:extLst>
              <a:ext uri="{FF2B5EF4-FFF2-40B4-BE49-F238E27FC236}">
                <a16:creationId xmlns:a16="http://schemas.microsoft.com/office/drawing/2014/main" id="{20D2706B-DEDF-47D1-8FC7-13587D0494A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40138207"/>
              </p:ext>
            </p:extLst>
          </p:nvPr>
        </p:nvGraphicFramePr>
        <p:xfrm>
          <a:off x="3531462" y="2517945"/>
          <a:ext cx="3183460" cy="37078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1314715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  <a:gridCol w="1453531">
                  <a:extLst>
                    <a:ext uri="{9D8B030D-6E8A-4147-A177-3AD203B41FA5}">
                      <a16:colId xmlns:a16="http://schemas.microsoft.com/office/drawing/2014/main" val="419919200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QC test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All Dimensions are continuously checked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100% O.D Check With 0.001 mm Micrometer.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I.D Check With 0.0001 mm Micrometer.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Concentricity and Roundness Check 0.0001 mm.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Surface Roughness Measurement.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Door Weight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Max Dead Load (Kg)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Application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Automatic Washing Machine Drum Shaft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fontAlgn="base"/>
                      <a:endParaRPr lang="en-US" sz="95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Accessories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Life Span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 </a:t>
                      </a:r>
                      <a:endParaRPr lang="en-US" sz="9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50,000 Working Hours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Working temp (C°)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-30 C° +110 C°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graphicFrame>
        <p:nvGraphicFramePr>
          <p:cNvPr id="30" name="Table 29">
            <a:extLst>
              <a:ext uri="{FF2B5EF4-FFF2-40B4-BE49-F238E27FC236}">
                <a16:creationId xmlns:a16="http://schemas.microsoft.com/office/drawing/2014/main" id="{07CCE79F-20D4-4CF8-9A02-F812307BD63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07607462"/>
              </p:ext>
            </p:extLst>
          </p:nvPr>
        </p:nvGraphicFramePr>
        <p:xfrm>
          <a:off x="320039" y="320040"/>
          <a:ext cx="3699729" cy="192938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699729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Sector </a:t>
                      </a: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Model Group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Component for Home Appliances – Washing Machine Components.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Model Group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Automatic Washing Machine Main Shafts Bush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Product Family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ABxx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Item Name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Auto. Washing Drum Shaft Bush – Model 04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Item Code</a:t>
                      </a:r>
                    </a:p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AB01</a:t>
                      </a: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</a:tbl>
          </a:graphicData>
        </a:graphic>
      </p:graphicFrame>
      <p:graphicFrame>
        <p:nvGraphicFramePr>
          <p:cNvPr id="31" name="Table 30">
            <a:extLst>
              <a:ext uri="{FF2B5EF4-FFF2-40B4-BE49-F238E27FC236}">
                <a16:creationId xmlns:a16="http://schemas.microsoft.com/office/drawing/2014/main" id="{CDE2E088-45FA-44BA-A3E1-4CDAAFFD4CD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01611902"/>
              </p:ext>
            </p:extLst>
          </p:nvPr>
        </p:nvGraphicFramePr>
        <p:xfrm>
          <a:off x="313600" y="2516337"/>
          <a:ext cx="3183460" cy="371551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15214">
                  <a:extLst>
                    <a:ext uri="{9D8B030D-6E8A-4147-A177-3AD203B41FA5}">
                      <a16:colId xmlns:a16="http://schemas.microsoft.com/office/drawing/2014/main" val="1123947695"/>
                    </a:ext>
                  </a:extLst>
                </a:gridCol>
                <a:gridCol w="2768246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Material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10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UNI EN 12166 CW617N</a:t>
                      </a:r>
                    </a:p>
                    <a:p>
                      <a:pPr fontAlgn="base"/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fontAlgn="base"/>
                      <a:endParaRPr lang="ar-EG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Color / Finish 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2050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solidFill>
                            <a:srgbClr val="3F3F3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Fine Internal &amp; External Turning Ra (0.1-0.8)</a:t>
                      </a:r>
                    </a:p>
                    <a:p>
                      <a:pPr fontAlgn="base"/>
                      <a:r>
                        <a:rPr lang="en-US" sz="950" dirty="0">
                          <a:solidFill>
                            <a:srgbClr val="3F3F3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Anti Rust Oil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95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b="1" dirty="0">
                        <a:solidFill>
                          <a:schemeClr val="dk1"/>
                        </a:solidFill>
                        <a:latin typeface="Arial Black" panose="020B0A04020102020204" pitchFamily="34" charset="0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Key Features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ea typeface="Tahoma" panose="020B0604030504040204" pitchFamily="34" charset="0"/>
                          <a:cs typeface="Times New Roman" panose="02020603050405020304" pitchFamily="18" charset="0"/>
                        </a:rPr>
                        <a:t>Extreme Accurate CNC Turning (0.001)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ea typeface="Tahoma" panose="020B0604030504040204" pitchFamily="34" charset="0"/>
                          <a:cs typeface="Times New Roman" panose="02020603050405020304" pitchFamily="18" charset="0"/>
                        </a:rPr>
                        <a:t>Using Best Latest Tooling (Sandvik, Toshiba,.. )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ea typeface="Tahoma" panose="020B0604030504040204" pitchFamily="34" charset="0"/>
                          <a:cs typeface="Times New Roman" panose="02020603050405020304" pitchFamily="18" charset="0"/>
                        </a:rPr>
                        <a:t>External &amp; Internal Turning by Diamond Tooling</a:t>
                      </a:r>
                    </a:p>
                    <a:p>
                      <a:pPr fontAlgn="base"/>
                      <a:r>
                        <a:rPr lang="en-US" sz="950" dirty="0">
                          <a:latin typeface="Times New Roman" panose="02020603050405020304" pitchFamily="18" charset="0"/>
                          <a:ea typeface="Tahoma" panose="020B0604030504040204" pitchFamily="34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Quantity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250 Pcs.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Weight (Kg)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6.30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  <a:tr h="162224">
                <a:tc rowSpan="2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0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Package Volume (m</a:t>
                      </a:r>
                      <a:r>
                        <a:rPr lang="en-US" sz="900" b="0" baseline="3000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0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) </a:t>
                      </a:r>
                      <a:endParaRPr lang="en-US" sz="9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7005707"/>
                  </a:ext>
                </a:extLst>
              </a:tr>
              <a:tr h="162224">
                <a:tc vMerge="1"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0.004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18288" marB="18288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818404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 dirty="0">
                <a:solidFill>
                  <a:srgbClr val="3F3F3F"/>
                </a:solidFill>
                <a:latin typeface="Calibri"/>
                <a:ea typeface="Calibri"/>
                <a:cs typeface="Calibri"/>
                <a:sym typeface="Calibri"/>
              </a:rPr>
              <a:t>Page 50</a:t>
            </a:r>
            <a:endParaRPr sz="2000" b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92627" y="2523722"/>
            <a:ext cx="3521355" cy="3585771"/>
            <a:chOff x="268802" y="2523722"/>
            <a:chExt cx="3521355" cy="3585771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496391" y="2559491"/>
              <a:ext cx="280325" cy="280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3491933" y="4927308"/>
              <a:ext cx="298224" cy="2982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3501069" y="5831309"/>
              <a:ext cx="278184" cy="27818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68802" y="2523722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284176" y="3510164"/>
              <a:ext cx="264724" cy="26472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281744" y="4120767"/>
              <a:ext cx="253734" cy="253734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284177" y="4913746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276250" y="5381893"/>
              <a:ext cx="264723" cy="2647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478" y="5827555"/>
              <a:ext cx="251133" cy="2511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3484210" y="5411533"/>
              <a:ext cx="300395" cy="2730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3478163" y="4130491"/>
              <a:ext cx="300395" cy="30039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3486686" y="3496103"/>
              <a:ext cx="284783" cy="283268"/>
            </a:xfrm>
            <a:prstGeom prst="rect">
              <a:avLst/>
            </a:prstGeom>
          </p:spPr>
        </p:pic>
      </p:grpSp>
      <p:pic>
        <p:nvPicPr>
          <p:cNvPr id="27" name="Picture 26" descr="A picture containing indoor, cup, sitting, wall&#10;&#10;Description automatically generated">
            <a:extLst>
              <a:ext uri="{FF2B5EF4-FFF2-40B4-BE49-F238E27FC236}">
                <a16:creationId xmlns:a16="http://schemas.microsoft.com/office/drawing/2014/main" id="{140B4A79-545B-4870-9C5A-4ED1D1FE8DAD}"/>
              </a:ext>
            </a:extLst>
          </p:cNvPr>
          <p:cNvPicPr>
            <a:picLocks noChangeAspect="1"/>
          </p:cNvPicPr>
          <p:nvPr/>
        </p:nvPicPr>
        <p:blipFill rotWithShape="1">
          <a:blip r:embed="rId18"/>
          <a:srcRect l="18724" t="20998" r="13085" b="19835"/>
          <a:stretch/>
        </p:blipFill>
        <p:spPr>
          <a:xfrm>
            <a:off x="4106486" y="352881"/>
            <a:ext cx="2370440" cy="2056706"/>
          </a:xfrm>
          <a:prstGeom prst="rect">
            <a:avLst/>
          </a:prstGeom>
        </p:spPr>
      </p:pic>
      <p:sp>
        <p:nvSpPr>
          <p:cNvPr id="28" name="Rectangle 27">
            <a:extLst>
              <a:ext uri="{FF2B5EF4-FFF2-40B4-BE49-F238E27FC236}">
                <a16:creationId xmlns:a16="http://schemas.microsoft.com/office/drawing/2014/main" id="{88847DCC-66D4-4B8D-97A1-892B139C7B0B}"/>
              </a:ext>
            </a:extLst>
          </p:cNvPr>
          <p:cNvSpPr/>
          <p:nvPr/>
        </p:nvSpPr>
        <p:spPr>
          <a:xfrm>
            <a:off x="4023360" y="320040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FFA0AF26-A0D0-475A-AB83-BE014670AD32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4082" b="90930" l="6143" r="95086">
                        <a14:foregroundMark x1="6388" y1="55782" x2="8845" y2="60317"/>
                        <a14:foregroundMark x1="56757" y1="4535" x2="55283" y2="8390"/>
                        <a14:foregroundMark x1="46437" y1="91383" x2="39312" y2="88662"/>
                        <a14:foregroundMark x1="92383" y1="26077" x2="85504" y2="46939"/>
                        <a14:foregroundMark x1="93120" y1="31973" x2="95086" y2="38776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837232" y="7651686"/>
            <a:ext cx="1357613" cy="1471026"/>
          </a:xfrm>
          <a:prstGeom prst="rect">
            <a:avLst/>
          </a:prstGeom>
        </p:spPr>
      </p:pic>
      <p:pic>
        <p:nvPicPr>
          <p:cNvPr id="34" name="Picture 33">
            <a:extLst>
              <a:ext uri="{FF2B5EF4-FFF2-40B4-BE49-F238E27FC236}">
                <a16:creationId xmlns:a16="http://schemas.microsoft.com/office/drawing/2014/main" id="{90B5492A-3201-41DD-B548-E48D4CD45603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816113" y="6840248"/>
            <a:ext cx="2979803" cy="18953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51377031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6" name="Table 45">
            <a:extLst>
              <a:ext uri="{FF2B5EF4-FFF2-40B4-BE49-F238E27FC236}">
                <a16:creationId xmlns:a16="http://schemas.microsoft.com/office/drawing/2014/main" id="{C996B378-9CAE-4783-87E9-9B0D67D407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70598540"/>
              </p:ext>
            </p:extLst>
          </p:nvPr>
        </p:nvGraphicFramePr>
        <p:xfrm>
          <a:off x="3533109" y="2520470"/>
          <a:ext cx="3186328" cy="3741544"/>
        </p:xfrm>
        <a:graphic>
          <a:graphicData uri="http://schemas.openxmlformats.org/drawingml/2006/table">
            <a:tbl>
              <a:tblPr/>
              <a:tblGrid>
                <a:gridCol w="1400841">
                  <a:extLst>
                    <a:ext uri="{9D8B030D-6E8A-4147-A177-3AD203B41FA5}">
                      <a16:colId xmlns:a16="http://schemas.microsoft.com/office/drawing/2014/main" val="3679284601"/>
                    </a:ext>
                  </a:extLst>
                </a:gridCol>
                <a:gridCol w="1339850">
                  <a:extLst>
                    <a:ext uri="{9D8B030D-6E8A-4147-A177-3AD203B41FA5}">
                      <a16:colId xmlns:a16="http://schemas.microsoft.com/office/drawing/2014/main" val="3496772389"/>
                    </a:ext>
                  </a:extLst>
                </a:gridCol>
                <a:gridCol w="445637">
                  <a:extLst>
                    <a:ext uri="{9D8B030D-6E8A-4147-A177-3AD203B41FA5}">
                      <a16:colId xmlns:a16="http://schemas.microsoft.com/office/drawing/2014/main" val="1725910461"/>
                    </a:ext>
                  </a:extLst>
                </a:gridCol>
              </a:tblGrid>
              <a:tr h="195114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إختبارات الجوده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1058253"/>
                  </a:ext>
                </a:extLst>
              </a:tr>
              <a:tr h="737986">
                <a:tc gridSpan="2">
                  <a:txBody>
                    <a:bodyPr/>
                    <a:lstStyle/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جميع الأبعاد بشكل مستمر عبر جميع العمليات الجارية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  <a:p>
                      <a:pPr lvl="0" algn="r" rtl="1" fontAlgn="ctr"/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يتم فحص 100٪  من القطر بميكرومتر 0.001 مم.</a:t>
                      </a:r>
                    </a:p>
                    <a:p>
                      <a:pPr lvl="0"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يتم </a:t>
                      </a:r>
                      <a:r>
                        <a:rPr lang="ar-EG" sz="1000" dirty="0"/>
                        <a:t>فحص التركز والاستدارة بـ 0.001 مم.</a:t>
                      </a:r>
                    </a:p>
                    <a:p>
                      <a:pPr lvl="0" algn="r" rtl="1" fontAlgn="ctr"/>
                      <a:r>
                        <a:rPr lang="ar-EG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يتم قياس خشونة السطح.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93547832"/>
                  </a:ext>
                </a:extLst>
              </a:tr>
              <a:tr h="199684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وزن الباب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أقصي حمل  كجم</a:t>
                      </a: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1866788"/>
                  </a:ext>
                </a:extLst>
              </a:tr>
              <a:tr h="428966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dirty="0">
                          <a:latin typeface="+mj-lt"/>
                          <a:cs typeface="Times New Roman" panose="02020603050405020304" pitchFamily="18" charset="0"/>
                        </a:rPr>
                        <a:t> - </a:t>
                      </a:r>
                      <a:endParaRPr lang="en-US" sz="950" dirty="0">
                        <a:latin typeface="+mj-lt"/>
                        <a:cs typeface="Times New Roman" panose="02020603050405020304" pitchFamily="18" charset="0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5279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73068657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التطبيقات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3014999"/>
                  </a:ext>
                </a:extLst>
              </a:tr>
              <a:tr h="553356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1000" dirty="0"/>
                        <a:t>غسالة أوتوماتيكية طبل حلة</a:t>
                      </a:r>
                      <a:endParaRPr lang="ar-EG" sz="95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00249448"/>
                  </a:ext>
                </a:extLst>
              </a:tr>
              <a:tr h="209446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ملحقات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67593164"/>
                  </a:ext>
                </a:extLst>
              </a:tr>
              <a:tr h="0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-</a:t>
                      </a:r>
                      <a:endParaRPr lang="en-US" sz="9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40558517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العمر الإفتراضي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9933002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1" fontAlgn="ctr"/>
                      <a:r>
                        <a:rPr lang="ar-EG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 50,000 دورة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82177199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Browallia New" panose="020B0604020202020204" pitchFamily="34" charset="-34"/>
                          <a:cs typeface="Browallia New" panose="020B0604020202020204" pitchFamily="34" charset="-34"/>
                        </a:rPr>
                        <a:t> متوسط درجة الحرارة 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45267" marB="45267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1263180"/>
                  </a:ext>
                </a:extLst>
              </a:tr>
              <a:tr h="225478">
                <a:tc gridSpan="2"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-30 C° +110 C°</a:t>
                      </a:r>
                    </a:p>
                  </a:txBody>
                  <a:tcPr marL="6350" marR="6350" marT="45267" marB="45267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3166662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CF7C063-5445-4271-BC48-A257DBBDFD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83572773"/>
              </p:ext>
            </p:extLst>
          </p:nvPr>
        </p:nvGraphicFramePr>
        <p:xfrm>
          <a:off x="376378" y="2520470"/>
          <a:ext cx="3124200" cy="3693083"/>
        </p:xfrm>
        <a:graphic>
          <a:graphicData uri="http://schemas.openxmlformats.org/drawingml/2006/table">
            <a:tbl>
              <a:tblPr/>
              <a:tblGrid>
                <a:gridCol w="2690672">
                  <a:extLst>
                    <a:ext uri="{9D8B030D-6E8A-4147-A177-3AD203B41FA5}">
                      <a16:colId xmlns:a16="http://schemas.microsoft.com/office/drawing/2014/main" val="1457824148"/>
                    </a:ext>
                  </a:extLst>
                </a:gridCol>
                <a:gridCol w="433528">
                  <a:extLst>
                    <a:ext uri="{9D8B030D-6E8A-4147-A177-3AD203B41FA5}">
                      <a16:colId xmlns:a16="http://schemas.microsoft.com/office/drawing/2014/main" val="3923836364"/>
                    </a:ext>
                  </a:extLst>
                </a:gridCol>
              </a:tblGrid>
              <a:tr h="229080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المادة الخام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6447345"/>
                  </a:ext>
                </a:extLst>
              </a:tr>
              <a:tr h="727075"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UNI EN 12166 CW617N</a:t>
                      </a:r>
                    </a:p>
                    <a:p>
                      <a:pPr algn="r" fontAlgn="base"/>
                      <a:endParaRPr lang="en-US" sz="9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14929120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اللون / التشطيب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3960408"/>
                  </a:ext>
                </a:extLst>
              </a:tr>
              <a:tr h="426408">
                <a:tc>
                  <a:txBody>
                    <a:bodyPr/>
                    <a:lstStyle/>
                    <a:p>
                      <a:pPr marL="0" marR="0" lvl="0" indent="0" algn="r" defTabSz="914400" rtl="1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طحن خارجى و داخلى جيد  </a:t>
                      </a:r>
                      <a:r>
                        <a:rPr lang="en-US" sz="950" dirty="0">
                          <a:solidFill>
                            <a:srgbClr val="3F3F3F"/>
                          </a:solidFill>
                          <a:latin typeface="Times New Roman" panose="02020603050405020304" pitchFamily="18" charset="0"/>
                          <a:ea typeface="Times New Roman"/>
                          <a:cs typeface="Times New Roman" panose="02020603050405020304" pitchFamily="18" charset="0"/>
                          <a:sym typeface="Times New Roman"/>
                        </a:rPr>
                        <a:t>Ra (0.1-0.8)</a:t>
                      </a:r>
                    </a:p>
                    <a:p>
                      <a:pPr algn="r" rtl="1" fontAlgn="ctr"/>
                      <a:r>
                        <a:rPr lang="en-US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  <a:r>
                        <a:rPr lang="ar-EG" sz="950" b="0" i="0" u="none" strike="noStrike" cap="none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زيت مضاد للصدأ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9159021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مميزات المنتج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02821659"/>
                  </a:ext>
                </a:extLst>
              </a:tr>
              <a:tr h="535951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خراطة </a:t>
                      </a:r>
                      <a: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CNC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دقيقة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باستخدام أفضل و أحدث الأدوات (توشيبا, ساندفيك)</a:t>
                      </a:r>
                    </a:p>
                    <a:p>
                      <a:pPr algn="r" rtl="0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الخراطة الخارجية والداخلية بواسطة أدوات الماس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8358185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العدد في الكرتونه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63878387"/>
                  </a:ext>
                </a:extLst>
              </a:tr>
              <a:tr h="253443">
                <a:tc>
                  <a:txBody>
                    <a:bodyPr/>
                    <a:lstStyle/>
                    <a:p>
                      <a:pPr algn="r" rtl="1" fontAlgn="ctr"/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250 قطعه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4963624"/>
                  </a:ext>
                </a:extLst>
              </a:tr>
              <a:tr h="202242">
                <a:tc>
                  <a:txBody>
                    <a:bodyPr/>
                    <a:lstStyle/>
                    <a:p>
                      <a:pPr algn="r" rtl="0" fontAlgn="ctr"/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وزن الكرتونه كجم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64299295"/>
                  </a:ext>
                </a:extLst>
              </a:tr>
              <a:tr h="248608">
                <a:tc>
                  <a:txBody>
                    <a:bodyPr/>
                    <a:lstStyle/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6.30</a:t>
                      </a:r>
                      <a:r>
                        <a:rPr lang="ar-EG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14163608"/>
                  </a:ext>
                </a:extLst>
              </a:tr>
              <a:tr h="22225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(</a:t>
                      </a:r>
                      <a:r>
                        <a:rPr kumimoji="0" lang="en-US" sz="9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m</a:t>
                      </a:r>
                      <a:r>
                        <a:rPr kumimoji="0" lang="en-US" sz="900" b="0" i="0" u="none" strike="noStrike" kern="0" cap="none" spc="0" normalizeH="0" baseline="3000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 Black" panose="020B0A04020102020204" pitchFamily="34" charset="0"/>
                          <a:ea typeface="+mn-ea"/>
                          <a:cs typeface="Browallia New" panose="020B0502040204020203" pitchFamily="34" charset="-34"/>
                          <a:sym typeface="Calibri"/>
                        </a:rPr>
                        <a:t>3</a:t>
                      </a:r>
                      <a:r>
                        <a:rPr lang="en-US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)</a:t>
                      </a:r>
                      <a:r>
                        <a:rPr lang="en-US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</a:t>
                      </a:r>
                      <a:r>
                        <a:rPr lang="ar-EG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  <a:cs typeface="Browallia New" panose="020B0604020202020204" pitchFamily="34" charset="-34"/>
                        </a:rPr>
                        <a:t> حجم الكرتونة</a:t>
                      </a: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1325000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algn="r" rtl="0" fontAlgn="ctr"/>
                      <a:r>
                        <a:rPr lang="en-US" sz="95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0.004</a:t>
                      </a:r>
                      <a:r>
                        <a:rPr lang="ar-EG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endParaRPr lang="en-US" sz="95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55488275"/>
                  </a:ext>
                </a:extLst>
              </a:tr>
            </a:tbl>
          </a:graphicData>
        </a:graphic>
      </p:graphicFrame>
      <p:sp>
        <p:nvSpPr>
          <p:cNvPr id="98" name="Google Shape;98;p14" descr="icon application prima automotive"/>
          <p:cNvSpPr/>
          <p:nvPr/>
        </p:nvSpPr>
        <p:spPr>
          <a:xfrm>
            <a:off x="3317856" y="3226861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4" descr="icon application prima automotive"/>
          <p:cNvSpPr/>
          <p:nvPr/>
        </p:nvSpPr>
        <p:spPr>
          <a:xfrm>
            <a:off x="7751169" y="3552369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4" descr="icon application prima automotive"/>
          <p:cNvSpPr/>
          <p:nvPr/>
        </p:nvSpPr>
        <p:spPr>
          <a:xfrm>
            <a:off x="7751169" y="3917496"/>
            <a:ext cx="3048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357;p18">
            <a:extLst>
              <a:ext uri="{FF2B5EF4-FFF2-40B4-BE49-F238E27FC236}">
                <a16:creationId xmlns:a16="http://schemas.microsoft.com/office/drawing/2014/main" id="{BB0FB99B-8901-4AA8-A42D-0F6DC6BC853E}"/>
              </a:ext>
            </a:extLst>
          </p:cNvPr>
          <p:cNvSpPr/>
          <p:nvPr/>
        </p:nvSpPr>
        <p:spPr>
          <a:xfrm>
            <a:off x="165720" y="9549884"/>
            <a:ext cx="1111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صفحة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kumimoji="0" lang="ar-EG" sz="1400" b="1" i="0" u="none" strike="noStrike" kern="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50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0" name="Google Shape;358;p18">
            <a:extLst>
              <a:ext uri="{FF2B5EF4-FFF2-40B4-BE49-F238E27FC236}">
                <a16:creationId xmlns:a16="http://schemas.microsoft.com/office/drawing/2014/main" id="{EED8B82E-FCF9-4CD6-A411-A1C4DBE728CC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070649" y="9122712"/>
            <a:ext cx="1700065" cy="726006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90EF6F0-F7C7-4E3F-86E3-44E39C06E8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89209563"/>
              </p:ext>
            </p:extLst>
          </p:nvPr>
        </p:nvGraphicFramePr>
        <p:xfrm>
          <a:off x="3095625" y="256097"/>
          <a:ext cx="3334251" cy="1965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34251">
                  <a:extLst>
                    <a:ext uri="{9D8B030D-6E8A-4147-A177-3AD203B41FA5}">
                      <a16:colId xmlns:a16="http://schemas.microsoft.com/office/drawing/2014/main" val="85911227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القطاع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4057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مكونات للأجهزة المنزلية - </a:t>
                      </a:r>
                      <a:r>
                        <a:rPr lang="ar-EG" sz="1000" dirty="0"/>
                        <a:t>مكونات الغسالة الأوتوماتك</a:t>
                      </a:r>
                      <a:endParaRPr lang="en-US" sz="10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174329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مجموعة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266442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/>
                        <a:t>بوش حلة رئيسي للغسالة الأوتوماتيكية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44006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عائلة المنتج                                                                             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34898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ABxx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42428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R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Browallia New" panose="020B0502040204020203" pitchFamily="34" charset="-34"/>
                          <a:sym typeface="Calibri"/>
                        </a:rPr>
                        <a:t>اسم المنتج</a:t>
                      </a:r>
                      <a:endParaRPr lang="en-US" sz="1100" b="0" i="0" u="none" strike="noStrike" cap="none" dirty="0">
                        <a:ln>
                          <a:noFill/>
                        </a:ln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  <a:sym typeface="Arial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449688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defTabSz="914400" rtl="1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بوش حلة للغسالات </a:t>
                      </a:r>
                      <a:r>
                        <a:rPr lang="ar-EG" sz="1000" dirty="0"/>
                        <a:t>الأوتوماتيكية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ar-EG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- موديل </a:t>
                      </a: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04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50078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ar-EG" sz="1100" b="1" dirty="0">
                          <a:solidFill>
                            <a:schemeClr val="dk1"/>
                          </a:solidFill>
                          <a:latin typeface="Arial Black" panose="020B0A04020102020204" pitchFamily="34" charset="0"/>
                          <a:ea typeface="Calibri"/>
                          <a:cs typeface="Calibri"/>
                          <a:sym typeface="Calibri"/>
                        </a:rPr>
                        <a:t> كود المنتج</a:t>
                      </a:r>
                      <a:endParaRPr lang="en-US" sz="1100" dirty="0">
                        <a:latin typeface="Arial Black" panose="020B0A04020102020204" pitchFamily="34" charset="0"/>
                      </a:endParaRP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6942536"/>
                  </a:ext>
                </a:extLst>
              </a:tr>
              <a:tr h="162224">
                <a:tc>
                  <a:txBody>
                    <a:bodyPr/>
                    <a:lstStyle/>
                    <a:p>
                      <a:pPr marL="0" marR="0" lvl="0" indent="0" algn="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000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AB01</a:t>
                      </a:r>
                    </a:p>
                  </a:txBody>
                  <a:tcPr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279674"/>
                  </a:ext>
                </a:extLst>
              </a:tr>
            </a:tbl>
          </a:graphicData>
        </a:graphic>
      </p:graphicFrame>
      <p:sp>
        <p:nvSpPr>
          <p:cNvPr id="3" name="AutoShape 2" descr="Rated Volume">
            <a:extLst>
              <a:ext uri="{FF2B5EF4-FFF2-40B4-BE49-F238E27FC236}">
                <a16:creationId xmlns:a16="http://schemas.microsoft.com/office/drawing/2014/main" id="{D5B0B72C-2B65-4846-A4DF-8987083B927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276600" y="463571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AA3F81B-726E-427F-A5AA-D2932EA96BEB}"/>
              </a:ext>
            </a:extLst>
          </p:cNvPr>
          <p:cNvGrpSpPr/>
          <p:nvPr/>
        </p:nvGrpSpPr>
        <p:grpSpPr>
          <a:xfrm>
            <a:off x="3134216" y="2945184"/>
            <a:ext cx="3536476" cy="3240187"/>
            <a:chOff x="2998656" y="2895030"/>
            <a:chExt cx="3548546" cy="3339300"/>
          </a:xfrm>
        </p:grpSpPr>
        <p:pic>
          <p:nvPicPr>
            <p:cNvPr id="89" name="Google Shape;89;p14" descr="https://technopyramids.com/uploads/images/20161230/58666e96a4bdf142630.png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6216004" y="2896124"/>
              <a:ext cx="312206" cy="31220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9" name="Google Shape;345;p18">
              <a:extLst>
                <a:ext uri="{FF2B5EF4-FFF2-40B4-BE49-F238E27FC236}">
                  <a16:creationId xmlns:a16="http://schemas.microsoft.com/office/drawing/2014/main" id="{4B6B73AB-5E91-4D90-906A-FC403088D676}"/>
                </a:ext>
              </a:extLst>
            </p:cNvPr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6215062" y="4969255"/>
              <a:ext cx="332140" cy="33213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51" name="Google Shape;347;p18">
              <a:extLst>
                <a:ext uri="{FF2B5EF4-FFF2-40B4-BE49-F238E27FC236}">
                  <a16:creationId xmlns:a16="http://schemas.microsoft.com/office/drawing/2014/main" id="{3EBAFF11-9259-4E00-9BF6-4246C05F0F83}"/>
                </a:ext>
              </a:extLst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6221434" y="5924507"/>
              <a:ext cx="309821" cy="30982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4" name="Google Shape;91;p14" descr="https://technopyramids.com/uploads/images/20161230/58666d74d524a142140.png">
              <a:extLst>
                <a:ext uri="{FF2B5EF4-FFF2-40B4-BE49-F238E27FC236}">
                  <a16:creationId xmlns:a16="http://schemas.microsoft.com/office/drawing/2014/main" id="{6BB874A0-F970-4FDC-BA3F-0E892EF1FF9C}"/>
                </a:ext>
              </a:extLst>
            </p:cNvPr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2998656" y="2895030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5" name="Google Shape;116;p14">
              <a:extLst>
                <a:ext uri="{FF2B5EF4-FFF2-40B4-BE49-F238E27FC236}">
                  <a16:creationId xmlns:a16="http://schemas.microsoft.com/office/drawing/2014/main" id="{E78496AB-263E-4719-B173-2C6FEE3F3367}"/>
                </a:ext>
              </a:extLst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3004485" y="3637802"/>
              <a:ext cx="294829" cy="29482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6" name="Google Shape;90;p14" descr="https://technopyramids.com/uploads/images/20161230/58666e407c564142504.png">
              <a:extLst>
                <a:ext uri="{FF2B5EF4-FFF2-40B4-BE49-F238E27FC236}">
                  <a16:creationId xmlns:a16="http://schemas.microsoft.com/office/drawing/2014/main" id="{31A807C2-E98F-40DA-99A4-AFDBFB9443F0}"/>
                </a:ext>
              </a:extLst>
            </p:cNvPr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3008393" y="4362848"/>
              <a:ext cx="282589" cy="28258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7" name="Google Shape;343;p18">
              <a:extLst>
                <a:ext uri="{FF2B5EF4-FFF2-40B4-BE49-F238E27FC236}">
                  <a16:creationId xmlns:a16="http://schemas.microsoft.com/office/drawing/2014/main" id="{7616E042-0E99-484E-8867-8405217ED13A}"/>
                </a:ext>
              </a:extLst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3010852" y="4988923"/>
              <a:ext cx="294829" cy="29482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68" name="Google Shape;349;p18">
              <a:extLst>
                <a:ext uri="{FF2B5EF4-FFF2-40B4-BE49-F238E27FC236}">
                  <a16:creationId xmlns:a16="http://schemas.microsoft.com/office/drawing/2014/main" id="{22C563ED-805F-4BCF-B69F-051D7EB01A54}"/>
                </a:ext>
              </a:extLst>
            </p:cNvPr>
            <p:cNvPicPr preferRelativeResize="0"/>
            <p:nvPr/>
          </p:nvPicPr>
          <p:blipFill rotWithShape="1">
            <a:blip r:embed="rId11">
              <a:alphaModFix/>
            </a:blip>
            <a:srcRect/>
            <a:stretch/>
          </p:blipFill>
          <p:spPr>
            <a:xfrm>
              <a:off x="3010896" y="5450435"/>
              <a:ext cx="294829" cy="29482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32" name="Picture 8" descr="Image result for m3 volume icon">
              <a:extLst>
                <a:ext uri="{FF2B5EF4-FFF2-40B4-BE49-F238E27FC236}">
                  <a16:creationId xmlns:a16="http://schemas.microsoft.com/office/drawing/2014/main" id="{4A5EEE5E-A3AB-4C9E-B7F1-D5E5E7704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harpenSoften amount="50000"/>
                      </a14:imgEffect>
                      <a14:imgEffect>
                        <a14:brightnessContrast contras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0156" y="5936952"/>
              <a:ext cx="279695" cy="2796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6" name="Picture 12" descr="Lawrence Sign Up can help you get the most life out of your vehicle magnet sign.">
              <a:extLst>
                <a:ext uri="{FF2B5EF4-FFF2-40B4-BE49-F238E27FC236}">
                  <a16:creationId xmlns:a16="http://schemas.microsoft.com/office/drawing/2014/main" id="{DBCDB491-0A0F-48EB-8FA0-010E6EFAA076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4">
              <a:biLevel thresh="7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451" t="17091" r="20677" b="13975"/>
            <a:stretch/>
          </p:blipFill>
          <p:spPr bwMode="auto">
            <a:xfrm>
              <a:off x="6210320" y="5465806"/>
              <a:ext cx="334557" cy="3041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9" name="Google Shape;344;p18">
              <a:extLst>
                <a:ext uri="{FF2B5EF4-FFF2-40B4-BE49-F238E27FC236}">
                  <a16:creationId xmlns:a16="http://schemas.microsoft.com/office/drawing/2014/main" id="{E83BA5BD-B672-4036-AFA5-AE9919D99C58}"/>
                </a:ext>
              </a:extLst>
            </p:cNvPr>
            <p:cNvPicPr preferRelativeResize="0"/>
            <p:nvPr/>
          </p:nvPicPr>
          <p:blipFill rotWithShape="1">
            <a:blip r:embed="rId15">
              <a:alphaModFix/>
            </a:blip>
            <a:srcRect/>
            <a:stretch/>
          </p:blipFill>
          <p:spPr>
            <a:xfrm>
              <a:off x="6208680" y="4367171"/>
              <a:ext cx="334557" cy="33455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9479E0AD-3367-467B-85AE-5BE049F242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17">
                      <a14:imgEffect>
                        <a14:artisticPhotocopy/>
                      </a14:imgEffect>
                      <a14:imgEffect>
                        <a14:sharpenSoften amount="5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218118" y="3620966"/>
              <a:ext cx="317170" cy="315483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6E02D5FC-42F0-4724-B996-3007C3AA491B}"/>
              </a:ext>
            </a:extLst>
          </p:cNvPr>
          <p:cNvSpPr/>
          <p:nvPr/>
        </p:nvSpPr>
        <p:spPr>
          <a:xfrm>
            <a:off x="375553" y="242701"/>
            <a:ext cx="2486818" cy="2103120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28" name="Picture 27" descr="A picture containing indoor, cup, sitting, wall&#10;&#10;Description automatically generated">
            <a:extLst>
              <a:ext uri="{FF2B5EF4-FFF2-40B4-BE49-F238E27FC236}">
                <a16:creationId xmlns:a16="http://schemas.microsoft.com/office/drawing/2014/main" id="{B268A2E1-D08E-4ED2-9F92-96B4D9BC466D}"/>
              </a:ext>
            </a:extLst>
          </p:cNvPr>
          <p:cNvPicPr>
            <a:picLocks noChangeAspect="1"/>
          </p:cNvPicPr>
          <p:nvPr/>
        </p:nvPicPr>
        <p:blipFill rotWithShape="1">
          <a:blip r:embed="rId18"/>
          <a:srcRect l="18724" t="20998" r="13085" b="19835"/>
          <a:stretch/>
        </p:blipFill>
        <p:spPr>
          <a:xfrm>
            <a:off x="448886" y="267156"/>
            <a:ext cx="2370440" cy="2056706"/>
          </a:xfrm>
          <a:prstGeom prst="rect">
            <a:avLst/>
          </a:prstGeom>
        </p:spPr>
      </p:pic>
      <p:pic>
        <p:nvPicPr>
          <p:cNvPr id="29" name="Picture 28">
            <a:extLst>
              <a:ext uri="{FF2B5EF4-FFF2-40B4-BE49-F238E27FC236}">
                <a16:creationId xmlns:a16="http://schemas.microsoft.com/office/drawing/2014/main" id="{2336B338-4B9A-43FC-972D-95D1EB88E71F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4082" b="90930" l="6143" r="95086">
                        <a14:foregroundMark x1="6388" y1="55782" x2="8845" y2="60317"/>
                        <a14:foregroundMark x1="56757" y1="4535" x2="55283" y2="8390"/>
                        <a14:foregroundMark x1="46437" y1="91383" x2="39312" y2="88662"/>
                        <a14:foregroundMark x1="92383" y1="26077" x2="85504" y2="46939"/>
                        <a14:foregroundMark x1="93120" y1="31973" x2="95086" y2="38776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837232" y="7651686"/>
            <a:ext cx="1357613" cy="1471026"/>
          </a:xfrm>
          <a:prstGeom prst="rect">
            <a:avLst/>
          </a:prstGeom>
        </p:spPr>
      </p:pic>
      <p:pic>
        <p:nvPicPr>
          <p:cNvPr id="30" name="Picture 29">
            <a:extLst>
              <a:ext uri="{FF2B5EF4-FFF2-40B4-BE49-F238E27FC236}">
                <a16:creationId xmlns:a16="http://schemas.microsoft.com/office/drawing/2014/main" id="{CFA01F5E-D36B-4651-8F00-46D59DE12CFD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816113" y="6840248"/>
            <a:ext cx="2979803" cy="18953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32642656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050A78E92846774088105AE6696DA789" ma:contentTypeVersion="10" ma:contentTypeDescription="Create a new document." ma:contentTypeScope="" ma:versionID="352f7a8e3c9a312b03a8283e7546c973">
  <xsd:schema xmlns:xsd="http://www.w3.org/2001/XMLSchema" xmlns:xs="http://www.w3.org/2001/XMLSchema" xmlns:p="http://schemas.microsoft.com/office/2006/metadata/properties" xmlns:ns2="b5bbd3a5-aeb3-4529-98f2-3afedb9eedb6" targetNamespace="http://schemas.microsoft.com/office/2006/metadata/properties" ma:root="true" ma:fieldsID="91ad360267787b1d3fbaea618c213c0f" ns2:_="">
    <xsd:import namespace="b5bbd3a5-aeb3-4529-98f2-3afedb9eedb6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DateTaken" minOccurs="0"/>
                <xsd:element ref="ns2:MediaServiceAutoTags" minOccurs="0"/>
                <xsd:element ref="ns2:MediaServiceOCR" minOccurs="0"/>
                <xsd:element ref="ns2:MediaServiceGenerationTime" minOccurs="0"/>
                <xsd:element ref="ns2:MediaServiceEventHashCode" minOccurs="0"/>
                <xsd:element ref="ns2:MediaServiceLocation" minOccurs="0"/>
                <xsd:element ref="ns2:MediaServiceAutoKeyPoints" minOccurs="0"/>
                <xsd:element ref="ns2:MediaServiceKeyPoin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b5bbd3a5-aeb3-4529-98f2-3afedb9eedb6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0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Tags" ma:index="11" nillable="true" ma:displayName="Tags" ma:internalName="MediaServiceAutoTags" ma:readOnly="true">
      <xsd:simpleType>
        <xsd:restriction base="dms:Text"/>
      </xsd:simpleType>
    </xsd:element>
    <xsd:element name="MediaServiceOCR" ma:index="12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4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Location" ma:index="15" nillable="true" ma:displayName="Location" ma:internalName="MediaServiceLocation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416F1FA5-8971-4987-B2AE-1D0023561B5E}">
  <ds:schemaRefs>
    <ds:schemaRef ds:uri="http://purl.org/dc/elements/1.1/"/>
    <ds:schemaRef ds:uri="http://schemas.microsoft.com/office/2006/metadata/properties"/>
    <ds:schemaRef ds:uri="b5bbd3a5-aeb3-4529-98f2-3afedb9eedb6"/>
    <ds:schemaRef ds:uri="http://purl.org/dc/terms/"/>
    <ds:schemaRef ds:uri="http://schemas.openxmlformats.org/package/2006/metadata/core-properties"/>
    <ds:schemaRef ds:uri="http://purl.org/dc/dcmitype/"/>
    <ds:schemaRef ds:uri="http://schemas.microsoft.com/office/2006/documentManagement/types"/>
    <ds:schemaRef ds:uri="http://schemas.microsoft.com/office/infopath/2007/PartnerControls"/>
    <ds:schemaRef ds:uri="http://www.w3.org/XML/1998/namespace"/>
  </ds:schemaRefs>
</ds:datastoreItem>
</file>

<file path=customXml/itemProps2.xml><?xml version="1.0" encoding="utf-8"?>
<ds:datastoreItem xmlns:ds="http://schemas.openxmlformats.org/officeDocument/2006/customXml" ds:itemID="{07D40073-6E7D-46DA-9C6F-0D1E12BA54AA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b5bbd3a5-aeb3-4529-98f2-3afedb9eedb6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3.xml><?xml version="1.0" encoding="utf-8"?>
<ds:datastoreItem xmlns:ds="http://schemas.openxmlformats.org/officeDocument/2006/customXml" ds:itemID="{DF739B30-C7D0-4C99-8A42-1F64A74B592E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14584</TotalTime>
  <Words>24089</Words>
  <Application>Microsoft Office PowerPoint</Application>
  <PresentationFormat>A4 Paper (210x297 mm)</PresentationFormat>
  <Paragraphs>6664</Paragraphs>
  <Slides>126</Slides>
  <Notes>125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126</vt:i4>
      </vt:variant>
    </vt:vector>
  </HeadingPairs>
  <TitlesOfParts>
    <vt:vector size="132" baseType="lpstr">
      <vt:lpstr>Arial</vt:lpstr>
      <vt:lpstr>Arial Black</vt:lpstr>
      <vt:lpstr>Browallia New</vt:lpstr>
      <vt:lpstr>Calibri</vt:lpstr>
      <vt:lpstr>Times New Roman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Maged Kamel</dc:creator>
  <cp:lastModifiedBy>Mohamed Badawi</cp:lastModifiedBy>
  <cp:revision>496</cp:revision>
  <cp:lastPrinted>2021-09-14T08:45:05Z</cp:lastPrinted>
  <dcterms:modified xsi:type="dcterms:W3CDTF">2021-09-14T11:17:48Z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0x010100050A78E92846774088105AE6696DA789</vt:lpwstr>
  </property>
</Properties>
</file>